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Slab"/>
      <p:regular r:id="rId12"/>
      <p:bold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bold.fntdata"/><Relationship Id="rId12"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ddff4fed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ddff4fed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ddff4fed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ddff4fed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ddff4fed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ddff4fed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ddff4fed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ddff4fed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ddff4fed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ddff4fed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Garbage Collector</a:t>
            </a:r>
            <a:endParaRPr/>
          </a:p>
        </p:txBody>
      </p:sp>
      <p:sp>
        <p:nvSpPr>
          <p:cNvPr id="64" name="Google Shape;64;p13"/>
          <p:cNvSpPr txBox="1"/>
          <p:nvPr>
            <p:ph idx="1" type="subTitle"/>
          </p:nvPr>
        </p:nvSpPr>
        <p:spPr>
          <a:xfrm>
            <a:off x="1680300" y="3049450"/>
            <a:ext cx="5783400" cy="193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Carlos Alvarado</a:t>
            </a:r>
            <a:endParaRPr sz="1500"/>
          </a:p>
          <a:p>
            <a:pPr indent="0" lvl="0" marL="0" rtl="0" algn="ctr">
              <a:spcBef>
                <a:spcPts val="0"/>
              </a:spcBef>
              <a:spcAft>
                <a:spcPts val="0"/>
              </a:spcAft>
              <a:buNone/>
            </a:pPr>
            <a:r>
              <a:rPr lang="en" sz="1500"/>
              <a:t>Cruz del Cid</a:t>
            </a:r>
            <a:endParaRPr sz="1500"/>
          </a:p>
          <a:p>
            <a:pPr indent="0" lvl="0" marL="0" rtl="0" algn="ctr">
              <a:spcBef>
                <a:spcPts val="0"/>
              </a:spcBef>
              <a:spcAft>
                <a:spcPts val="0"/>
              </a:spcAft>
              <a:buNone/>
            </a:pPr>
            <a:r>
              <a:rPr lang="en" sz="1500"/>
              <a:t>Mario Pisquiy </a:t>
            </a:r>
            <a:endParaRPr sz="1500"/>
          </a:p>
          <a:p>
            <a:pPr indent="0" lvl="0" marL="0" rtl="0" algn="ctr">
              <a:spcBef>
                <a:spcPts val="0"/>
              </a:spcBef>
              <a:spcAft>
                <a:spcPts val="0"/>
              </a:spcAft>
              <a:buNone/>
            </a:pPr>
            <a:r>
              <a:rPr lang="en" sz="1500"/>
              <a:t>Javier Mazariegos</a:t>
            </a:r>
            <a:endParaRPr sz="1500"/>
          </a:p>
          <a:p>
            <a:pPr indent="0" lvl="0" marL="0" rtl="0" algn="ctr">
              <a:spcBef>
                <a:spcPts val="0"/>
              </a:spcBef>
              <a:spcAft>
                <a:spcPts val="0"/>
              </a:spcAft>
              <a:buNone/>
            </a:pPr>
            <a:r>
              <a:rPr lang="en" sz="1500"/>
              <a:t>Sophia Gamarro</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¿Qué es el Garbage Collector?</a:t>
            </a:r>
            <a:endParaRPr/>
          </a:p>
        </p:txBody>
      </p:sp>
      <p:sp>
        <p:nvSpPr>
          <p:cNvPr id="70" name="Google Shape;70;p14"/>
          <p:cNvSpPr txBox="1"/>
          <p:nvPr/>
        </p:nvSpPr>
        <p:spPr>
          <a:xfrm>
            <a:off x="387900" y="1144125"/>
            <a:ext cx="8368200" cy="3358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rgbClr val="FFFFFF"/>
                </a:solidFill>
                <a:latin typeface="Roboto"/>
                <a:ea typeface="Roboto"/>
                <a:cs typeface="Roboto"/>
                <a:sym typeface="Roboto"/>
              </a:rPr>
              <a:t>El Garbage Collector (GC) es una función que administra, de forma automática, la memoria, ya que libera los espacios de memoria que ya no son referenciados, que ya no están en uso y los que no serán usados en el futuro. Al tener un garbage collector podemos evitarnos los problemas asociados al manejo manual de memoria que ocurren </a:t>
            </a:r>
            <a:r>
              <a:rPr lang="en" sz="1700">
                <a:solidFill>
                  <a:srgbClr val="FFFFFF"/>
                </a:solidFill>
                <a:latin typeface="Roboto"/>
                <a:ea typeface="Roboto"/>
                <a:cs typeface="Roboto"/>
                <a:sym typeface="Roboto"/>
              </a:rPr>
              <a:t>comúnmente</a:t>
            </a:r>
            <a:r>
              <a:rPr lang="en" sz="1700">
                <a:solidFill>
                  <a:srgbClr val="FFFFFF"/>
                </a:solidFill>
                <a:latin typeface="Roboto"/>
                <a:ea typeface="Roboto"/>
                <a:cs typeface="Roboto"/>
                <a:sym typeface="Roboto"/>
              </a:rPr>
              <a:t> en lenguajes como C.</a:t>
            </a:r>
            <a:endParaRPr sz="17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pic>
        <p:nvPicPr>
          <p:cNvPr id="71" name="Google Shape;71;p14"/>
          <p:cNvPicPr preferRelativeResize="0"/>
          <p:nvPr/>
        </p:nvPicPr>
        <p:blipFill>
          <a:blip r:embed="rId3">
            <a:alphaModFix/>
          </a:blip>
          <a:stretch>
            <a:fillRect/>
          </a:stretch>
        </p:blipFill>
        <p:spPr>
          <a:xfrm>
            <a:off x="4807475" y="2571750"/>
            <a:ext cx="3298175" cy="2196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¿Qué es el profiler?</a:t>
            </a:r>
            <a:endParaRPr/>
          </a:p>
        </p:txBody>
      </p:sp>
      <p:sp>
        <p:nvSpPr>
          <p:cNvPr id="77" name="Google Shape;77;p15"/>
          <p:cNvSpPr txBox="1"/>
          <p:nvPr/>
        </p:nvSpPr>
        <p:spPr>
          <a:xfrm>
            <a:off x="387900" y="1144125"/>
            <a:ext cx="8368200" cy="3358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700">
              <a:solidFill>
                <a:srgbClr val="FFFFFF"/>
              </a:solidFill>
              <a:latin typeface="Roboto"/>
              <a:ea typeface="Roboto"/>
              <a:cs typeface="Roboto"/>
              <a:sym typeface="Roboto"/>
            </a:endParaRPr>
          </a:p>
          <a:p>
            <a:pPr indent="0" lvl="0" marL="0" rtl="0" algn="just">
              <a:spcBef>
                <a:spcPts val="0"/>
              </a:spcBef>
              <a:spcAft>
                <a:spcPts val="0"/>
              </a:spcAft>
              <a:buNone/>
            </a:pPr>
            <a:r>
              <a:rPr lang="en" sz="1600">
                <a:solidFill>
                  <a:srgbClr val="FFFFFF"/>
                </a:solidFill>
                <a:latin typeface="Roboto"/>
                <a:ea typeface="Roboto"/>
                <a:cs typeface="Roboto"/>
                <a:sym typeface="Roboto"/>
              </a:rPr>
              <a:t>El profiler nos brinda información detallada sobre el rendimiento de nuestro juego. Si nuestro juego tiene problemas, como una velocidad de fotogramas baja o un uso elevado de memoria, el profiler puede mostrarnos qué está causando estos problemas y ayudarnos a solucionarlos. Además, podemos aprender sobre diferentes aspectos del rendimiento de nuestro juego, como cómo nuestro juego usa la memoria, cuánto tiempo de CPU se usa para diferentes tareas y con qué frecuencia se realizan los cálculos físicos.</a:t>
            </a:r>
            <a:endParaRPr sz="16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309300"/>
            <a:ext cx="8368200" cy="109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Demostración del uso del Garbage Collector controlado</a:t>
            </a:r>
            <a:endParaRPr/>
          </a:p>
        </p:txBody>
      </p:sp>
      <p:pic>
        <p:nvPicPr>
          <p:cNvPr id="83" name="Google Shape;83;p16"/>
          <p:cNvPicPr preferRelativeResize="0"/>
          <p:nvPr/>
        </p:nvPicPr>
        <p:blipFill>
          <a:blip r:embed="rId3">
            <a:alphaModFix/>
          </a:blip>
          <a:stretch>
            <a:fillRect/>
          </a:stretch>
        </p:blipFill>
        <p:spPr>
          <a:xfrm>
            <a:off x="257513" y="1686300"/>
            <a:ext cx="8628978" cy="3005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88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Demostración del uso del Garbage Collector Extremo</a:t>
            </a:r>
            <a:endParaRPr/>
          </a:p>
        </p:txBody>
      </p:sp>
      <p:pic>
        <p:nvPicPr>
          <p:cNvPr id="89" name="Google Shape;89;p17"/>
          <p:cNvPicPr preferRelativeResize="0"/>
          <p:nvPr/>
        </p:nvPicPr>
        <p:blipFill>
          <a:blip r:embed="rId3">
            <a:alphaModFix/>
          </a:blip>
          <a:stretch>
            <a:fillRect/>
          </a:stretch>
        </p:blipFill>
        <p:spPr>
          <a:xfrm>
            <a:off x="152400" y="1495425"/>
            <a:ext cx="8839200" cy="29051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Uso del Garbage Collector de manera manual. </a:t>
            </a:r>
            <a:endParaRPr/>
          </a:p>
        </p:txBody>
      </p:sp>
      <p:pic>
        <p:nvPicPr>
          <p:cNvPr id="95" name="Google Shape;95;p18"/>
          <p:cNvPicPr preferRelativeResize="0"/>
          <p:nvPr/>
        </p:nvPicPr>
        <p:blipFill>
          <a:blip r:embed="rId3">
            <a:alphaModFix/>
          </a:blip>
          <a:stretch>
            <a:fillRect/>
          </a:stretch>
        </p:blipFill>
        <p:spPr>
          <a:xfrm>
            <a:off x="152400" y="1296525"/>
            <a:ext cx="8839200" cy="29051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