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2"/>
  </p:notesMasterIdLst>
  <p:handoutMasterIdLst>
    <p:handoutMasterId r:id="rId33"/>
  </p:handoutMasterIdLst>
  <p:sldIdLst>
    <p:sldId id="256" r:id="rId5"/>
    <p:sldId id="258" r:id="rId6"/>
    <p:sldId id="269" r:id="rId7"/>
    <p:sldId id="270" r:id="rId8"/>
    <p:sldId id="276" r:id="rId9"/>
    <p:sldId id="277" r:id="rId10"/>
    <p:sldId id="280" r:id="rId11"/>
    <p:sldId id="278" r:id="rId12"/>
    <p:sldId id="281" r:id="rId13"/>
    <p:sldId id="282" r:id="rId14"/>
    <p:sldId id="275" r:id="rId15"/>
    <p:sldId id="271" r:id="rId16"/>
    <p:sldId id="272" r:id="rId17"/>
    <p:sldId id="284" r:id="rId18"/>
    <p:sldId id="285" r:id="rId19"/>
    <p:sldId id="286" r:id="rId20"/>
    <p:sldId id="273" r:id="rId21"/>
    <p:sldId id="287" r:id="rId22"/>
    <p:sldId id="288" r:id="rId23"/>
    <p:sldId id="289" r:id="rId24"/>
    <p:sldId id="274" r:id="rId25"/>
    <p:sldId id="290" r:id="rId26"/>
    <p:sldId id="291" r:id="rId27"/>
    <p:sldId id="292" r:id="rId28"/>
    <p:sldId id="262" r:id="rId29"/>
    <p:sldId id="293" r:id="rId30"/>
    <p:sldId id="263" r:id="rId31"/>
  </p:sldIdLst>
  <p:sldSz cx="9144000" cy="6858000" type="screen4x3"/>
  <p:notesSz cx="6858000" cy="9144000"/>
  <p:defaultTextStyle>
    <a:defPPr rtl="0">
      <a:defRPr lang="es-E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2" autoAdjust="0"/>
    <p:restoredTop sz="94660" autoAdjust="0"/>
  </p:normalViewPr>
  <p:slideViewPr>
    <p:cSldViewPr>
      <p:cViewPr varScale="1">
        <p:scale>
          <a:sx n="117" d="100"/>
          <a:sy n="117" d="100"/>
        </p:scale>
        <p:origin x="-1458" y="-102"/>
      </p:cViewPr>
      <p:guideLst>
        <p:guide orient="horz" pos="2160"/>
        <p:guide pos="2880"/>
      </p:guideLst>
    </p:cSldViewPr>
  </p:slideViewPr>
  <p:outlineViewPr>
    <p:cViewPr>
      <p:scale>
        <a:sx n="33" d="100"/>
        <a:sy n="33" d="100"/>
      </p:scale>
      <p:origin x="30" y="2544"/>
    </p:cViewPr>
  </p:outlineViewPr>
  <p:notesTextViewPr>
    <p:cViewPr>
      <p:scale>
        <a:sx n="100" d="100"/>
        <a:sy n="100" d="100"/>
      </p:scale>
      <p:origin x="0" y="0"/>
    </p:cViewPr>
  </p:notesTextViewPr>
  <p:notesViewPr>
    <p:cSldViewPr>
      <p:cViewPr>
        <p:scale>
          <a:sx n="87" d="100"/>
          <a:sy n="87" d="100"/>
        </p:scale>
        <p:origin x="380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D3CB8B-9849-41ED-9C00-F55EFA9AB965}" type="datetime1">
              <a:rPr lang="es-ES" smtClean="0"/>
              <a:t>24/08/2020</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5C64F64-EE94-42DA-BBDF-D65DA1D840DE}" type="slidenum">
              <a:rPr lang="es-ES" smtClean="0"/>
              <a:t>‹Nº›</a:t>
            </a:fld>
            <a:endParaRPr lang="es-ES" dirty="0"/>
          </a:p>
        </p:txBody>
      </p:sp>
    </p:spTree>
    <p:extLst>
      <p:ext uri="{BB962C8B-B14F-4D97-AF65-F5344CB8AC3E}">
        <p14:creationId xmlns:p14="http://schemas.microsoft.com/office/powerpoint/2010/main" val="1625090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7200"/>
          </a:xfrm>
          <a:prstGeom prst="rect">
            <a:avLst/>
          </a:prstGeom>
        </p:spPr>
        <p:txBody>
          <a:bodyPr vert="horz" rtlCol="0"/>
          <a:lstStyle>
            <a:lvl1pPr algn="r">
              <a:defRPr sz="1200"/>
            </a:lvl1pPr>
          </a:lstStyle>
          <a:p>
            <a:fld id="{99851BB1-A065-4D26-94C6-19C683367ABE}" type="datetime1">
              <a:rPr lang="es-ES" smtClean="0"/>
              <a:pPr/>
              <a:t>24/08/2020</a:t>
            </a:fld>
            <a:endParaRPr lang="es-ES" dirty="0"/>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pPr rtl="0"/>
            <a:fld id="{07B8B279-4079-43B3-8013-D8D81AB870A7}" type="slidenum">
              <a:rPr lang="es-ES" noProof="0" smtClean="0"/>
              <a:pPr rtl="0"/>
              <a:t>‹Nº›</a:t>
            </a:fld>
            <a:endParaRPr lang="es-ES" noProof="0" dirty="0"/>
          </a:p>
        </p:txBody>
      </p:sp>
    </p:spTree>
    <p:extLst>
      <p:ext uri="{BB962C8B-B14F-4D97-AF65-F5344CB8AC3E}">
        <p14:creationId xmlns:p14="http://schemas.microsoft.com/office/powerpoint/2010/main" val="97151913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a:t>1</a:t>
            </a:fld>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10</a:t>
            </a:fld>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11</a:t>
            </a:fld>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12</a:t>
            </a:fld>
            <a:endParaRPr lang="es-E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13</a:t>
            </a:fld>
            <a:endParaRPr lang="es-E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14</a:t>
            </a:fld>
            <a:endParaRPr lang="es-E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15</a:t>
            </a:fld>
            <a:endParaRPr lang="es-E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16</a:t>
            </a:fld>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17</a:t>
            </a:fld>
            <a:endParaRPr lang="es-E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18</a:t>
            </a:fld>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19</a:t>
            </a:fld>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2</a:t>
            </a:fld>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20</a:t>
            </a:fld>
            <a:endParaRPr lang="es-E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21</a:t>
            </a:fld>
            <a:endParaRPr lang="es-E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22</a:t>
            </a:fld>
            <a:endParaRPr lang="es-E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23</a:t>
            </a:fld>
            <a:endParaRPr lang="es-E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24</a:t>
            </a:fld>
            <a:endParaRPr lang="es-E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25</a:t>
            </a:fld>
            <a:endParaRPr lang="es-E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26</a:t>
            </a:fld>
            <a:endParaRPr lang="es-E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27</a:t>
            </a:fld>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3</a:t>
            </a:fld>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4</a:t>
            </a:fld>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5</a:t>
            </a:fld>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6</a:t>
            </a:fld>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7</a:t>
            </a:fld>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8</a:t>
            </a:fld>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normAutofit/>
          </a:bodyPr>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07B8B279-4079-43B3-8013-D8D81AB870A7}" type="slidenum">
              <a:rPr lang="es-ES" smtClean="0"/>
              <a:pPr rtl="0"/>
              <a:t>9</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1"/>
        </a:solidFill>
        <a:effectLst/>
      </p:bgPr>
    </p:bg>
    <p:spTree>
      <p:nvGrpSpPr>
        <p:cNvPr id="1" name=""/>
        <p:cNvGrpSpPr/>
        <p:nvPr/>
      </p:nvGrpSpPr>
      <p:grpSpPr>
        <a:xfrm>
          <a:off x="0" y="0"/>
          <a:ext cx="0" cy="0"/>
          <a:chOff x="0" y="0"/>
          <a:chExt cx="0" cy="0"/>
        </a:xfrm>
      </p:grpSpPr>
      <p:sp>
        <p:nvSpPr>
          <p:cNvPr id="13" name="Rectángulo 12">
            <a:extLst>
              <a:ext uri="{FF2B5EF4-FFF2-40B4-BE49-F238E27FC236}">
                <a16:creationId xmlns="" xmlns:a16="http://schemas.microsoft.com/office/drawing/2014/main" id="{C3022929-9408-4F5B-B80A-55646DCF29F9}"/>
              </a:ext>
            </a:extLst>
          </p:cNvPr>
          <p:cNvSpPr/>
          <p:nvPr userDrawn="1"/>
        </p:nvSpPr>
        <p:spPr>
          <a:xfrm>
            <a:off x="0" y="6400800"/>
            <a:ext cx="9144000" cy="457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Rectángulo 11">
            <a:extLst>
              <a:ext uri="{FF2B5EF4-FFF2-40B4-BE49-F238E27FC236}">
                <a16:creationId xmlns="" xmlns:a16="http://schemas.microsoft.com/office/drawing/2014/main" id="{CB45CE90-18D1-4C2B-A71E-130466AA69B1}"/>
              </a:ext>
            </a:extLst>
          </p:cNvPr>
          <p:cNvSpPr/>
          <p:nvPr userDrawn="1"/>
        </p:nvSpPr>
        <p:spPr>
          <a:xfrm>
            <a:off x="0" y="0"/>
            <a:ext cx="9144000" cy="403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Título 4"/>
          <p:cNvSpPr>
            <a:spLocks noGrp="1"/>
          </p:cNvSpPr>
          <p:nvPr>
            <p:ph type="ctrTitle"/>
          </p:nvPr>
        </p:nvSpPr>
        <p:spPr>
          <a:xfrm>
            <a:off x="722376" y="2209800"/>
            <a:ext cx="7772400" cy="1828800"/>
          </a:xfrm>
        </p:spPr>
        <p:txBody>
          <a:bodyPr lIns="45720" rIns="45720" bIns="45720" rtlCol="0"/>
          <a:lstStyle>
            <a:lvl1pPr algn="l">
              <a:defRPr sz="4500" b="0">
                <a:solidFill>
                  <a:schemeClr val="bg1"/>
                </a:solidFill>
                <a:effectLst/>
              </a:defRPr>
            </a:lvl1pPr>
          </a:lstStyle>
          <a:p>
            <a:pPr rtl="0"/>
            <a:r>
              <a:rPr lang="es-ES" noProof="0" smtClean="0"/>
              <a:t>Haga clic para modificar el estilo de título del patrón</a:t>
            </a:r>
            <a:endParaRPr lang="es-ES" noProof="0" dirty="0"/>
          </a:p>
        </p:txBody>
      </p:sp>
      <p:sp>
        <p:nvSpPr>
          <p:cNvPr id="20" name="Subtítulo 19"/>
          <p:cNvSpPr>
            <a:spLocks noGrp="1"/>
          </p:cNvSpPr>
          <p:nvPr>
            <p:ph type="subTitle" idx="1"/>
          </p:nvPr>
        </p:nvSpPr>
        <p:spPr>
          <a:xfrm>
            <a:off x="722376" y="4191000"/>
            <a:ext cx="7772400" cy="914400"/>
          </a:xfrm>
        </p:spPr>
        <p:txBody>
          <a:bodyPr lIns="182880" tIns="0" rtlCol="0"/>
          <a:lstStyle>
            <a:lvl1pPr marL="36576" indent="0" algn="l">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s-ES" noProof="0" smtClean="0"/>
              <a:t>Haga clic para modificar el estilo de subtítulo del patrón</a:t>
            </a:r>
            <a:endParaRPr lang="es-ES" noProof="0" dirty="0"/>
          </a:p>
        </p:txBody>
      </p:sp>
      <p:sp>
        <p:nvSpPr>
          <p:cNvPr id="19" name="Marcador de fecha 18"/>
          <p:cNvSpPr>
            <a:spLocks noGrp="1"/>
          </p:cNvSpPr>
          <p:nvPr>
            <p:ph type="dt" sz="half" idx="10"/>
          </p:nvPr>
        </p:nvSpPr>
        <p:spPr>
          <a:xfrm>
            <a:off x="3776328" y="6400800"/>
            <a:ext cx="2286000" cy="365125"/>
          </a:xfrm>
        </p:spPr>
        <p:txBody>
          <a:bodyPr rtlCol="0"/>
          <a:lstStyle>
            <a:lvl1pPr>
              <a:defRPr>
                <a:solidFill>
                  <a:schemeClr val="tx1"/>
                </a:solidFill>
              </a:defRPr>
            </a:lvl1pPr>
          </a:lstStyle>
          <a:p>
            <a:pPr rtl="0"/>
            <a:fld id="{C6415169-A820-4A72-9641-22F3935BE98C}" type="datetime1">
              <a:rPr lang="es-ES" noProof="0" smtClean="0"/>
              <a:t>24/08/2020</a:t>
            </a:fld>
            <a:endParaRPr lang="es-ES" noProof="0" dirty="0"/>
          </a:p>
        </p:txBody>
      </p:sp>
      <p:sp>
        <p:nvSpPr>
          <p:cNvPr id="8" name="Marcador de pie de página 7"/>
          <p:cNvSpPr>
            <a:spLocks noGrp="1"/>
          </p:cNvSpPr>
          <p:nvPr>
            <p:ph type="ftr" sz="quarter" idx="11"/>
          </p:nvPr>
        </p:nvSpPr>
        <p:spPr>
          <a:xfrm>
            <a:off x="6062328" y="6400800"/>
            <a:ext cx="2286000" cy="365125"/>
          </a:xfrm>
        </p:spPr>
        <p:txBody>
          <a:bodyPr rtlCol="0"/>
          <a:lstStyle>
            <a:lvl1pPr>
              <a:defRPr>
                <a:solidFill>
                  <a:schemeClr val="tx1"/>
                </a:solidFill>
              </a:defRPr>
            </a:lvl1pPr>
          </a:lstStyle>
          <a:p>
            <a:pPr rtl="0"/>
            <a:endParaRPr lang="es-ES" noProof="0" dirty="0"/>
          </a:p>
        </p:txBody>
      </p:sp>
      <p:sp>
        <p:nvSpPr>
          <p:cNvPr id="11" name="Marcador de número de diapositiva 10"/>
          <p:cNvSpPr>
            <a:spLocks noGrp="1"/>
          </p:cNvSpPr>
          <p:nvPr>
            <p:ph type="sldNum" sz="quarter" idx="12"/>
          </p:nvPr>
        </p:nvSpPr>
        <p:spPr>
          <a:xfrm>
            <a:off x="8348328" y="6400800"/>
            <a:ext cx="457200" cy="365125"/>
          </a:xfrm>
        </p:spPr>
        <p:txBody>
          <a:bodyPr rtlCol="0"/>
          <a:lstStyle>
            <a:lvl1pPr>
              <a:defRPr>
                <a:solidFill>
                  <a:schemeClr val="tx1"/>
                </a:solidFill>
              </a:defRPr>
            </a:lvl1pPr>
          </a:lstStyle>
          <a:p>
            <a:pPr rtl="0"/>
            <a:fld id="{E7F13AF2-DCC4-4842-96BC-1B9869901C37}" type="slidenum">
              <a:rPr lang="es-ES" noProof="0" smtClean="0"/>
              <a:pPr rtl="0"/>
              <a:t>‹Nº›</a:t>
            </a:fld>
            <a:endParaRPr lang="es-ES" noProof="0" dirty="0"/>
          </a:p>
        </p:txBody>
      </p:sp>
      <p:sp>
        <p:nvSpPr>
          <p:cNvPr id="2" name="Triángulo isósceles 1">
            <a:extLst>
              <a:ext uri="{FF2B5EF4-FFF2-40B4-BE49-F238E27FC236}">
                <a16:creationId xmlns="" xmlns:a16="http://schemas.microsoft.com/office/drawing/2014/main" id="{EC6AA5EA-3626-4B43-86D4-5B6226CC46A4}"/>
              </a:ext>
            </a:extLst>
          </p:cNvPr>
          <p:cNvSpPr/>
          <p:nvPr userDrawn="1"/>
        </p:nvSpPr>
        <p:spPr>
          <a:xfrm rot="10800000">
            <a:off x="838200" y="6391832"/>
            <a:ext cx="457200"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redondeado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rtl="0"/>
            <a:endParaRPr lang="es-ES" noProof="0" dirty="0"/>
          </a:p>
        </p:txBody>
      </p:sp>
      <p:sp>
        <p:nvSpPr>
          <p:cNvPr id="11" name="Rectángulo redondeado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a:endParaRPr lang="es-ES" noProof="0" dirty="0"/>
          </a:p>
        </p:txBody>
      </p:sp>
      <p:sp>
        <p:nvSpPr>
          <p:cNvPr id="2" name="Marcador de fecha 1"/>
          <p:cNvSpPr>
            <a:spLocks noGrp="1"/>
          </p:cNvSpPr>
          <p:nvPr>
            <p:ph type="dt" sz="half" idx="10"/>
          </p:nvPr>
        </p:nvSpPr>
        <p:spPr/>
        <p:txBody>
          <a:bodyPr rtlCol="0"/>
          <a:lstStyle/>
          <a:p>
            <a:pPr rtl="0"/>
            <a:fld id="{1ED3E130-D97D-4C39-90CB-01C40EBFA853}" type="datetime1">
              <a:rPr lang="es-ES" noProof="0" smtClean="0"/>
              <a:t>24/08/2020</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66C9E71F-78A0-4868-970E-5692D76DECFE}" type="slidenum">
              <a:rPr lang="es-ES" noProof="0" smtClean="0"/>
              <a:pPr rtl="0"/>
              <a:t>‹Nº›</a:t>
            </a:fld>
            <a:endParaRPr lang="es-E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5538784" y="533400"/>
            <a:ext cx="2971800" cy="914400"/>
          </a:xfrm>
        </p:spPr>
        <p:txBody>
          <a:bodyPr rtlCol="0" anchor="b"/>
          <a:lstStyle>
            <a:lvl1pPr algn="l">
              <a:buNone/>
              <a:defRPr sz="2200" b="1">
                <a:solidFill>
                  <a:schemeClr val="accent1"/>
                </a:solidFill>
              </a:defRPr>
            </a:lvl1pPr>
          </a:lstStyle>
          <a:p>
            <a:pPr rtl="0"/>
            <a:r>
              <a:rPr lang="es-ES" noProof="0" smtClean="0"/>
              <a:t>Haga clic para modificar el estilo de título del patrón</a:t>
            </a:r>
            <a:endParaRPr lang="es-ES" noProof="0" dirty="0"/>
          </a:p>
        </p:txBody>
      </p:sp>
      <p:sp>
        <p:nvSpPr>
          <p:cNvPr id="3" name="Marcador de texto 2"/>
          <p:cNvSpPr>
            <a:spLocks noGrp="1"/>
          </p:cNvSpPr>
          <p:nvPr>
            <p:ph type="body" idx="1"/>
          </p:nvPr>
        </p:nvSpPr>
        <p:spPr>
          <a:xfrm>
            <a:off x="5538847" y="1447800"/>
            <a:ext cx="2971800" cy="4389120"/>
          </a:xfrm>
        </p:spPr>
        <p:txBody>
          <a:bodyPr lIns="91440" rtlCol="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lvl3pPr>
            <a:lvl4pPr>
              <a:buNone/>
              <a:defRPr sz="900"/>
            </a:lvl4pPr>
            <a:lvl5pPr>
              <a:buNone/>
              <a:defRPr sz="900"/>
            </a:lvl5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533400" y="1447800"/>
            <a:ext cx="4937760" cy="4389120"/>
          </a:xfrm>
        </p:spPr>
        <p:txBody>
          <a:bodyPr rtlCol="0"/>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fecha 4"/>
          <p:cNvSpPr>
            <a:spLocks noGrp="1"/>
          </p:cNvSpPr>
          <p:nvPr>
            <p:ph type="dt" sz="half" idx="10"/>
          </p:nvPr>
        </p:nvSpPr>
        <p:spPr/>
        <p:txBody>
          <a:bodyPr rtlCol="0"/>
          <a:lstStyle/>
          <a:p>
            <a:pPr rtl="0"/>
            <a:fld id="{039A9FC5-A895-4FA1-BE9D-900554C40CA6}" type="datetime1">
              <a:rPr lang="es-ES" noProof="0" smtClean="0"/>
              <a:t>24/08/2020</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66C9E71F-78A0-4868-970E-5692D76DECFE}" type="slidenum">
              <a:rPr lang="es-ES" noProof="0" smtClean="0"/>
              <a:pPr rtl="0"/>
              <a:t>‹Nº›</a:t>
            </a:fld>
            <a:endParaRPr lang="es-E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4" name="Rectángulo redondeado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rtl="0"/>
            <a:endParaRPr lang="es-ES" noProof="0" dirty="0"/>
          </a:p>
        </p:txBody>
      </p:sp>
      <p:sp>
        <p:nvSpPr>
          <p:cNvPr id="15" name="Rectángulo redondeado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a:endParaRPr lang="es-ES" noProof="0" dirty="0"/>
          </a:p>
        </p:txBody>
      </p:sp>
      <p:sp>
        <p:nvSpPr>
          <p:cNvPr id="11" name="Rectángulo redondeado 10"/>
          <p:cNvSpPr/>
          <p:nvPr/>
        </p:nvSpPr>
        <p:spPr>
          <a:xfrm>
            <a:off x="6400800" y="434162"/>
            <a:ext cx="2324605" cy="4341329"/>
          </a:xfrm>
          <a:prstGeom prst="roundRect">
            <a:avLst>
              <a:gd name="adj" fmla="val 2127"/>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457200" y="5012056"/>
            <a:ext cx="8229600" cy="1051560"/>
          </a:xfrm>
        </p:spPr>
        <p:txBody>
          <a:bodyPr rtlCol="0" anchor="t"/>
          <a:lstStyle>
            <a:lvl1pPr algn="l">
              <a:buNone/>
              <a:defRPr sz="3600" b="0">
                <a:solidFill>
                  <a:schemeClr val="bg2">
                    <a:shade val="25000"/>
                  </a:schemeClr>
                </a:solidFill>
                <a:effectLst/>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6462712" y="533400"/>
            <a:ext cx="2240280" cy="4211480"/>
          </a:xfrm>
        </p:spPr>
        <p:txBody>
          <a:bodyPr lIns="91440" rtlCol="0"/>
          <a:lstStyle>
            <a:lvl1pPr marL="45720" indent="0" algn="l">
              <a:spcBef>
                <a:spcPts val="0"/>
              </a:spcBef>
              <a:buNone/>
              <a:defRPr sz="1400"/>
            </a:lvl1pPr>
            <a:lvl2pPr>
              <a:defRPr sz="1200"/>
            </a:lvl2pPr>
            <a:lvl3pPr>
              <a:defRPr sz="1000"/>
            </a:lvl3pPr>
            <a:lvl4pPr>
              <a:defRPr sz="900"/>
            </a:lvl4pPr>
            <a:lvl5pPr>
              <a:defRPr sz="900"/>
            </a:lvl5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fecha 4"/>
          <p:cNvSpPr>
            <a:spLocks noGrp="1"/>
          </p:cNvSpPr>
          <p:nvPr>
            <p:ph type="dt" sz="half" idx="10"/>
          </p:nvPr>
        </p:nvSpPr>
        <p:spPr/>
        <p:txBody>
          <a:bodyPr rtlCol="0"/>
          <a:lstStyle/>
          <a:p>
            <a:pPr rtl="0"/>
            <a:fld id="{C1848640-078A-4F1B-8985-611ED8470F54}" type="datetime1">
              <a:rPr lang="es-ES" noProof="0" smtClean="0"/>
              <a:t>24/08/2020</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66C9E71F-78A0-4868-970E-5692D76DECFE}" type="slidenum">
              <a:rPr lang="es-ES" noProof="0" smtClean="0"/>
              <a:pPr rtl="0"/>
              <a:t>‹Nº›</a:t>
            </a:fld>
            <a:endParaRPr lang="es-ES" noProof="0" dirty="0"/>
          </a:p>
        </p:txBody>
      </p:sp>
      <p:sp>
        <p:nvSpPr>
          <p:cNvPr id="3" name="Marcador de posición de imagen 2"/>
          <p:cNvSpPr>
            <a:spLocks noGrp="1"/>
          </p:cNvSpPr>
          <p:nvPr>
            <p:ph type="pic" idx="1"/>
          </p:nvPr>
        </p:nvSpPr>
        <p:spPr>
          <a:xfrm>
            <a:off x="421480" y="435768"/>
            <a:ext cx="5989320" cy="4343400"/>
          </a:xfrm>
          <a:prstGeom prst="rect">
            <a:avLst/>
          </a:prstGeom>
          <a:solidFill>
            <a:schemeClr val="bg2">
              <a:shade val="10000"/>
            </a:schemeClr>
          </a:solidFill>
        </p:spPr>
        <p:txBody>
          <a:bodyPr rtlCol="0"/>
          <a:lstStyle>
            <a:lvl1pPr>
              <a:buNone/>
              <a:defRPr sz="3200"/>
            </a:lvl1pPr>
          </a:lstStyle>
          <a:p>
            <a:pPr rtl="0"/>
            <a:r>
              <a:rPr lang="es-ES" noProof="0" dirty="0" smtClean="0"/>
              <a:t>Haga clic en el icono para agregar una imagen</a:t>
            </a:r>
            <a:endParaRPr lang="es-ES" noProof="0" dirty="0"/>
          </a:p>
        </p:txBody>
      </p:sp>
      <p:sp>
        <p:nvSpPr>
          <p:cNvPr id="9" name="Rectángulo 8"/>
          <p:cNvSpPr/>
          <p:nvPr/>
        </p:nvSpPr>
        <p:spPr>
          <a:xfrm>
            <a:off x="6411357" y="386861"/>
            <a:ext cx="36576" cy="4443984"/>
          </a:xfrm>
          <a:prstGeom prst="rect">
            <a:avLst/>
          </a:prstGeom>
          <a:solidFill>
            <a:srgbClr val="FFFFFF"/>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marL="27432" algn="l" rtl="0"/>
            <a:endParaRPr lang="es-E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Diapositiva de título">
    <p:bg>
      <p:bgPr>
        <a:solidFill>
          <a:schemeClr val="bg1"/>
        </a:solidFill>
        <a:effectLst/>
      </p:bgPr>
    </p:bg>
    <p:spTree>
      <p:nvGrpSpPr>
        <p:cNvPr id="1" name=""/>
        <p:cNvGrpSpPr/>
        <p:nvPr/>
      </p:nvGrpSpPr>
      <p:grpSpPr>
        <a:xfrm>
          <a:off x="0" y="0"/>
          <a:ext cx="0" cy="0"/>
          <a:chOff x="0" y="0"/>
          <a:chExt cx="0" cy="0"/>
        </a:xfrm>
      </p:grpSpPr>
      <p:sp>
        <p:nvSpPr>
          <p:cNvPr id="13" name="Rectángulo 12">
            <a:extLst>
              <a:ext uri="{FF2B5EF4-FFF2-40B4-BE49-F238E27FC236}">
                <a16:creationId xmlns="" xmlns:a16="http://schemas.microsoft.com/office/drawing/2014/main" id="{C3022929-9408-4F5B-B80A-55646DCF29F9}"/>
              </a:ext>
            </a:extLst>
          </p:cNvPr>
          <p:cNvSpPr/>
          <p:nvPr userDrawn="1"/>
        </p:nvSpPr>
        <p:spPr>
          <a:xfrm>
            <a:off x="0" y="6400800"/>
            <a:ext cx="9144000" cy="457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Rectángulo 11">
            <a:extLst>
              <a:ext uri="{FF2B5EF4-FFF2-40B4-BE49-F238E27FC236}">
                <a16:creationId xmlns="" xmlns:a16="http://schemas.microsoft.com/office/drawing/2014/main" id="{CB45CE90-18D1-4C2B-A71E-130466AA69B1}"/>
              </a:ext>
            </a:extLst>
          </p:cNvPr>
          <p:cNvSpPr/>
          <p:nvPr userDrawn="1"/>
        </p:nvSpPr>
        <p:spPr>
          <a:xfrm>
            <a:off x="0" y="0"/>
            <a:ext cx="9144000" cy="403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Título 4"/>
          <p:cNvSpPr>
            <a:spLocks noGrp="1"/>
          </p:cNvSpPr>
          <p:nvPr>
            <p:ph type="ctrTitle"/>
          </p:nvPr>
        </p:nvSpPr>
        <p:spPr>
          <a:xfrm>
            <a:off x="722376" y="2209800"/>
            <a:ext cx="7772400" cy="1828800"/>
          </a:xfrm>
        </p:spPr>
        <p:txBody>
          <a:bodyPr lIns="45720" rIns="45720" bIns="45720" rtlCol="0"/>
          <a:lstStyle>
            <a:lvl1pPr algn="l">
              <a:defRPr sz="4500" b="0">
                <a:solidFill>
                  <a:schemeClr val="bg1"/>
                </a:solidFill>
                <a:effectLst/>
              </a:defRPr>
            </a:lvl1pPr>
          </a:lstStyle>
          <a:p>
            <a:pPr rtl="0"/>
            <a:r>
              <a:rPr lang="es-ES" noProof="0" smtClean="0"/>
              <a:t>Haga clic para modificar el estilo de título del patrón</a:t>
            </a:r>
            <a:endParaRPr lang="es-ES" noProof="0" dirty="0"/>
          </a:p>
        </p:txBody>
      </p:sp>
      <p:sp>
        <p:nvSpPr>
          <p:cNvPr id="20" name="Subtítulo 19"/>
          <p:cNvSpPr>
            <a:spLocks noGrp="1"/>
          </p:cNvSpPr>
          <p:nvPr>
            <p:ph type="subTitle" idx="1"/>
          </p:nvPr>
        </p:nvSpPr>
        <p:spPr>
          <a:xfrm>
            <a:off x="722376" y="4191000"/>
            <a:ext cx="7772400" cy="914400"/>
          </a:xfrm>
        </p:spPr>
        <p:txBody>
          <a:bodyPr lIns="182880" tIns="0" rtlCol="0"/>
          <a:lstStyle>
            <a:lvl1pPr marL="36576" indent="0" algn="l">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s-ES" noProof="0" smtClean="0"/>
              <a:t>Haga clic para modificar el estilo de subtítulo del patrón</a:t>
            </a:r>
            <a:endParaRPr lang="es-ES" noProof="0" dirty="0"/>
          </a:p>
        </p:txBody>
      </p:sp>
      <p:sp>
        <p:nvSpPr>
          <p:cNvPr id="19" name="Marcador de fecha 18"/>
          <p:cNvSpPr>
            <a:spLocks noGrp="1"/>
          </p:cNvSpPr>
          <p:nvPr>
            <p:ph type="dt" sz="half" idx="10"/>
          </p:nvPr>
        </p:nvSpPr>
        <p:spPr>
          <a:xfrm>
            <a:off x="3776328" y="6400800"/>
            <a:ext cx="2286000" cy="365125"/>
          </a:xfrm>
        </p:spPr>
        <p:txBody>
          <a:bodyPr rtlCol="0"/>
          <a:lstStyle>
            <a:lvl1pPr>
              <a:defRPr>
                <a:solidFill>
                  <a:schemeClr val="tx1"/>
                </a:solidFill>
              </a:defRPr>
            </a:lvl1pPr>
          </a:lstStyle>
          <a:p>
            <a:pPr rtl="0"/>
            <a:fld id="{8449457E-5774-4CAF-8C1B-0147B3741D84}" type="datetime1">
              <a:rPr lang="es-ES" noProof="0" smtClean="0"/>
              <a:t>24/08/2020</a:t>
            </a:fld>
            <a:endParaRPr lang="es-ES" noProof="0" dirty="0"/>
          </a:p>
        </p:txBody>
      </p:sp>
      <p:sp>
        <p:nvSpPr>
          <p:cNvPr id="8" name="Marcador de pie de página 7"/>
          <p:cNvSpPr>
            <a:spLocks noGrp="1"/>
          </p:cNvSpPr>
          <p:nvPr>
            <p:ph type="ftr" sz="quarter" idx="11"/>
          </p:nvPr>
        </p:nvSpPr>
        <p:spPr>
          <a:xfrm>
            <a:off x="6062328" y="6400800"/>
            <a:ext cx="2286000" cy="365125"/>
          </a:xfrm>
        </p:spPr>
        <p:txBody>
          <a:bodyPr rtlCol="0"/>
          <a:lstStyle>
            <a:lvl1pPr>
              <a:defRPr>
                <a:solidFill>
                  <a:schemeClr val="tx1"/>
                </a:solidFill>
              </a:defRPr>
            </a:lvl1pPr>
          </a:lstStyle>
          <a:p>
            <a:pPr rtl="0"/>
            <a:endParaRPr lang="es-ES" noProof="0" dirty="0"/>
          </a:p>
        </p:txBody>
      </p:sp>
      <p:sp>
        <p:nvSpPr>
          <p:cNvPr id="11" name="Marcador de número de diapositiva 10"/>
          <p:cNvSpPr>
            <a:spLocks noGrp="1"/>
          </p:cNvSpPr>
          <p:nvPr>
            <p:ph type="sldNum" sz="quarter" idx="12"/>
          </p:nvPr>
        </p:nvSpPr>
        <p:spPr>
          <a:xfrm>
            <a:off x="8348328" y="6400800"/>
            <a:ext cx="457200" cy="365125"/>
          </a:xfrm>
        </p:spPr>
        <p:txBody>
          <a:bodyPr rtlCol="0"/>
          <a:lstStyle>
            <a:lvl1pPr>
              <a:defRPr>
                <a:solidFill>
                  <a:schemeClr val="tx1"/>
                </a:solidFill>
              </a:defRPr>
            </a:lvl1pPr>
          </a:lstStyle>
          <a:p>
            <a:pPr rtl="0"/>
            <a:fld id="{E7F13AF2-DCC4-4842-96BC-1B9869901C37}" type="slidenum">
              <a:rPr lang="es-ES" noProof="0" smtClean="0"/>
              <a:pPr rtl="0"/>
              <a:t>‹Nº›</a:t>
            </a:fld>
            <a:endParaRPr lang="es-ES" noProof="0" dirty="0"/>
          </a:p>
        </p:txBody>
      </p:sp>
      <p:sp>
        <p:nvSpPr>
          <p:cNvPr id="2" name="Triángulo isósceles 1">
            <a:extLst>
              <a:ext uri="{FF2B5EF4-FFF2-40B4-BE49-F238E27FC236}">
                <a16:creationId xmlns="" xmlns:a16="http://schemas.microsoft.com/office/drawing/2014/main" id="{EC6AA5EA-3626-4B43-86D4-5B6226CC46A4}"/>
              </a:ext>
            </a:extLst>
          </p:cNvPr>
          <p:cNvSpPr/>
          <p:nvPr userDrawn="1"/>
        </p:nvSpPr>
        <p:spPr>
          <a:xfrm rot="10800000">
            <a:off x="838200" y="6391832"/>
            <a:ext cx="457200"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120503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E8298A9E-57AF-4657-ABB0-B7FCD8FEE5A3}"/>
              </a:ext>
            </a:extLst>
          </p:cNvPr>
          <p:cNvSpPr/>
          <p:nvPr userDrawn="1"/>
        </p:nvSpPr>
        <p:spPr>
          <a:xfrm>
            <a:off x="0" y="6400800"/>
            <a:ext cx="9144000" cy="4571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a:extLst>
              <a:ext uri="{FF2B5EF4-FFF2-40B4-BE49-F238E27FC236}">
                <a16:creationId xmlns="" xmlns:a16="http://schemas.microsoft.com/office/drawing/2014/main" id="{CAE028F2-04F0-4AE7-8E73-006AF7EF5CEA}"/>
              </a:ext>
            </a:extLst>
          </p:cNvPr>
          <p:cNvSpPr/>
          <p:nvPr userDrawn="1"/>
        </p:nvSpPr>
        <p:spPr>
          <a:xfrm>
            <a:off x="0" y="0"/>
            <a:ext cx="9144000" cy="167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Triángulo isósceles 8">
            <a:extLst>
              <a:ext uri="{FF2B5EF4-FFF2-40B4-BE49-F238E27FC236}">
                <a16:creationId xmlns="" xmlns:a16="http://schemas.microsoft.com/office/drawing/2014/main" id="{070B281F-DDF6-47A6-A20E-AD3468ECB455}"/>
              </a:ext>
            </a:extLst>
          </p:cNvPr>
          <p:cNvSpPr/>
          <p:nvPr userDrawn="1"/>
        </p:nvSpPr>
        <p:spPr>
          <a:xfrm rot="10800000">
            <a:off x="838200" y="6391832"/>
            <a:ext cx="457200"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502920" y="534471"/>
            <a:ext cx="8183880" cy="684729"/>
          </a:xfrm>
        </p:spPr>
        <p:txBody>
          <a:bodyPr rtlCol="0"/>
          <a:lstStyle>
            <a:lvl1pPr>
              <a:defRPr>
                <a:solidFill>
                  <a:schemeClr val="bg1"/>
                </a:solidFill>
              </a:defRPr>
            </a:lvl1pPr>
          </a:lstStyle>
          <a:p>
            <a:pPr rtl="0"/>
            <a:r>
              <a:rPr lang="es-ES" noProof="0" smtClean="0"/>
              <a:t>Haga clic para modificar el estilo de título del patrón</a:t>
            </a:r>
            <a:endParaRPr lang="es-ES" noProof="0" dirty="0"/>
          </a:p>
        </p:txBody>
      </p:sp>
      <p:sp>
        <p:nvSpPr>
          <p:cNvPr id="4" name="Marcador de fecha 3"/>
          <p:cNvSpPr>
            <a:spLocks noGrp="1"/>
          </p:cNvSpPr>
          <p:nvPr>
            <p:ph type="dt" sz="half" idx="10"/>
          </p:nvPr>
        </p:nvSpPr>
        <p:spPr>
          <a:xfrm>
            <a:off x="3776328" y="6400800"/>
            <a:ext cx="2286000" cy="365125"/>
          </a:xfrm>
        </p:spPr>
        <p:txBody>
          <a:bodyPr rtlCol="0"/>
          <a:lstStyle>
            <a:lvl1pPr>
              <a:defRPr>
                <a:solidFill>
                  <a:schemeClr val="tx1"/>
                </a:solidFill>
              </a:defRPr>
            </a:lvl1pPr>
          </a:lstStyle>
          <a:p>
            <a:pPr rtl="0"/>
            <a:fld id="{A2A223B3-BF3D-46F5-B093-3614A75DED07}" type="datetime1">
              <a:rPr lang="es-ES" noProof="0" smtClean="0"/>
              <a:t>24/08/2020</a:t>
            </a:fld>
            <a:endParaRPr lang="es-ES" noProof="0" dirty="0"/>
          </a:p>
        </p:txBody>
      </p:sp>
      <p:sp>
        <p:nvSpPr>
          <p:cNvPr id="5" name="Marcador de pie de página 4"/>
          <p:cNvSpPr>
            <a:spLocks noGrp="1"/>
          </p:cNvSpPr>
          <p:nvPr>
            <p:ph type="ftr" sz="quarter" idx="11"/>
          </p:nvPr>
        </p:nvSpPr>
        <p:spPr>
          <a:xfrm>
            <a:off x="6062328" y="6400800"/>
            <a:ext cx="2286000" cy="365125"/>
          </a:xfrm>
        </p:spPr>
        <p:txBody>
          <a:bodyPr rtlCol="0"/>
          <a:lstStyle>
            <a:lvl1pPr>
              <a:defRPr>
                <a:solidFill>
                  <a:schemeClr val="tx1"/>
                </a:solidFill>
              </a:defRPr>
            </a:lvl1pPr>
          </a:lstStyle>
          <a:p>
            <a:pPr rtl="0"/>
            <a:endParaRPr lang="es-ES" noProof="0" dirty="0"/>
          </a:p>
        </p:txBody>
      </p:sp>
      <p:sp>
        <p:nvSpPr>
          <p:cNvPr id="6" name="Marcador de posición de número de diapositiva 5"/>
          <p:cNvSpPr>
            <a:spLocks noGrp="1"/>
          </p:cNvSpPr>
          <p:nvPr>
            <p:ph type="sldNum" sz="quarter" idx="12"/>
          </p:nvPr>
        </p:nvSpPr>
        <p:spPr>
          <a:xfrm>
            <a:off x="8348328" y="6400800"/>
            <a:ext cx="457200" cy="365125"/>
          </a:xfrm>
        </p:spPr>
        <p:txBody>
          <a:bodyPr rtlCol="0"/>
          <a:lstStyle>
            <a:lvl1pPr>
              <a:defRPr>
                <a:solidFill>
                  <a:schemeClr val="tx1"/>
                </a:solidFill>
              </a:defRPr>
            </a:lvl1pPr>
          </a:lstStyle>
          <a:p>
            <a:pPr rtl="0"/>
            <a:fld id="{66C9E71F-78A0-4868-970E-5692D76DECFE}" type="slidenum">
              <a:rPr lang="es-ES" noProof="0" smtClean="0"/>
              <a:pPr rtl="0"/>
              <a:t>‹Nº›</a:t>
            </a:fld>
            <a:endParaRPr lang="es-ES" noProof="0" dirty="0"/>
          </a:p>
        </p:txBody>
      </p:sp>
      <p:sp>
        <p:nvSpPr>
          <p:cNvPr id="11" name="Marcador de texto 16">
            <a:extLst>
              <a:ext uri="{FF2B5EF4-FFF2-40B4-BE49-F238E27FC236}">
                <a16:creationId xmlns="" xmlns:a16="http://schemas.microsoft.com/office/drawing/2014/main" id="{64FB5F53-FF75-45AA-B00D-E26647458E32}"/>
              </a:ext>
            </a:extLst>
          </p:cNvPr>
          <p:cNvSpPr>
            <a:spLocks noGrp="1"/>
          </p:cNvSpPr>
          <p:nvPr>
            <p:ph type="body" sz="quarter" idx="14" hasCustomPrompt="1"/>
          </p:nvPr>
        </p:nvSpPr>
        <p:spPr>
          <a:xfrm>
            <a:off x="503238" y="1905000"/>
            <a:ext cx="4754562" cy="1077913"/>
          </a:xfrm>
        </p:spPr>
        <p:txBody>
          <a:bodyPr rtlCol="0">
            <a:normAutofit/>
          </a:bodyPr>
          <a:lstStyle>
            <a:lvl1pPr marL="0" indent="0">
              <a:buNone/>
              <a:defRPr sz="2000"/>
            </a:lvl1pPr>
            <a:lvl2pPr marL="347472" indent="0">
              <a:buNone/>
              <a:defRPr/>
            </a:lvl2pPr>
            <a:lvl3pPr marL="603504" indent="0">
              <a:buNone/>
              <a:defRPr/>
            </a:lvl3pPr>
            <a:lvl4pPr marL="841248" indent="0">
              <a:buNone/>
              <a:defRPr/>
            </a:lvl4pPr>
            <a:lvl5pPr marL="1097280" indent="0">
              <a:buNone/>
              <a:defRPr/>
            </a:lvl5pPr>
          </a:lstStyle>
          <a:p>
            <a:pPr lvl="0" rtl="0"/>
            <a:r>
              <a:rPr lang="es-ES" noProof="0" dirty="0"/>
              <a:t>Proporcione una lista de términos relevantes y sus definiciones</a:t>
            </a:r>
          </a:p>
        </p:txBody>
      </p:sp>
      <p:sp>
        <p:nvSpPr>
          <p:cNvPr id="12" name="Marcador de texto 19">
            <a:extLst>
              <a:ext uri="{FF2B5EF4-FFF2-40B4-BE49-F238E27FC236}">
                <a16:creationId xmlns="" xmlns:a16="http://schemas.microsoft.com/office/drawing/2014/main" id="{1009BE2F-3305-4974-9545-AD98A2B6C8B9}"/>
              </a:ext>
            </a:extLst>
          </p:cNvPr>
          <p:cNvSpPr>
            <a:spLocks noGrp="1"/>
          </p:cNvSpPr>
          <p:nvPr>
            <p:ph type="body" sz="quarter" idx="15" hasCustomPrompt="1"/>
          </p:nvPr>
        </p:nvSpPr>
        <p:spPr>
          <a:xfrm>
            <a:off x="503238" y="3200400"/>
            <a:ext cx="4754562" cy="1524000"/>
          </a:xfrm>
        </p:spPr>
        <p:txBody>
          <a:bodyPr rtlCol="0">
            <a:normAutofit/>
          </a:bodyPr>
          <a:lstStyle>
            <a:lvl1pPr marL="0" indent="0">
              <a:buNone/>
              <a:defRPr sz="1600"/>
            </a:lvl1pPr>
          </a:lstStyle>
          <a:p>
            <a:pPr marL="285750" indent="-285750" rtl="0">
              <a:buClr>
                <a:schemeClr val="accent3"/>
              </a:buClr>
              <a:buFont typeface="Arial" panose="020B0604020202020204" pitchFamily="34" charset="0"/>
              <a:buChar char="•"/>
            </a:pPr>
            <a:r>
              <a:rPr lang="es-ES" sz="1600" noProof="0" dirty="0" err="1"/>
              <a:t>lorem</a:t>
            </a:r>
            <a:r>
              <a:rPr lang="es-ES" sz="1600" noProof="0" dirty="0"/>
              <a:t> </a:t>
            </a:r>
            <a:r>
              <a:rPr lang="es-ES" sz="1600" noProof="0" dirty="0" err="1"/>
              <a:t>ipsum</a:t>
            </a:r>
            <a:r>
              <a:rPr lang="es-ES" sz="1600" noProof="0" dirty="0"/>
              <a:t> dolor </a:t>
            </a:r>
            <a:r>
              <a:rPr lang="es-ES" sz="1600" noProof="0" dirty="0" err="1"/>
              <a:t>sit</a:t>
            </a:r>
            <a:r>
              <a:rPr lang="es-ES" sz="1600" noProof="0" dirty="0"/>
              <a:t> </a:t>
            </a:r>
            <a:r>
              <a:rPr lang="es-ES" sz="1600" noProof="0" dirty="0" err="1"/>
              <a:t>amet</a:t>
            </a:r>
            <a:endParaRPr lang="es-ES" sz="1600" noProof="0" dirty="0"/>
          </a:p>
          <a:p>
            <a:pPr marL="285750" indent="-285750" rtl="0">
              <a:buClr>
                <a:schemeClr val="accent3"/>
              </a:buClr>
              <a:buFont typeface="Arial" panose="020B0604020202020204" pitchFamily="34" charset="0"/>
              <a:buChar char="•"/>
            </a:pPr>
            <a:r>
              <a:rPr lang="es-ES" sz="1600" noProof="0" dirty="0" err="1"/>
              <a:t>consectetur</a:t>
            </a:r>
            <a:r>
              <a:rPr lang="es-ES" sz="1600" noProof="0" dirty="0"/>
              <a:t> </a:t>
            </a:r>
            <a:r>
              <a:rPr lang="es-ES" sz="1600" noProof="0" dirty="0" err="1"/>
              <a:t>adipiscing</a:t>
            </a:r>
            <a:r>
              <a:rPr lang="es-ES" sz="1600" noProof="0" dirty="0"/>
              <a:t> </a:t>
            </a:r>
            <a:r>
              <a:rPr lang="es-ES" sz="1600" noProof="0" dirty="0" err="1"/>
              <a:t>elit</a:t>
            </a:r>
            <a:endParaRPr lang="es-ES" sz="1600" noProof="0" dirty="0"/>
          </a:p>
          <a:p>
            <a:pPr marL="285750" indent="-285750" rtl="0">
              <a:buClr>
                <a:schemeClr val="accent3"/>
              </a:buClr>
              <a:buFont typeface="Arial" panose="020B0604020202020204" pitchFamily="34" charset="0"/>
              <a:buChar char="•"/>
            </a:pPr>
            <a:r>
              <a:rPr lang="es-ES" sz="1600" noProof="0" dirty="0"/>
              <a:t>sed do </a:t>
            </a:r>
            <a:r>
              <a:rPr lang="es-ES" sz="1600" noProof="0" dirty="0" err="1"/>
              <a:t>eiusmod</a:t>
            </a:r>
            <a:r>
              <a:rPr lang="es-ES" sz="1600" noProof="0" dirty="0"/>
              <a:t> </a:t>
            </a:r>
            <a:r>
              <a:rPr lang="es-ES" sz="1600" noProof="0" dirty="0" err="1"/>
              <a:t>tempor</a:t>
            </a:r>
            <a:r>
              <a:rPr lang="es-ES" sz="1600" noProof="0" dirty="0"/>
              <a:t> </a:t>
            </a:r>
          </a:p>
          <a:p>
            <a:pPr marL="285750" indent="-285750" rtl="0">
              <a:buClr>
                <a:schemeClr val="accent3"/>
              </a:buClr>
              <a:buFont typeface="Arial" panose="020B0604020202020204" pitchFamily="34" charset="0"/>
              <a:buChar char="•"/>
            </a:pPr>
            <a:r>
              <a:rPr lang="es-ES" sz="1600" noProof="0" dirty="0" err="1"/>
              <a:t>incididunt</a:t>
            </a:r>
            <a:r>
              <a:rPr lang="es-ES" sz="1600" noProof="0" dirty="0"/>
              <a:t> ut labore et </a:t>
            </a:r>
            <a:r>
              <a:rPr lang="es-ES" sz="1600" noProof="0" dirty="0" err="1"/>
              <a:t>dolore</a:t>
            </a:r>
            <a:r>
              <a:rPr lang="es-ES" sz="1600" noProof="0" dirty="0"/>
              <a:t> magna </a:t>
            </a:r>
            <a:r>
              <a:rPr lang="es-ES" sz="1600" noProof="0" dirty="0" err="1"/>
              <a:t>aliqua</a:t>
            </a:r>
            <a:endParaRPr lang="es-ES" sz="1600" noProof="0" dirty="0"/>
          </a:p>
        </p:txBody>
      </p:sp>
      <p:sp>
        <p:nvSpPr>
          <p:cNvPr id="13" name="Marcador de texto 21">
            <a:extLst>
              <a:ext uri="{FF2B5EF4-FFF2-40B4-BE49-F238E27FC236}">
                <a16:creationId xmlns="" xmlns:a16="http://schemas.microsoft.com/office/drawing/2014/main" id="{750E4B0F-2627-4011-8C06-77E6E0EE3386}"/>
              </a:ext>
            </a:extLst>
          </p:cNvPr>
          <p:cNvSpPr>
            <a:spLocks noGrp="1"/>
          </p:cNvSpPr>
          <p:nvPr>
            <p:ph type="body" sz="quarter" idx="16" hasCustomPrompt="1"/>
          </p:nvPr>
        </p:nvSpPr>
        <p:spPr>
          <a:xfrm>
            <a:off x="503238" y="5029201"/>
            <a:ext cx="8302290" cy="990600"/>
          </a:xfrm>
          <a:solidFill>
            <a:schemeClr val="bg1">
              <a:lumMod val="95000"/>
            </a:schemeClr>
          </a:solidFill>
        </p:spPr>
        <p:txBody>
          <a:bodyPr tIns="182880" rIns="182880" bIns="182880" rtlCol="0">
            <a:normAutofit/>
          </a:bodyPr>
          <a:lstStyle>
            <a:lvl1pPr marL="0" indent="0">
              <a:buNone/>
              <a:defRPr sz="1800"/>
            </a:lvl1pPr>
          </a:lstStyle>
          <a:p>
            <a:pPr marL="0" indent="0" rtl="0">
              <a:buNone/>
            </a:pPr>
            <a:r>
              <a:rPr lang="es-ES" sz="1800" noProof="0" dirty="0"/>
              <a:t>Sed ut </a:t>
            </a:r>
            <a:r>
              <a:rPr lang="es-ES" sz="1800" noProof="0" dirty="0" err="1"/>
              <a:t>perspiciatis</a:t>
            </a:r>
            <a:r>
              <a:rPr lang="es-ES" sz="1800" noProof="0" dirty="0"/>
              <a:t> </a:t>
            </a:r>
            <a:r>
              <a:rPr lang="es-ES" sz="1800" noProof="0" dirty="0" err="1"/>
              <a:t>unde</a:t>
            </a:r>
            <a:r>
              <a:rPr lang="es-ES" sz="1800" noProof="0" dirty="0"/>
              <a:t> </a:t>
            </a:r>
            <a:r>
              <a:rPr lang="es-ES" sz="1800" noProof="0" dirty="0" err="1"/>
              <a:t>omnis</a:t>
            </a:r>
            <a:r>
              <a:rPr lang="es-ES" sz="1800" noProof="0" dirty="0"/>
              <a:t> iste </a:t>
            </a:r>
            <a:r>
              <a:rPr lang="es-ES" sz="1800" noProof="0" dirty="0" err="1"/>
              <a:t>natus</a:t>
            </a:r>
            <a:r>
              <a:rPr lang="es-ES" sz="1800" noProof="0" dirty="0"/>
              <a:t> error </a:t>
            </a:r>
            <a:r>
              <a:rPr lang="es-ES" sz="1800" noProof="0" dirty="0" err="1"/>
              <a:t>sit</a:t>
            </a:r>
            <a:r>
              <a:rPr lang="es-ES" sz="1800" noProof="0" dirty="0"/>
              <a:t> </a:t>
            </a:r>
            <a:r>
              <a:rPr lang="es-ES" sz="1800" noProof="0" dirty="0" err="1"/>
              <a:t>voluptatem</a:t>
            </a:r>
            <a:r>
              <a:rPr lang="es-ES" sz="1800" noProof="0" dirty="0"/>
              <a:t> </a:t>
            </a:r>
            <a:r>
              <a:rPr lang="es-ES" sz="1800" noProof="0" dirty="0" err="1"/>
              <a:t>accusantium</a:t>
            </a:r>
            <a:r>
              <a:rPr lang="es-ES" sz="1800" noProof="0" dirty="0"/>
              <a:t> </a:t>
            </a:r>
            <a:r>
              <a:rPr lang="es-ES" sz="1800" noProof="0" dirty="0" err="1"/>
              <a:t>doloremque</a:t>
            </a:r>
            <a:r>
              <a:rPr lang="es-ES" sz="1800" noProof="0" dirty="0"/>
              <a:t> </a:t>
            </a:r>
            <a:r>
              <a:rPr lang="es-ES" sz="1800" noProof="0" dirty="0" err="1"/>
              <a:t>laudantium</a:t>
            </a:r>
            <a:endParaRPr lang="es-ES" sz="1800"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E8298A9E-57AF-4657-ABB0-B7FCD8FEE5A3}"/>
              </a:ext>
            </a:extLst>
          </p:cNvPr>
          <p:cNvSpPr/>
          <p:nvPr userDrawn="1"/>
        </p:nvSpPr>
        <p:spPr>
          <a:xfrm>
            <a:off x="0" y="6400800"/>
            <a:ext cx="9144000" cy="457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a:extLst>
              <a:ext uri="{FF2B5EF4-FFF2-40B4-BE49-F238E27FC236}">
                <a16:creationId xmlns="" xmlns:a16="http://schemas.microsoft.com/office/drawing/2014/main" id="{CAE028F2-04F0-4AE7-8E73-006AF7EF5CEA}"/>
              </a:ext>
            </a:extLst>
          </p:cNvPr>
          <p:cNvSpPr/>
          <p:nvPr userDrawn="1"/>
        </p:nvSpPr>
        <p:spPr>
          <a:xfrm>
            <a:off x="0" y="0"/>
            <a:ext cx="91440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Triángulo isósceles 8">
            <a:extLst>
              <a:ext uri="{FF2B5EF4-FFF2-40B4-BE49-F238E27FC236}">
                <a16:creationId xmlns="" xmlns:a16="http://schemas.microsoft.com/office/drawing/2014/main" id="{070B281F-DDF6-47A6-A20E-AD3468ECB455}"/>
              </a:ext>
            </a:extLst>
          </p:cNvPr>
          <p:cNvSpPr/>
          <p:nvPr userDrawn="1"/>
        </p:nvSpPr>
        <p:spPr>
          <a:xfrm rot="10800000">
            <a:off x="838200" y="6391832"/>
            <a:ext cx="457200"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502920" y="534471"/>
            <a:ext cx="8183880" cy="684729"/>
          </a:xfrm>
        </p:spPr>
        <p:txBody>
          <a:bodyPr rtlCol="0"/>
          <a:lstStyle>
            <a:lvl1pPr>
              <a:defRPr>
                <a:solidFill>
                  <a:schemeClr val="tx2"/>
                </a:solidFill>
              </a:defRPr>
            </a:lvl1pPr>
          </a:lstStyle>
          <a:p>
            <a:pPr rtl="0"/>
            <a:r>
              <a:rPr lang="es-ES" noProof="0" smtClean="0"/>
              <a:t>Haga clic para modificar el estilo de título del patrón</a:t>
            </a:r>
            <a:endParaRPr lang="es-ES" noProof="0" dirty="0"/>
          </a:p>
        </p:txBody>
      </p:sp>
      <p:sp>
        <p:nvSpPr>
          <p:cNvPr id="4" name="Marcador de fecha 3"/>
          <p:cNvSpPr>
            <a:spLocks noGrp="1"/>
          </p:cNvSpPr>
          <p:nvPr>
            <p:ph type="dt" sz="half" idx="10"/>
          </p:nvPr>
        </p:nvSpPr>
        <p:spPr>
          <a:xfrm>
            <a:off x="3776328" y="6400800"/>
            <a:ext cx="2286000" cy="365125"/>
          </a:xfrm>
        </p:spPr>
        <p:txBody>
          <a:bodyPr rtlCol="0"/>
          <a:lstStyle>
            <a:lvl1pPr>
              <a:defRPr>
                <a:solidFill>
                  <a:schemeClr val="tx1"/>
                </a:solidFill>
              </a:defRPr>
            </a:lvl1pPr>
          </a:lstStyle>
          <a:p>
            <a:pPr rtl="0"/>
            <a:fld id="{EAA667AC-10E2-4164-9606-0D26D62EBF94}" type="datetime1">
              <a:rPr lang="es-ES" noProof="0" smtClean="0"/>
              <a:t>24/08/2020</a:t>
            </a:fld>
            <a:endParaRPr lang="es-ES" noProof="0" dirty="0"/>
          </a:p>
        </p:txBody>
      </p:sp>
      <p:sp>
        <p:nvSpPr>
          <p:cNvPr id="5" name="Marcador de pie de página 4"/>
          <p:cNvSpPr>
            <a:spLocks noGrp="1"/>
          </p:cNvSpPr>
          <p:nvPr>
            <p:ph type="ftr" sz="quarter" idx="11"/>
          </p:nvPr>
        </p:nvSpPr>
        <p:spPr>
          <a:xfrm>
            <a:off x="6062328" y="6400800"/>
            <a:ext cx="2286000" cy="365125"/>
          </a:xfrm>
        </p:spPr>
        <p:txBody>
          <a:bodyPr rtlCol="0"/>
          <a:lstStyle>
            <a:lvl1pPr>
              <a:defRPr>
                <a:solidFill>
                  <a:schemeClr val="tx1"/>
                </a:solidFill>
              </a:defRPr>
            </a:lvl1pPr>
          </a:lstStyle>
          <a:p>
            <a:pPr rtl="0"/>
            <a:endParaRPr lang="es-ES" noProof="0" dirty="0"/>
          </a:p>
        </p:txBody>
      </p:sp>
      <p:sp>
        <p:nvSpPr>
          <p:cNvPr id="6" name="Marcador de posición de número de diapositiva 5"/>
          <p:cNvSpPr>
            <a:spLocks noGrp="1"/>
          </p:cNvSpPr>
          <p:nvPr>
            <p:ph type="sldNum" sz="quarter" idx="12"/>
          </p:nvPr>
        </p:nvSpPr>
        <p:spPr>
          <a:xfrm>
            <a:off x="8348328" y="6400800"/>
            <a:ext cx="457200" cy="365125"/>
          </a:xfrm>
        </p:spPr>
        <p:txBody>
          <a:bodyPr rtlCol="0"/>
          <a:lstStyle>
            <a:lvl1pPr>
              <a:defRPr>
                <a:solidFill>
                  <a:schemeClr val="tx1"/>
                </a:solidFill>
              </a:defRPr>
            </a:lvl1pPr>
          </a:lstStyle>
          <a:p>
            <a:pPr rtl="0"/>
            <a:fld id="{66C9E71F-78A0-4868-970E-5692D76DECFE}" type="slidenum">
              <a:rPr lang="es-ES" noProof="0" smtClean="0"/>
              <a:pPr rtl="0"/>
              <a:t>‹Nº›</a:t>
            </a:fld>
            <a:endParaRPr lang="es-ES" noProof="0" dirty="0"/>
          </a:p>
        </p:txBody>
      </p:sp>
      <p:sp>
        <p:nvSpPr>
          <p:cNvPr id="13" name="Marcador de texto 16">
            <a:extLst>
              <a:ext uri="{FF2B5EF4-FFF2-40B4-BE49-F238E27FC236}">
                <a16:creationId xmlns="" xmlns:a16="http://schemas.microsoft.com/office/drawing/2014/main" id="{03F2C829-D4FC-4522-8F81-3EE63787A0FC}"/>
              </a:ext>
            </a:extLst>
          </p:cNvPr>
          <p:cNvSpPr>
            <a:spLocks noGrp="1"/>
          </p:cNvSpPr>
          <p:nvPr>
            <p:ph type="body" sz="quarter" idx="14" hasCustomPrompt="1"/>
          </p:nvPr>
        </p:nvSpPr>
        <p:spPr>
          <a:xfrm>
            <a:off x="503238" y="1905000"/>
            <a:ext cx="4754562" cy="1077913"/>
          </a:xfrm>
        </p:spPr>
        <p:txBody>
          <a:bodyPr rtlCol="0">
            <a:normAutofit/>
          </a:bodyPr>
          <a:lstStyle>
            <a:lvl1pPr marL="0" indent="0">
              <a:buNone/>
              <a:defRPr sz="2000"/>
            </a:lvl1pPr>
            <a:lvl2pPr marL="347472" indent="0">
              <a:buNone/>
              <a:defRPr/>
            </a:lvl2pPr>
            <a:lvl3pPr marL="603504" indent="0">
              <a:buNone/>
              <a:defRPr/>
            </a:lvl3pPr>
            <a:lvl4pPr marL="841248" indent="0">
              <a:buNone/>
              <a:defRPr/>
            </a:lvl4pPr>
            <a:lvl5pPr marL="1097280" indent="0">
              <a:buNone/>
              <a:defRPr/>
            </a:lvl5pPr>
          </a:lstStyle>
          <a:p>
            <a:pPr lvl="0" rtl="0"/>
            <a:r>
              <a:rPr lang="es-ES" noProof="0" dirty="0"/>
              <a:t>Proporcione una lista de términos relevantes y sus definiciones</a:t>
            </a:r>
          </a:p>
        </p:txBody>
      </p:sp>
      <p:sp>
        <p:nvSpPr>
          <p:cNvPr id="14" name="Marcador de texto 19">
            <a:extLst>
              <a:ext uri="{FF2B5EF4-FFF2-40B4-BE49-F238E27FC236}">
                <a16:creationId xmlns="" xmlns:a16="http://schemas.microsoft.com/office/drawing/2014/main" id="{69DA3F2B-EEDB-435E-BF3D-BD81CA979020}"/>
              </a:ext>
            </a:extLst>
          </p:cNvPr>
          <p:cNvSpPr>
            <a:spLocks noGrp="1"/>
          </p:cNvSpPr>
          <p:nvPr>
            <p:ph type="body" sz="quarter" idx="15" hasCustomPrompt="1"/>
          </p:nvPr>
        </p:nvSpPr>
        <p:spPr>
          <a:xfrm>
            <a:off x="503238" y="3200400"/>
            <a:ext cx="4754562" cy="1524000"/>
          </a:xfrm>
        </p:spPr>
        <p:txBody>
          <a:bodyPr rtlCol="0">
            <a:normAutofit/>
          </a:bodyPr>
          <a:lstStyle>
            <a:lvl1pPr marL="0" indent="0">
              <a:buNone/>
              <a:defRPr sz="1600"/>
            </a:lvl1pPr>
          </a:lstStyle>
          <a:p>
            <a:pPr marL="285750" indent="-285750" rtl="0">
              <a:buClr>
                <a:schemeClr val="accent3"/>
              </a:buClr>
              <a:buFont typeface="Arial" panose="020B0604020202020204" pitchFamily="34" charset="0"/>
              <a:buChar char="•"/>
            </a:pPr>
            <a:r>
              <a:rPr lang="es-ES" sz="1600" noProof="0" dirty="0" err="1"/>
              <a:t>lorem</a:t>
            </a:r>
            <a:r>
              <a:rPr lang="es-ES" sz="1600" noProof="0" dirty="0"/>
              <a:t> </a:t>
            </a:r>
            <a:r>
              <a:rPr lang="es-ES" sz="1600" noProof="0" dirty="0" err="1"/>
              <a:t>ipsum</a:t>
            </a:r>
            <a:r>
              <a:rPr lang="es-ES" sz="1600" noProof="0" dirty="0"/>
              <a:t> dolor </a:t>
            </a:r>
            <a:r>
              <a:rPr lang="es-ES" sz="1600" noProof="0" dirty="0" err="1"/>
              <a:t>sit</a:t>
            </a:r>
            <a:r>
              <a:rPr lang="es-ES" sz="1600" noProof="0" dirty="0"/>
              <a:t> </a:t>
            </a:r>
            <a:r>
              <a:rPr lang="es-ES" sz="1600" noProof="0" dirty="0" err="1"/>
              <a:t>amet</a:t>
            </a:r>
            <a:endParaRPr lang="es-ES" sz="1600" noProof="0" dirty="0"/>
          </a:p>
          <a:p>
            <a:pPr marL="285750" indent="-285750" rtl="0">
              <a:buClr>
                <a:schemeClr val="accent3"/>
              </a:buClr>
              <a:buFont typeface="Arial" panose="020B0604020202020204" pitchFamily="34" charset="0"/>
              <a:buChar char="•"/>
            </a:pPr>
            <a:r>
              <a:rPr lang="es-ES" sz="1600" noProof="0" dirty="0" err="1"/>
              <a:t>consectetur</a:t>
            </a:r>
            <a:r>
              <a:rPr lang="es-ES" sz="1600" noProof="0" dirty="0"/>
              <a:t> </a:t>
            </a:r>
            <a:r>
              <a:rPr lang="es-ES" sz="1600" noProof="0" dirty="0" err="1"/>
              <a:t>adipiscing</a:t>
            </a:r>
            <a:r>
              <a:rPr lang="es-ES" sz="1600" noProof="0" dirty="0"/>
              <a:t> </a:t>
            </a:r>
            <a:r>
              <a:rPr lang="es-ES" sz="1600" noProof="0" dirty="0" err="1"/>
              <a:t>elit</a:t>
            </a:r>
            <a:endParaRPr lang="es-ES" sz="1600" noProof="0" dirty="0"/>
          </a:p>
          <a:p>
            <a:pPr marL="285750" indent="-285750" rtl="0">
              <a:buClr>
                <a:schemeClr val="accent3"/>
              </a:buClr>
              <a:buFont typeface="Arial" panose="020B0604020202020204" pitchFamily="34" charset="0"/>
              <a:buChar char="•"/>
            </a:pPr>
            <a:r>
              <a:rPr lang="es-ES" sz="1600" noProof="0" dirty="0"/>
              <a:t>sed do </a:t>
            </a:r>
            <a:r>
              <a:rPr lang="es-ES" sz="1600" noProof="0" dirty="0" err="1"/>
              <a:t>eiusmod</a:t>
            </a:r>
            <a:r>
              <a:rPr lang="es-ES" sz="1600" noProof="0" dirty="0"/>
              <a:t> </a:t>
            </a:r>
            <a:r>
              <a:rPr lang="es-ES" sz="1600" noProof="0" dirty="0" err="1"/>
              <a:t>tempor</a:t>
            </a:r>
            <a:r>
              <a:rPr lang="es-ES" sz="1600" noProof="0" dirty="0"/>
              <a:t> </a:t>
            </a:r>
          </a:p>
          <a:p>
            <a:pPr marL="285750" indent="-285750" rtl="0">
              <a:buClr>
                <a:schemeClr val="accent3"/>
              </a:buClr>
              <a:buFont typeface="Arial" panose="020B0604020202020204" pitchFamily="34" charset="0"/>
              <a:buChar char="•"/>
            </a:pPr>
            <a:r>
              <a:rPr lang="es-ES" sz="1600" noProof="0" dirty="0" err="1"/>
              <a:t>incididunt</a:t>
            </a:r>
            <a:r>
              <a:rPr lang="es-ES" sz="1600" noProof="0" dirty="0"/>
              <a:t> ut labore et </a:t>
            </a:r>
            <a:r>
              <a:rPr lang="es-ES" sz="1600" noProof="0" dirty="0" err="1"/>
              <a:t>dolore</a:t>
            </a:r>
            <a:r>
              <a:rPr lang="es-ES" sz="1600" noProof="0" dirty="0"/>
              <a:t> magna </a:t>
            </a:r>
            <a:r>
              <a:rPr lang="es-ES" sz="1600" noProof="0" dirty="0" err="1"/>
              <a:t>aliqua</a:t>
            </a:r>
            <a:endParaRPr lang="es-ES" sz="1600" noProof="0" dirty="0"/>
          </a:p>
        </p:txBody>
      </p:sp>
      <p:sp>
        <p:nvSpPr>
          <p:cNvPr id="18" name="Marcador de texto 21">
            <a:extLst>
              <a:ext uri="{FF2B5EF4-FFF2-40B4-BE49-F238E27FC236}">
                <a16:creationId xmlns="" xmlns:a16="http://schemas.microsoft.com/office/drawing/2014/main" id="{724D06DB-16B6-4447-80D7-E3F12741D170}"/>
              </a:ext>
            </a:extLst>
          </p:cNvPr>
          <p:cNvSpPr>
            <a:spLocks noGrp="1"/>
          </p:cNvSpPr>
          <p:nvPr>
            <p:ph type="body" sz="quarter" idx="16" hasCustomPrompt="1"/>
          </p:nvPr>
        </p:nvSpPr>
        <p:spPr>
          <a:xfrm>
            <a:off x="503238" y="5029201"/>
            <a:ext cx="8302290" cy="990600"/>
          </a:xfrm>
          <a:solidFill>
            <a:schemeClr val="bg1">
              <a:lumMod val="95000"/>
            </a:schemeClr>
          </a:solidFill>
        </p:spPr>
        <p:txBody>
          <a:bodyPr tIns="182880" rIns="182880" bIns="182880" rtlCol="0">
            <a:normAutofit/>
          </a:bodyPr>
          <a:lstStyle>
            <a:lvl1pPr marL="0" indent="0">
              <a:buNone/>
              <a:defRPr sz="1800"/>
            </a:lvl1pPr>
          </a:lstStyle>
          <a:p>
            <a:pPr marL="0" indent="0" rtl="0">
              <a:buNone/>
            </a:pPr>
            <a:r>
              <a:rPr lang="es-ES" sz="1800" noProof="0" dirty="0"/>
              <a:t>Sed ut </a:t>
            </a:r>
            <a:r>
              <a:rPr lang="es-ES" sz="1800" noProof="0" dirty="0" err="1"/>
              <a:t>perspiciatis</a:t>
            </a:r>
            <a:r>
              <a:rPr lang="es-ES" sz="1800" noProof="0" dirty="0"/>
              <a:t> </a:t>
            </a:r>
            <a:r>
              <a:rPr lang="es-ES" sz="1800" noProof="0" dirty="0" err="1"/>
              <a:t>unde</a:t>
            </a:r>
            <a:r>
              <a:rPr lang="es-ES" sz="1800" noProof="0" dirty="0"/>
              <a:t> </a:t>
            </a:r>
            <a:r>
              <a:rPr lang="es-ES" sz="1800" noProof="0" dirty="0" err="1"/>
              <a:t>omnis</a:t>
            </a:r>
            <a:r>
              <a:rPr lang="es-ES" sz="1800" noProof="0" dirty="0"/>
              <a:t> iste </a:t>
            </a:r>
            <a:r>
              <a:rPr lang="es-ES" sz="1800" noProof="0" dirty="0" err="1"/>
              <a:t>natus</a:t>
            </a:r>
            <a:r>
              <a:rPr lang="es-ES" sz="1800" noProof="0" dirty="0"/>
              <a:t> error </a:t>
            </a:r>
            <a:r>
              <a:rPr lang="es-ES" sz="1800" noProof="0" dirty="0" err="1"/>
              <a:t>sit</a:t>
            </a:r>
            <a:r>
              <a:rPr lang="es-ES" sz="1800" noProof="0" dirty="0"/>
              <a:t> </a:t>
            </a:r>
            <a:r>
              <a:rPr lang="es-ES" sz="1800" noProof="0" dirty="0" err="1"/>
              <a:t>voluptatem</a:t>
            </a:r>
            <a:r>
              <a:rPr lang="es-ES" sz="1800" noProof="0" dirty="0"/>
              <a:t> </a:t>
            </a:r>
            <a:r>
              <a:rPr lang="es-ES" sz="1800" noProof="0" dirty="0" err="1"/>
              <a:t>accusantium</a:t>
            </a:r>
            <a:r>
              <a:rPr lang="es-ES" sz="1800" noProof="0" dirty="0"/>
              <a:t> </a:t>
            </a:r>
            <a:r>
              <a:rPr lang="es-ES" sz="1800" noProof="0" dirty="0" err="1"/>
              <a:t>doloremque</a:t>
            </a:r>
            <a:r>
              <a:rPr lang="es-ES" sz="1800" noProof="0" dirty="0"/>
              <a:t> </a:t>
            </a:r>
            <a:r>
              <a:rPr lang="es-ES" sz="1800" noProof="0" dirty="0" err="1"/>
              <a:t>laudantium</a:t>
            </a:r>
            <a:endParaRPr lang="es-ES" sz="1800" noProof="0" dirty="0"/>
          </a:p>
        </p:txBody>
      </p:sp>
    </p:spTree>
    <p:extLst>
      <p:ext uri="{BB962C8B-B14F-4D97-AF65-F5344CB8AC3E}">
        <p14:creationId xmlns:p14="http://schemas.microsoft.com/office/powerpoint/2010/main" val="185486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ítulo y contenido">
    <p:spTree>
      <p:nvGrpSpPr>
        <p:cNvPr id="1" name=""/>
        <p:cNvGrpSpPr/>
        <p:nvPr/>
      </p:nvGrpSpPr>
      <p:grpSpPr>
        <a:xfrm>
          <a:off x="0" y="0"/>
          <a:ext cx="0" cy="0"/>
          <a:chOff x="0" y="0"/>
          <a:chExt cx="0" cy="0"/>
        </a:xfrm>
      </p:grpSpPr>
      <p:sp>
        <p:nvSpPr>
          <p:cNvPr id="7" name="Rectángulo 6">
            <a:extLst>
              <a:ext uri="{FF2B5EF4-FFF2-40B4-BE49-F238E27FC236}">
                <a16:creationId xmlns="" xmlns:a16="http://schemas.microsoft.com/office/drawing/2014/main" id="{E8298A9E-57AF-4657-ABB0-B7FCD8FEE5A3}"/>
              </a:ext>
            </a:extLst>
          </p:cNvPr>
          <p:cNvSpPr/>
          <p:nvPr userDrawn="1"/>
        </p:nvSpPr>
        <p:spPr>
          <a:xfrm>
            <a:off x="0" y="6400800"/>
            <a:ext cx="9144000" cy="457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a:extLst>
              <a:ext uri="{FF2B5EF4-FFF2-40B4-BE49-F238E27FC236}">
                <a16:creationId xmlns="" xmlns:a16="http://schemas.microsoft.com/office/drawing/2014/main" id="{CAE028F2-04F0-4AE7-8E73-006AF7EF5CEA}"/>
              </a:ext>
            </a:extLst>
          </p:cNvPr>
          <p:cNvSpPr/>
          <p:nvPr userDrawn="1"/>
        </p:nvSpPr>
        <p:spPr>
          <a:xfrm>
            <a:off x="0" y="0"/>
            <a:ext cx="9144000" cy="167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Triángulo isósceles 8">
            <a:extLst>
              <a:ext uri="{FF2B5EF4-FFF2-40B4-BE49-F238E27FC236}">
                <a16:creationId xmlns="" xmlns:a16="http://schemas.microsoft.com/office/drawing/2014/main" id="{070B281F-DDF6-47A6-A20E-AD3468ECB455}"/>
              </a:ext>
            </a:extLst>
          </p:cNvPr>
          <p:cNvSpPr/>
          <p:nvPr userDrawn="1"/>
        </p:nvSpPr>
        <p:spPr>
          <a:xfrm rot="10800000">
            <a:off x="838200" y="6391832"/>
            <a:ext cx="457200" cy="2286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502920" y="534471"/>
            <a:ext cx="8183880" cy="684729"/>
          </a:xfrm>
        </p:spPr>
        <p:txBody>
          <a:bodyPr rtlCol="0"/>
          <a:lstStyle>
            <a:lvl1pPr>
              <a:defRPr>
                <a:solidFill>
                  <a:schemeClr val="bg1"/>
                </a:solidFill>
              </a:defRPr>
            </a:lvl1pPr>
          </a:lstStyle>
          <a:p>
            <a:pPr rtl="0"/>
            <a:r>
              <a:rPr lang="es-ES" noProof="0" smtClean="0"/>
              <a:t>Haga clic para modificar el estilo de título del patrón</a:t>
            </a:r>
            <a:endParaRPr lang="es-ES" noProof="0" dirty="0"/>
          </a:p>
        </p:txBody>
      </p:sp>
      <p:sp>
        <p:nvSpPr>
          <p:cNvPr id="4" name="Marcador de fecha 3"/>
          <p:cNvSpPr>
            <a:spLocks noGrp="1"/>
          </p:cNvSpPr>
          <p:nvPr>
            <p:ph type="dt" sz="half" idx="10"/>
          </p:nvPr>
        </p:nvSpPr>
        <p:spPr>
          <a:xfrm>
            <a:off x="3776328" y="6400800"/>
            <a:ext cx="2286000" cy="365125"/>
          </a:xfrm>
        </p:spPr>
        <p:txBody>
          <a:bodyPr rtlCol="0"/>
          <a:lstStyle>
            <a:lvl1pPr>
              <a:defRPr>
                <a:solidFill>
                  <a:schemeClr val="tx1"/>
                </a:solidFill>
              </a:defRPr>
            </a:lvl1pPr>
          </a:lstStyle>
          <a:p>
            <a:pPr rtl="0"/>
            <a:fld id="{DC6C009C-BD96-4217-A449-7503071CCF20}" type="datetime1">
              <a:rPr lang="es-ES" noProof="0" smtClean="0"/>
              <a:t>24/08/2020</a:t>
            </a:fld>
            <a:endParaRPr lang="es-ES" noProof="0" dirty="0"/>
          </a:p>
        </p:txBody>
      </p:sp>
      <p:sp>
        <p:nvSpPr>
          <p:cNvPr id="5" name="Marcador de pie de página 4"/>
          <p:cNvSpPr>
            <a:spLocks noGrp="1"/>
          </p:cNvSpPr>
          <p:nvPr>
            <p:ph type="ftr" sz="quarter" idx="11"/>
          </p:nvPr>
        </p:nvSpPr>
        <p:spPr>
          <a:xfrm>
            <a:off x="6062328" y="6400800"/>
            <a:ext cx="2286000" cy="365125"/>
          </a:xfrm>
        </p:spPr>
        <p:txBody>
          <a:bodyPr rtlCol="0"/>
          <a:lstStyle>
            <a:lvl1pPr>
              <a:defRPr>
                <a:solidFill>
                  <a:schemeClr val="tx1"/>
                </a:solidFill>
              </a:defRPr>
            </a:lvl1pPr>
          </a:lstStyle>
          <a:p>
            <a:pPr rtl="0"/>
            <a:endParaRPr lang="es-ES" noProof="0" dirty="0"/>
          </a:p>
        </p:txBody>
      </p:sp>
      <p:sp>
        <p:nvSpPr>
          <p:cNvPr id="6" name="Marcador de posición de número de diapositiva 5"/>
          <p:cNvSpPr>
            <a:spLocks noGrp="1"/>
          </p:cNvSpPr>
          <p:nvPr>
            <p:ph type="sldNum" sz="quarter" idx="12"/>
          </p:nvPr>
        </p:nvSpPr>
        <p:spPr>
          <a:xfrm>
            <a:off x="8348328" y="6400800"/>
            <a:ext cx="457200" cy="365125"/>
          </a:xfrm>
        </p:spPr>
        <p:txBody>
          <a:bodyPr rtlCol="0"/>
          <a:lstStyle>
            <a:lvl1pPr>
              <a:defRPr>
                <a:solidFill>
                  <a:schemeClr val="tx1"/>
                </a:solidFill>
              </a:defRPr>
            </a:lvl1pPr>
          </a:lstStyle>
          <a:p>
            <a:pPr rtl="0"/>
            <a:fld id="{66C9E71F-78A0-4868-970E-5692D76DECFE}" type="slidenum">
              <a:rPr lang="es-ES" noProof="0" smtClean="0"/>
              <a:pPr rtl="0"/>
              <a:t>‹Nº›</a:t>
            </a:fld>
            <a:endParaRPr lang="es-ES" noProof="0" dirty="0"/>
          </a:p>
        </p:txBody>
      </p:sp>
      <p:sp>
        <p:nvSpPr>
          <p:cNvPr id="17" name="Marcador de texto 16">
            <a:extLst>
              <a:ext uri="{FF2B5EF4-FFF2-40B4-BE49-F238E27FC236}">
                <a16:creationId xmlns="" xmlns:a16="http://schemas.microsoft.com/office/drawing/2014/main" id="{42768ECE-5E91-42D8-9F95-B91671A2B268}"/>
              </a:ext>
            </a:extLst>
          </p:cNvPr>
          <p:cNvSpPr>
            <a:spLocks noGrp="1"/>
          </p:cNvSpPr>
          <p:nvPr>
            <p:ph type="body" sz="quarter" idx="14" hasCustomPrompt="1"/>
          </p:nvPr>
        </p:nvSpPr>
        <p:spPr>
          <a:xfrm>
            <a:off x="503238" y="1905000"/>
            <a:ext cx="4754562" cy="1077913"/>
          </a:xfrm>
        </p:spPr>
        <p:txBody>
          <a:bodyPr rtlCol="0">
            <a:normAutofit/>
          </a:bodyPr>
          <a:lstStyle>
            <a:lvl1pPr marL="0" indent="0">
              <a:buNone/>
              <a:defRPr sz="2000"/>
            </a:lvl1pPr>
            <a:lvl2pPr marL="347472" indent="0">
              <a:buNone/>
              <a:defRPr/>
            </a:lvl2pPr>
            <a:lvl3pPr marL="603504" indent="0">
              <a:buNone/>
              <a:defRPr/>
            </a:lvl3pPr>
            <a:lvl4pPr marL="841248" indent="0">
              <a:buNone/>
              <a:defRPr/>
            </a:lvl4pPr>
            <a:lvl5pPr marL="1097280" indent="0">
              <a:buNone/>
              <a:defRPr/>
            </a:lvl5pPr>
          </a:lstStyle>
          <a:p>
            <a:pPr lvl="0" rtl="0"/>
            <a:r>
              <a:rPr lang="es-ES" noProof="0" dirty="0"/>
              <a:t>Proporcione una lista de términos relevantes y sus definiciones</a:t>
            </a:r>
          </a:p>
        </p:txBody>
      </p:sp>
      <p:sp>
        <p:nvSpPr>
          <p:cNvPr id="20" name="Marcador de texto 19">
            <a:extLst>
              <a:ext uri="{FF2B5EF4-FFF2-40B4-BE49-F238E27FC236}">
                <a16:creationId xmlns="" xmlns:a16="http://schemas.microsoft.com/office/drawing/2014/main" id="{AD316310-4FD9-4500-A4BE-BD7BC699161D}"/>
              </a:ext>
            </a:extLst>
          </p:cNvPr>
          <p:cNvSpPr>
            <a:spLocks noGrp="1"/>
          </p:cNvSpPr>
          <p:nvPr>
            <p:ph type="body" sz="quarter" idx="15" hasCustomPrompt="1"/>
          </p:nvPr>
        </p:nvSpPr>
        <p:spPr>
          <a:xfrm>
            <a:off x="503238" y="3200400"/>
            <a:ext cx="4754562" cy="1524000"/>
          </a:xfrm>
        </p:spPr>
        <p:txBody>
          <a:bodyPr rtlCol="0">
            <a:normAutofit/>
          </a:bodyPr>
          <a:lstStyle>
            <a:lvl1pPr marL="0" indent="0">
              <a:buNone/>
              <a:defRPr sz="1600"/>
            </a:lvl1pPr>
          </a:lstStyle>
          <a:p>
            <a:pPr marL="285750" indent="-285750" rtl="0">
              <a:buClr>
                <a:schemeClr val="accent3"/>
              </a:buClr>
              <a:buFont typeface="Arial" panose="020B0604020202020204" pitchFamily="34" charset="0"/>
              <a:buChar char="•"/>
            </a:pPr>
            <a:r>
              <a:rPr lang="es-ES" sz="1600" noProof="0" dirty="0" err="1"/>
              <a:t>lorem</a:t>
            </a:r>
            <a:r>
              <a:rPr lang="es-ES" sz="1600" noProof="0" dirty="0"/>
              <a:t> </a:t>
            </a:r>
            <a:r>
              <a:rPr lang="es-ES" sz="1600" noProof="0" dirty="0" err="1"/>
              <a:t>ipsum</a:t>
            </a:r>
            <a:r>
              <a:rPr lang="es-ES" sz="1600" noProof="0" dirty="0"/>
              <a:t> dolor </a:t>
            </a:r>
            <a:r>
              <a:rPr lang="es-ES" sz="1600" noProof="0" dirty="0" err="1"/>
              <a:t>sit</a:t>
            </a:r>
            <a:r>
              <a:rPr lang="es-ES" sz="1600" noProof="0" dirty="0"/>
              <a:t> </a:t>
            </a:r>
            <a:r>
              <a:rPr lang="es-ES" sz="1600" noProof="0" dirty="0" err="1"/>
              <a:t>amet</a:t>
            </a:r>
            <a:endParaRPr lang="es-ES" sz="1600" noProof="0" dirty="0"/>
          </a:p>
          <a:p>
            <a:pPr marL="285750" indent="-285750" rtl="0">
              <a:buClr>
                <a:schemeClr val="accent3"/>
              </a:buClr>
              <a:buFont typeface="Arial" panose="020B0604020202020204" pitchFamily="34" charset="0"/>
              <a:buChar char="•"/>
            </a:pPr>
            <a:r>
              <a:rPr lang="es-ES" sz="1600" noProof="0" dirty="0" err="1"/>
              <a:t>consectetur</a:t>
            </a:r>
            <a:r>
              <a:rPr lang="es-ES" sz="1600" noProof="0" dirty="0"/>
              <a:t> </a:t>
            </a:r>
            <a:r>
              <a:rPr lang="es-ES" sz="1600" noProof="0" dirty="0" err="1"/>
              <a:t>adipiscing</a:t>
            </a:r>
            <a:r>
              <a:rPr lang="es-ES" sz="1600" noProof="0" dirty="0"/>
              <a:t> </a:t>
            </a:r>
            <a:r>
              <a:rPr lang="es-ES" sz="1600" noProof="0" dirty="0" err="1"/>
              <a:t>elit</a:t>
            </a:r>
            <a:endParaRPr lang="es-ES" sz="1600" noProof="0" dirty="0"/>
          </a:p>
          <a:p>
            <a:pPr marL="285750" indent="-285750" rtl="0">
              <a:buClr>
                <a:schemeClr val="accent3"/>
              </a:buClr>
              <a:buFont typeface="Arial" panose="020B0604020202020204" pitchFamily="34" charset="0"/>
              <a:buChar char="•"/>
            </a:pPr>
            <a:r>
              <a:rPr lang="es-ES" sz="1600" noProof="0" dirty="0"/>
              <a:t>sed do </a:t>
            </a:r>
            <a:r>
              <a:rPr lang="es-ES" sz="1600" noProof="0" dirty="0" err="1"/>
              <a:t>eiusmod</a:t>
            </a:r>
            <a:r>
              <a:rPr lang="es-ES" sz="1600" noProof="0" dirty="0"/>
              <a:t> </a:t>
            </a:r>
            <a:r>
              <a:rPr lang="es-ES" sz="1600" noProof="0" dirty="0" err="1"/>
              <a:t>tempor</a:t>
            </a:r>
            <a:r>
              <a:rPr lang="es-ES" sz="1600" noProof="0" dirty="0"/>
              <a:t> </a:t>
            </a:r>
          </a:p>
          <a:p>
            <a:pPr marL="285750" indent="-285750" rtl="0">
              <a:buClr>
                <a:schemeClr val="accent3"/>
              </a:buClr>
              <a:buFont typeface="Arial" panose="020B0604020202020204" pitchFamily="34" charset="0"/>
              <a:buChar char="•"/>
            </a:pPr>
            <a:r>
              <a:rPr lang="es-ES" sz="1600" noProof="0" dirty="0" err="1"/>
              <a:t>incididunt</a:t>
            </a:r>
            <a:r>
              <a:rPr lang="es-ES" sz="1600" noProof="0" dirty="0"/>
              <a:t> ut labore et </a:t>
            </a:r>
            <a:r>
              <a:rPr lang="es-ES" sz="1600" noProof="0" dirty="0" err="1"/>
              <a:t>dolore</a:t>
            </a:r>
            <a:r>
              <a:rPr lang="es-ES" sz="1600" noProof="0" dirty="0"/>
              <a:t> magna </a:t>
            </a:r>
            <a:r>
              <a:rPr lang="es-ES" sz="1600" noProof="0" dirty="0" err="1"/>
              <a:t>aliqua</a:t>
            </a:r>
            <a:endParaRPr lang="es-ES" sz="1600" noProof="0" dirty="0"/>
          </a:p>
        </p:txBody>
      </p:sp>
      <p:sp>
        <p:nvSpPr>
          <p:cNvPr id="27" name="Marcador de texto 21">
            <a:extLst>
              <a:ext uri="{FF2B5EF4-FFF2-40B4-BE49-F238E27FC236}">
                <a16:creationId xmlns="" xmlns:a16="http://schemas.microsoft.com/office/drawing/2014/main" id="{D2D13E1C-C5A0-4BB6-A3B2-B12F46371504}"/>
              </a:ext>
            </a:extLst>
          </p:cNvPr>
          <p:cNvSpPr>
            <a:spLocks noGrp="1"/>
          </p:cNvSpPr>
          <p:nvPr>
            <p:ph type="body" sz="quarter" idx="16" hasCustomPrompt="1"/>
          </p:nvPr>
        </p:nvSpPr>
        <p:spPr>
          <a:xfrm>
            <a:off x="503238" y="5029201"/>
            <a:ext cx="8302290" cy="990600"/>
          </a:xfrm>
          <a:solidFill>
            <a:schemeClr val="bg1">
              <a:lumMod val="95000"/>
            </a:schemeClr>
          </a:solidFill>
        </p:spPr>
        <p:txBody>
          <a:bodyPr tIns="182880" rIns="182880" bIns="182880" rtlCol="0">
            <a:normAutofit/>
          </a:bodyPr>
          <a:lstStyle>
            <a:lvl1pPr marL="0" indent="0">
              <a:buNone/>
              <a:defRPr sz="1800"/>
            </a:lvl1pPr>
          </a:lstStyle>
          <a:p>
            <a:pPr marL="0" indent="0" rtl="0">
              <a:buNone/>
            </a:pPr>
            <a:r>
              <a:rPr lang="es-ES" sz="1800" noProof="0" dirty="0"/>
              <a:t>Sed ut </a:t>
            </a:r>
            <a:r>
              <a:rPr lang="es-ES" sz="1800" noProof="0" dirty="0" err="1"/>
              <a:t>perspiciatis</a:t>
            </a:r>
            <a:r>
              <a:rPr lang="es-ES" sz="1800" noProof="0" dirty="0"/>
              <a:t> </a:t>
            </a:r>
            <a:r>
              <a:rPr lang="es-ES" sz="1800" noProof="0" dirty="0" err="1"/>
              <a:t>unde</a:t>
            </a:r>
            <a:r>
              <a:rPr lang="es-ES" sz="1800" noProof="0" dirty="0"/>
              <a:t> </a:t>
            </a:r>
            <a:r>
              <a:rPr lang="es-ES" sz="1800" noProof="0" dirty="0" err="1"/>
              <a:t>omnis</a:t>
            </a:r>
            <a:r>
              <a:rPr lang="es-ES" sz="1800" noProof="0" dirty="0"/>
              <a:t> iste </a:t>
            </a:r>
            <a:r>
              <a:rPr lang="es-ES" sz="1800" noProof="0" dirty="0" err="1"/>
              <a:t>natus</a:t>
            </a:r>
            <a:r>
              <a:rPr lang="es-ES" sz="1800" noProof="0" dirty="0"/>
              <a:t> error </a:t>
            </a:r>
            <a:r>
              <a:rPr lang="es-ES" sz="1800" noProof="0" dirty="0" err="1"/>
              <a:t>sit</a:t>
            </a:r>
            <a:r>
              <a:rPr lang="es-ES" sz="1800" noProof="0" dirty="0"/>
              <a:t> </a:t>
            </a:r>
            <a:r>
              <a:rPr lang="es-ES" sz="1800" noProof="0" dirty="0" err="1"/>
              <a:t>voluptatem</a:t>
            </a:r>
            <a:r>
              <a:rPr lang="es-ES" sz="1800" noProof="0" dirty="0"/>
              <a:t> </a:t>
            </a:r>
            <a:r>
              <a:rPr lang="es-ES" sz="1800" noProof="0" dirty="0" err="1"/>
              <a:t>accusantium</a:t>
            </a:r>
            <a:r>
              <a:rPr lang="es-ES" sz="1800" noProof="0" dirty="0"/>
              <a:t> </a:t>
            </a:r>
            <a:r>
              <a:rPr lang="es-ES" sz="1800" noProof="0" dirty="0" err="1"/>
              <a:t>doloremque</a:t>
            </a:r>
            <a:r>
              <a:rPr lang="es-ES" sz="1800" noProof="0" dirty="0"/>
              <a:t> </a:t>
            </a:r>
            <a:r>
              <a:rPr lang="es-ES" sz="1800" noProof="0" dirty="0" err="1"/>
              <a:t>laudantium</a:t>
            </a:r>
            <a:endParaRPr lang="es-ES" sz="1800" noProof="0" dirty="0"/>
          </a:p>
        </p:txBody>
      </p:sp>
    </p:spTree>
    <p:extLst>
      <p:ext uri="{BB962C8B-B14F-4D97-AF65-F5344CB8AC3E}">
        <p14:creationId xmlns:p14="http://schemas.microsoft.com/office/powerpoint/2010/main" val="141709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468344" y="1066800"/>
            <a:ext cx="8183880" cy="676656"/>
          </a:xfrm>
        </p:spPr>
        <p:txBody>
          <a:bodyPr lIns="91440" bIns="0" rtlCol="0" anchor="b"/>
          <a:lstStyle>
            <a:lvl1pPr algn="l">
              <a:buNone/>
              <a:defRPr sz="3600" b="0" cap="none" baseline="0">
                <a:solidFill>
                  <a:schemeClr val="bg2">
                    <a:shade val="25000"/>
                  </a:schemeClr>
                </a:solidFill>
                <a:effectLst/>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468344" y="1748600"/>
            <a:ext cx="8183880" cy="4042600"/>
          </a:xfrm>
        </p:spPr>
        <p:txBody>
          <a:bodyPr lIns="118872" tIns="0" rtlCol="0" anchor="t"/>
          <a:lstStyle>
            <a:lvl1pPr marR="36576" algn="l">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fecha 3"/>
          <p:cNvSpPr>
            <a:spLocks noGrp="1"/>
          </p:cNvSpPr>
          <p:nvPr>
            <p:ph type="dt" sz="half" idx="10"/>
          </p:nvPr>
        </p:nvSpPr>
        <p:spPr/>
        <p:txBody>
          <a:bodyPr rtlCol="0"/>
          <a:lstStyle/>
          <a:p>
            <a:pPr rtl="0"/>
            <a:fld id="{755B587B-5362-4291-B695-583E96B20AA6}" type="datetime1">
              <a:rPr lang="es-ES" noProof="0" smtClean="0"/>
              <a:t>24/08/2020</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66C9E71F-78A0-4868-970E-5692D76DECFE}" type="slidenum">
              <a:rPr lang="es-ES" noProof="0" smtClean="0"/>
              <a:pPr rtl="0"/>
              <a:t>‹Nº›</a:t>
            </a:fld>
            <a:endParaRPr lang="es-E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514352" y="1637674"/>
            <a:ext cx="3931920" cy="4389120"/>
          </a:xfrm>
        </p:spPr>
        <p:txBody>
          <a:bodyPr rtlCol="0"/>
          <a:lstStyle>
            <a:lvl1pPr>
              <a:defRPr sz="2600"/>
            </a:lvl1pPr>
            <a:lvl2pPr>
              <a:defRPr sz="2200"/>
            </a:lvl2pPr>
            <a:lvl3pPr>
              <a:defRPr sz="2000"/>
            </a:lvl3pPr>
            <a:lvl4pPr>
              <a:defRPr sz="1800"/>
            </a:lvl4pPr>
            <a:lvl5pPr>
              <a:defRPr sz="1800"/>
            </a:lvl5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4755360" y="1637674"/>
            <a:ext cx="3931920" cy="4389120"/>
          </a:xfrm>
        </p:spPr>
        <p:txBody>
          <a:bodyPr rtlCol="0"/>
          <a:lstStyle>
            <a:lvl1pPr>
              <a:defRPr sz="2600"/>
            </a:lvl1pPr>
            <a:lvl2pPr>
              <a:defRPr sz="2200"/>
            </a:lvl2pPr>
            <a:lvl3pPr>
              <a:defRPr sz="2000"/>
            </a:lvl3pPr>
            <a:lvl4pPr>
              <a:defRPr sz="1800"/>
            </a:lvl4pPr>
            <a:lvl5pPr>
              <a:defRPr sz="1800"/>
            </a:lvl5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fecha 4"/>
          <p:cNvSpPr>
            <a:spLocks noGrp="1"/>
          </p:cNvSpPr>
          <p:nvPr>
            <p:ph type="dt" sz="half" idx="10"/>
          </p:nvPr>
        </p:nvSpPr>
        <p:spPr/>
        <p:txBody>
          <a:bodyPr rtlCol="0"/>
          <a:lstStyle/>
          <a:p>
            <a:pPr rtl="0"/>
            <a:fld id="{0569AF85-78A4-415A-92E1-69997A8718D6}" type="datetime1">
              <a:rPr lang="es-ES" noProof="0" smtClean="0"/>
              <a:t>24/08/2020</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66C9E71F-78A0-4868-970E-5692D76DECFE}" type="slidenum">
              <a:rPr lang="es-ES" noProof="0" smtClean="0"/>
              <a:pPr rtl="0"/>
              <a:t>‹Nº›</a:t>
            </a:fld>
            <a:endParaRPr lang="es-E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502920" y="4990624"/>
            <a:ext cx="8183880" cy="1051560"/>
          </a:xfrm>
        </p:spPr>
        <p:txBody>
          <a:bodyPr rtlCol="0" anchor="b"/>
          <a:lstStyle>
            <a:lvl1pPr>
              <a:defRPr b="1"/>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607224" y="579438"/>
            <a:ext cx="3931920" cy="2087562"/>
          </a:xfrm>
        </p:spPr>
        <p:txBody>
          <a:bodyPr lIns="146304" rtlCol="0" anchor="ctr"/>
          <a:lstStyle>
            <a:lvl1pPr algn="l">
              <a:buNone/>
              <a:defRPr sz="2400" b="0">
                <a:solidFill>
                  <a:schemeClr val="tx1"/>
                </a:solidFill>
              </a:defRPr>
            </a:lvl1pPr>
            <a:lvl2pPr>
              <a:buNone/>
              <a:defRPr sz="2000" b="0">
                <a:solidFill>
                  <a:schemeClr val="tx1"/>
                </a:solidFill>
              </a:defRPr>
            </a:lvl2pPr>
            <a:lvl3pPr>
              <a:buNone/>
              <a:defRPr sz="1800" b="0">
                <a:solidFill>
                  <a:schemeClr val="tx1"/>
                </a:solidFill>
              </a:defRPr>
            </a:lvl3pPr>
            <a:lvl4pPr>
              <a:buNone/>
              <a:defRPr sz="1600" b="0">
                <a:solidFill>
                  <a:schemeClr val="tx1"/>
                </a:solidFill>
              </a:defRPr>
            </a:lvl4pPr>
            <a:lvl5pPr>
              <a:buNone/>
              <a:defRPr sz="1600" b="0">
                <a:solidFill>
                  <a:schemeClr val="tx1"/>
                </a:solidFill>
              </a:defRPr>
            </a:lvl5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texto 3"/>
          <p:cNvSpPr>
            <a:spLocks noGrp="1"/>
          </p:cNvSpPr>
          <p:nvPr>
            <p:ph type="body" sz="half" idx="2"/>
          </p:nvPr>
        </p:nvSpPr>
        <p:spPr>
          <a:xfrm>
            <a:off x="4652169" y="579438"/>
            <a:ext cx="3931920" cy="2087562"/>
          </a:xfrm>
        </p:spPr>
        <p:txBody>
          <a:bodyPr lIns="137160" rtlCol="0" anchor="ctr"/>
          <a:lstStyle>
            <a:lvl1pPr algn="l">
              <a:buNone/>
              <a:defRPr sz="2400" b="0">
                <a:solidFill>
                  <a:schemeClr val="tx1"/>
                </a:solidFill>
              </a:defRPr>
            </a:lvl1pPr>
            <a:lvl2pPr>
              <a:buNone/>
              <a:defRPr sz="2000" b="0">
                <a:solidFill>
                  <a:schemeClr val="tx1"/>
                </a:solidFill>
              </a:defRPr>
            </a:lvl2pPr>
            <a:lvl3pPr>
              <a:buNone/>
              <a:defRPr sz="1800" b="0">
                <a:solidFill>
                  <a:schemeClr val="tx1"/>
                </a:solidFill>
              </a:defRPr>
            </a:lvl3pPr>
            <a:lvl4pPr>
              <a:buNone/>
              <a:defRPr sz="1600" b="0">
                <a:solidFill>
                  <a:schemeClr val="tx1"/>
                </a:solidFill>
              </a:defRPr>
            </a:lvl4pPr>
            <a:lvl5pPr>
              <a:buNone/>
              <a:defRPr sz="1600" b="0">
                <a:solidFill>
                  <a:schemeClr val="tx1"/>
                </a:solidFill>
              </a:defRPr>
            </a:lvl5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contenido 4"/>
          <p:cNvSpPr>
            <a:spLocks noGrp="1"/>
          </p:cNvSpPr>
          <p:nvPr>
            <p:ph sz="quarter" idx="3"/>
          </p:nvPr>
        </p:nvSpPr>
        <p:spPr>
          <a:xfrm>
            <a:off x="607224" y="2736690"/>
            <a:ext cx="3931920" cy="2201069"/>
          </a:xfrm>
        </p:spPr>
        <p:txBody>
          <a:bodyPr rtlCol="0" anchor="t"/>
          <a:lstStyle>
            <a:lvl1pPr algn="l">
              <a:defRPr sz="2400"/>
            </a:lvl1pPr>
            <a:lvl2pPr algn="l">
              <a:defRPr sz="2000"/>
            </a:lvl2pPr>
            <a:lvl3pPr algn="l">
              <a:defRPr sz="1800"/>
            </a:lvl3pPr>
            <a:lvl4pPr algn="l">
              <a:defRPr sz="1600"/>
            </a:lvl4pPr>
            <a:lvl5pPr algn="l">
              <a:defRPr sz="1600"/>
            </a:lvl5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6" name="Marcador de posición de contenido 5"/>
          <p:cNvSpPr>
            <a:spLocks noGrp="1"/>
          </p:cNvSpPr>
          <p:nvPr>
            <p:ph sz="quarter" idx="4"/>
          </p:nvPr>
        </p:nvSpPr>
        <p:spPr>
          <a:xfrm>
            <a:off x="4652169" y="2736690"/>
            <a:ext cx="3931920" cy="2201069"/>
          </a:xfrm>
        </p:spPr>
        <p:txBody>
          <a:bodyPr rtlCol="0" anchor="t"/>
          <a:lstStyle>
            <a:lvl1pPr algn="l">
              <a:defRPr sz="2400"/>
            </a:lvl1pPr>
            <a:lvl2pPr algn="l">
              <a:defRPr sz="2000"/>
            </a:lvl2pPr>
            <a:lvl3pPr algn="l">
              <a:defRPr sz="1800"/>
            </a:lvl3pPr>
            <a:lvl4pPr algn="l">
              <a:defRPr sz="1600"/>
            </a:lvl4pPr>
            <a:lvl5pPr algn="l">
              <a:defRPr sz="1600"/>
            </a:lvl5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fecha 6"/>
          <p:cNvSpPr>
            <a:spLocks noGrp="1"/>
          </p:cNvSpPr>
          <p:nvPr>
            <p:ph type="dt" sz="half" idx="10"/>
          </p:nvPr>
        </p:nvSpPr>
        <p:spPr/>
        <p:txBody>
          <a:bodyPr rtlCol="0"/>
          <a:lstStyle/>
          <a:p>
            <a:pPr rtl="0"/>
            <a:fld id="{EB7295A2-EF3F-4D71-A6D7-7F2510A4A4E9}" type="datetime1">
              <a:rPr lang="es-ES" noProof="0" smtClean="0"/>
              <a:t>24/08/2020</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66C9E71F-78A0-4868-970E-5692D76DECFE}" type="slidenum">
              <a:rPr lang="es-ES" noProof="0" smtClean="0"/>
              <a:pPr rtl="0"/>
              <a:t>‹Nº›</a:t>
            </a:fld>
            <a:endParaRPr lang="es-E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5F024288-D1D5-4415-B7B5-9C791AD7FF7F}" type="datetime1">
              <a:rPr lang="es-ES" noProof="0" smtClean="0"/>
              <a:t>24/08/2020</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66C9E71F-78A0-4868-970E-5692D76DECFE}" type="slidenum">
              <a:rPr lang="es-ES" noProof="0" smtClean="0"/>
              <a:pPr rtl="0"/>
              <a:t>‹Nº›</a:t>
            </a:fld>
            <a:endParaRPr lang="es-E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Marcador de título 12"/>
          <p:cNvSpPr>
            <a:spLocks noGrp="1"/>
          </p:cNvSpPr>
          <p:nvPr>
            <p:ph type="title"/>
          </p:nvPr>
        </p:nvSpPr>
        <p:spPr>
          <a:xfrm>
            <a:off x="502920" y="530352"/>
            <a:ext cx="8183880" cy="1051560"/>
          </a:xfrm>
          <a:prstGeom prst="rect">
            <a:avLst/>
          </a:prstGeom>
        </p:spPr>
        <p:txBody>
          <a:bodyPr vert="horz" rtlCol="0" anchor="b">
            <a:normAutofit/>
          </a:bodyPr>
          <a:lstStyle/>
          <a:p>
            <a:pPr rtl="0"/>
            <a:r>
              <a:rPr lang="es-ES" noProof="0" dirty="0"/>
              <a:t>Haga clic para modificar el estilo de título del patrón</a:t>
            </a:r>
          </a:p>
        </p:txBody>
      </p:sp>
      <p:sp>
        <p:nvSpPr>
          <p:cNvPr id="4" name="Marcador de posición de texto 3"/>
          <p:cNvSpPr>
            <a:spLocks noGrp="1"/>
          </p:cNvSpPr>
          <p:nvPr>
            <p:ph type="body" idx="1"/>
          </p:nvPr>
        </p:nvSpPr>
        <p:spPr>
          <a:xfrm>
            <a:off x="502920" y="1784127"/>
            <a:ext cx="8183880" cy="4187952"/>
          </a:xfrm>
          <a:prstGeom prst="rect">
            <a:avLst/>
          </a:prstGeom>
        </p:spPr>
        <p:txBody>
          <a:bodyPr vert="horz" lIns="182880" tIns="9144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25" name="Marcador de fecha 24"/>
          <p:cNvSpPr>
            <a:spLocks noGrp="1"/>
          </p:cNvSpPr>
          <p:nvPr>
            <p:ph type="dt" sz="half" idx="2"/>
          </p:nvPr>
        </p:nvSpPr>
        <p:spPr>
          <a:xfrm>
            <a:off x="3776328" y="6111875"/>
            <a:ext cx="2286000" cy="365125"/>
          </a:xfrm>
          <a:prstGeom prst="rect">
            <a:avLst/>
          </a:prstGeom>
        </p:spPr>
        <p:txBody>
          <a:bodyPr vert="horz" rtlCol="0" anchor="b"/>
          <a:lstStyle>
            <a:lvl1pPr algn="r">
              <a:defRPr sz="1000">
                <a:solidFill>
                  <a:schemeClr val="bg2">
                    <a:shade val="50000"/>
                  </a:schemeClr>
                </a:solidFill>
              </a:defRPr>
            </a:lvl1pPr>
          </a:lstStyle>
          <a:p>
            <a:pPr algn="r" rtl="0"/>
            <a:fld id="{E0730D9F-5A37-48A8-BC2A-B1C083F1EE6B}" type="datetime1">
              <a:rPr lang="es-ES" sz="1000" noProof="0" smtClean="0">
                <a:solidFill>
                  <a:schemeClr val="bg2">
                    <a:shade val="50000"/>
                  </a:schemeClr>
                </a:solidFill>
              </a:rPr>
              <a:t>24/08/2020</a:t>
            </a:fld>
            <a:endParaRPr lang="es-ES" sz="1000" noProof="0" dirty="0">
              <a:solidFill>
                <a:schemeClr val="bg2">
                  <a:shade val="50000"/>
                </a:schemeClr>
              </a:solidFill>
            </a:endParaRPr>
          </a:p>
        </p:txBody>
      </p:sp>
      <p:sp>
        <p:nvSpPr>
          <p:cNvPr id="18" name="Marcador de pie de página 17"/>
          <p:cNvSpPr>
            <a:spLocks noGrp="1"/>
          </p:cNvSpPr>
          <p:nvPr>
            <p:ph type="ftr" sz="quarter" idx="3"/>
          </p:nvPr>
        </p:nvSpPr>
        <p:spPr>
          <a:xfrm>
            <a:off x="6062328" y="6111875"/>
            <a:ext cx="2286000" cy="365125"/>
          </a:xfrm>
          <a:prstGeom prst="rect">
            <a:avLst/>
          </a:prstGeom>
        </p:spPr>
        <p:txBody>
          <a:bodyPr vert="horz" rtlCol="0" anchor="b"/>
          <a:lstStyle>
            <a:lvl1pPr algn="l">
              <a:defRPr sz="1000">
                <a:solidFill>
                  <a:schemeClr val="bg2">
                    <a:shade val="50000"/>
                  </a:schemeClr>
                </a:solidFill>
              </a:defRPr>
            </a:lvl1pPr>
          </a:lstStyle>
          <a:p>
            <a:pPr algn="l" rtl="0"/>
            <a:endParaRPr lang="es-ES" sz="1000" noProof="0" dirty="0">
              <a:solidFill>
                <a:schemeClr val="bg2">
                  <a:shade val="50000"/>
                </a:schemeClr>
              </a:solidFill>
            </a:endParaRPr>
          </a:p>
        </p:txBody>
      </p:sp>
      <p:sp>
        <p:nvSpPr>
          <p:cNvPr id="5" name="Marcador de número de diapositiva 4"/>
          <p:cNvSpPr>
            <a:spLocks noGrp="1"/>
          </p:cNvSpPr>
          <p:nvPr>
            <p:ph type="sldNum" sz="quarter" idx="4"/>
          </p:nvPr>
        </p:nvSpPr>
        <p:spPr>
          <a:xfrm>
            <a:off x="8348328" y="6111875"/>
            <a:ext cx="457200" cy="365125"/>
          </a:xfrm>
          <a:prstGeom prst="rect">
            <a:avLst/>
          </a:prstGeom>
        </p:spPr>
        <p:txBody>
          <a:bodyPr vert="horz" rtlCol="0" anchor="b"/>
          <a:lstStyle>
            <a:lvl1pPr algn="r">
              <a:defRPr sz="900">
                <a:solidFill>
                  <a:schemeClr val="bg2">
                    <a:shade val="50000"/>
                  </a:schemeClr>
                </a:solidFill>
              </a:defRPr>
            </a:lvl1pPr>
          </a:lstStyle>
          <a:p>
            <a:fld id="{E7F13AF2-DCC4-4842-96BC-1B9869901C37}"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8" r:id="rId4"/>
    <p:sldLayoutId id="2147483659" r:id="rId5"/>
    <p:sldLayoutId id="2147483651" r:id="rId6"/>
    <p:sldLayoutId id="2147483652" r:id="rId7"/>
    <p:sldLayoutId id="2147483653" r:id="rId8"/>
    <p:sldLayoutId id="2147483654" r:id="rId9"/>
    <p:sldLayoutId id="2147483655" r:id="rId10"/>
    <p:sldLayoutId id="2147483656" r:id="rId11"/>
    <p:sldLayoutId id="2147483657" r:id="rId12"/>
  </p:sldLayoutIdLst>
  <p:hf sldNum="0" hdr="0" ftr="0" dt="0"/>
  <p:txStyles>
    <p:titleStyle>
      <a:lvl1pPr algn="l" rtl="0" eaLnBrk="1" latinLnBrk="0" hangingPunct="1">
        <a:spcBef>
          <a:spcPct val="0"/>
        </a:spcBef>
        <a:buNone/>
        <a:defRPr sz="3600" b="0" kern="1200">
          <a:solidFill>
            <a:schemeClr val="accent1">
              <a:tint val="88000"/>
              <a:satMod val="150000"/>
            </a:schemeClr>
          </a:solidFill>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ctrTitle"/>
          </p:nvPr>
        </p:nvSpPr>
        <p:spPr/>
        <p:txBody>
          <a:bodyPr rtlCol="0"/>
          <a:lstStyle/>
          <a:p>
            <a:pPr rtl="0"/>
            <a:r>
              <a:rPr lang="es-ES" dirty="0" smtClean="0"/>
              <a:t>MVC</a:t>
            </a:r>
            <a:endParaRPr lang="es-ES" dirty="0"/>
          </a:p>
        </p:txBody>
      </p:sp>
      <p:sp>
        <p:nvSpPr>
          <p:cNvPr id="3" name="Rectángulo 2"/>
          <p:cNvSpPr>
            <a:spLocks noGrp="1"/>
          </p:cNvSpPr>
          <p:nvPr>
            <p:ph type="subTitle" idx="1"/>
          </p:nvPr>
        </p:nvSpPr>
        <p:spPr>
          <a:xfrm>
            <a:off x="722376" y="4267200"/>
            <a:ext cx="7772400" cy="914400"/>
          </a:xfrm>
        </p:spPr>
        <p:txBody>
          <a:bodyPr rtlCol="0">
            <a:normAutofit/>
          </a:bodyPr>
          <a:lstStyle/>
          <a:p>
            <a:pPr rtl="0"/>
            <a:r>
              <a:rPr lang="es-ES" dirty="0" smtClean="0"/>
              <a:t>Curso</a:t>
            </a:r>
            <a:r>
              <a:rPr lang="es-ES" baseline="0" dirty="0" smtClean="0"/>
              <a:t> Modelo-Vista-Controlador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Conceptos</a:t>
            </a:r>
            <a:endParaRPr lang="es-ES" dirty="0"/>
          </a:p>
        </p:txBody>
      </p:sp>
      <p:sp>
        <p:nvSpPr>
          <p:cNvPr id="3" name="Rectángulo 2"/>
          <p:cNvSpPr>
            <a:spLocks noGrp="1"/>
          </p:cNvSpPr>
          <p:nvPr>
            <p:ph type="body" sz="quarter" idx="14"/>
          </p:nvPr>
        </p:nvSpPr>
        <p:spPr>
          <a:xfrm>
            <a:off x="503238" y="1905001"/>
            <a:ext cx="4754562" cy="515887"/>
          </a:xfrm>
        </p:spPr>
        <p:txBody>
          <a:bodyPr rtlCol="0">
            <a:normAutofit/>
          </a:bodyPr>
          <a:lstStyle/>
          <a:p>
            <a:pPr marL="0" indent="0" rtl="0">
              <a:buNone/>
            </a:pPr>
            <a:r>
              <a:rPr lang="es-ES" sz="2000" dirty="0" smtClean="0"/>
              <a:t>¿Qué es </a:t>
            </a:r>
            <a:r>
              <a:rPr lang="es-ES" dirty="0" smtClean="0"/>
              <a:t>un </a:t>
            </a:r>
            <a:r>
              <a:rPr lang="es-ES" sz="2000" dirty="0" smtClean="0"/>
              <a:t>Controlador?</a:t>
            </a:r>
            <a:endParaRPr lang="es-ES" sz="2000" dirty="0"/>
          </a:p>
        </p:txBody>
      </p:sp>
      <p:sp>
        <p:nvSpPr>
          <p:cNvPr id="9" name="Marcador de texto 8">
            <a:extLst>
              <a:ext uri="{FF2B5EF4-FFF2-40B4-BE49-F238E27FC236}">
                <a16:creationId xmlns="" xmlns:a16="http://schemas.microsoft.com/office/drawing/2014/main" id="{7E66E6D2-D239-4378-9E27-8F6F2C87DA76}"/>
              </a:ext>
            </a:extLst>
          </p:cNvPr>
          <p:cNvSpPr>
            <a:spLocks noGrp="1"/>
          </p:cNvSpPr>
          <p:nvPr>
            <p:ph type="body" sz="quarter" idx="16"/>
          </p:nvPr>
        </p:nvSpPr>
        <p:spPr>
          <a:xfrm>
            <a:off x="503238" y="5174704"/>
            <a:ext cx="8302290" cy="990600"/>
          </a:xfrm>
        </p:spPr>
        <p:txBody>
          <a:bodyPr rtlCol="0">
            <a:normAutofit fontScale="92500" lnSpcReduction="20000"/>
          </a:bodyPr>
          <a:lstStyle/>
          <a:p>
            <a:pPr algn="just"/>
            <a:r>
              <a:rPr lang="es-MX" dirty="0"/>
              <a:t>El Controlador, que actúa como intermediario entre el Modelo y la Vista, gestionando el flujo de información entre ellos y las transformaciones para adaptar los datos a las necesidades de cada uno.</a:t>
            </a:r>
            <a:endParaRPr lang="es-ES" dirty="0"/>
          </a:p>
        </p:txBody>
      </p:sp>
      <p:sp>
        <p:nvSpPr>
          <p:cNvPr id="6" name="Marcador de texto 10">
            <a:extLst>
              <a:ext uri="{FF2B5EF4-FFF2-40B4-BE49-F238E27FC236}">
                <a16:creationId xmlns="" xmlns:a16="http://schemas.microsoft.com/office/drawing/2014/main" id="{2A8AE44F-E619-4085-86B0-B0B5C8523641}"/>
              </a:ext>
            </a:extLst>
          </p:cNvPr>
          <p:cNvSpPr>
            <a:spLocks noGrp="1"/>
          </p:cNvSpPr>
          <p:nvPr>
            <p:ph type="body" sz="quarter" idx="15"/>
          </p:nvPr>
        </p:nvSpPr>
        <p:spPr>
          <a:xfrm>
            <a:off x="503238" y="2492896"/>
            <a:ext cx="8173218" cy="2592288"/>
          </a:xfrm>
        </p:spPr>
        <p:txBody>
          <a:bodyPr rtlCol="0">
            <a:normAutofit/>
          </a:bodyPr>
          <a:lstStyle/>
          <a:p>
            <a:pPr algn="just"/>
            <a:r>
              <a:rPr lang="es-MX" dirty="0" smtClean="0"/>
              <a:t>El controlador es responsable de:</a:t>
            </a:r>
          </a:p>
          <a:p>
            <a:pPr algn="just"/>
            <a:endParaRPr lang="es-MX" dirty="0" smtClean="0"/>
          </a:p>
          <a:p>
            <a:pPr marL="285750" indent="-285750" algn="just">
              <a:buFont typeface="Arial" panose="020B0604020202020204" pitchFamily="34" charset="0"/>
              <a:buChar char="•"/>
            </a:pPr>
            <a:r>
              <a:rPr lang="es-MX" dirty="0"/>
              <a:t>Recibe los eventos de entrada </a:t>
            </a:r>
            <a:r>
              <a:rPr lang="es-MX" dirty="0" smtClean="0"/>
              <a:t>que implican la instrucción de un cambio en el sistema, una consulta, una inserción, un cambio, un borrado, un cálculo, etc.</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Contiene reglas de gestión de eventos, del tipo "SI Evento </a:t>
            </a:r>
            <a:r>
              <a:rPr lang="es-MX" dirty="0" smtClean="0"/>
              <a:t>X, </a:t>
            </a:r>
            <a:r>
              <a:rPr lang="es-MX" dirty="0"/>
              <a:t>entonces Acción </a:t>
            </a:r>
            <a:r>
              <a:rPr lang="es-MX" dirty="0" smtClean="0"/>
              <a:t>Y". </a:t>
            </a:r>
            <a:r>
              <a:rPr lang="es-MX" dirty="0"/>
              <a:t>Estas acciones </a:t>
            </a:r>
            <a:r>
              <a:rPr lang="es-MX" dirty="0" smtClean="0"/>
              <a:t>implican por fuerza  </a:t>
            </a:r>
            <a:r>
              <a:rPr lang="es-MX" dirty="0"/>
              <a:t>peticiones al modelo o a las </a:t>
            </a:r>
            <a:r>
              <a:rPr lang="es-MX" dirty="0" smtClean="0"/>
              <a:t>vistas, componentes a los cuales controla, de ahí el nombre.</a:t>
            </a:r>
            <a:endParaRPr lang="es-MX" dirty="0"/>
          </a:p>
        </p:txBody>
      </p:sp>
    </p:spTree>
    <p:extLst>
      <p:ext uri="{BB962C8B-B14F-4D97-AF65-F5344CB8AC3E}">
        <p14:creationId xmlns:p14="http://schemas.microsoft.com/office/powerpoint/2010/main" val="3554601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normAutofit/>
          </a:bodyPr>
          <a:lstStyle/>
          <a:p>
            <a:pPr rtl="0"/>
            <a:r>
              <a:rPr lang="es-ES" dirty="0" smtClean="0"/>
              <a:t>Esquema</a:t>
            </a:r>
            <a:endParaRPr lang="es-ES" dirty="0"/>
          </a:p>
        </p:txBody>
      </p:sp>
      <p:sp>
        <p:nvSpPr>
          <p:cNvPr id="3" name="Rectángulo 2"/>
          <p:cNvSpPr>
            <a:spLocks noGrp="1"/>
          </p:cNvSpPr>
          <p:nvPr>
            <p:ph type="body" sz="quarter" idx="14"/>
          </p:nvPr>
        </p:nvSpPr>
        <p:spPr/>
        <p:txBody>
          <a:bodyPr rtlCol="0">
            <a:normAutofit/>
          </a:bodyPr>
          <a:lstStyle/>
          <a:p>
            <a:pPr rtl="0"/>
            <a:r>
              <a:rPr lang="es-ES" dirty="0" smtClean="0"/>
              <a:t> </a:t>
            </a:r>
            <a:endParaRPr lang="es-ES" dirty="0"/>
          </a:p>
        </p:txBody>
      </p:sp>
      <p:sp>
        <p:nvSpPr>
          <p:cNvPr id="12" name="Marcador de texto 11">
            <a:extLst>
              <a:ext uri="{FF2B5EF4-FFF2-40B4-BE49-F238E27FC236}">
                <a16:creationId xmlns="" xmlns:a16="http://schemas.microsoft.com/office/drawing/2014/main" id="{5A63FA59-D973-42A7-A8BC-ECFF640720F9}"/>
              </a:ext>
            </a:extLst>
          </p:cNvPr>
          <p:cNvSpPr>
            <a:spLocks noGrp="1"/>
          </p:cNvSpPr>
          <p:nvPr>
            <p:ph type="body" sz="quarter" idx="16"/>
          </p:nvPr>
        </p:nvSpPr>
        <p:spPr/>
        <p:txBody>
          <a:bodyPr rtlCol="0">
            <a:normAutofit fontScale="92500" lnSpcReduction="20000"/>
          </a:bodyPr>
          <a:lstStyle/>
          <a:p>
            <a:pPr algn="just"/>
            <a:r>
              <a:rPr lang="es-MX" dirty="0"/>
              <a:t>Un diagrama sencillo que muestra la relación entre el modelo, la vista y el controlador. Nota: las líneas sólidas indican una asociación directa, y principalmente las punteadas una indirecta</a:t>
            </a:r>
            <a:endParaRPr lang="es-ES" dirty="0"/>
          </a:p>
        </p:txBody>
      </p:sp>
      <p:pic>
        <p:nvPicPr>
          <p:cNvPr id="4" name="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2276872"/>
            <a:ext cx="5333583" cy="2508452"/>
          </a:xfrm>
          <a:prstGeom prst="rect">
            <a:avLst/>
          </a:prstGeom>
        </p:spPr>
      </p:pic>
    </p:spTree>
    <p:extLst>
      <p:ext uri="{BB962C8B-B14F-4D97-AF65-F5344CB8AC3E}">
        <p14:creationId xmlns:p14="http://schemas.microsoft.com/office/powerpoint/2010/main" val="1802896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normAutofit/>
          </a:bodyPr>
          <a:lstStyle/>
          <a:p>
            <a:pPr rtl="0"/>
            <a:r>
              <a:rPr lang="es-ES" dirty="0" smtClean="0"/>
              <a:t>Esquema</a:t>
            </a:r>
            <a:endParaRPr lang="es-ES" dirty="0"/>
          </a:p>
        </p:txBody>
      </p:sp>
      <p:sp>
        <p:nvSpPr>
          <p:cNvPr id="3" name="Rectángulo 2"/>
          <p:cNvSpPr>
            <a:spLocks noGrp="1"/>
          </p:cNvSpPr>
          <p:nvPr>
            <p:ph type="body" sz="quarter" idx="14"/>
          </p:nvPr>
        </p:nvSpPr>
        <p:spPr/>
        <p:txBody>
          <a:bodyPr rtlCol="0">
            <a:normAutofit/>
          </a:bodyPr>
          <a:lstStyle/>
          <a:p>
            <a:pPr rtl="0"/>
            <a:r>
              <a:rPr lang="es-ES" dirty="0" smtClean="0"/>
              <a:t> </a:t>
            </a:r>
            <a:endParaRPr lang="es-ES" dirty="0"/>
          </a:p>
        </p:txBody>
      </p:sp>
      <p:sp>
        <p:nvSpPr>
          <p:cNvPr id="12" name="Marcador de texto 11">
            <a:extLst>
              <a:ext uri="{FF2B5EF4-FFF2-40B4-BE49-F238E27FC236}">
                <a16:creationId xmlns="" xmlns:a16="http://schemas.microsoft.com/office/drawing/2014/main" id="{5A63FA59-D973-42A7-A8BC-ECFF640720F9}"/>
              </a:ext>
            </a:extLst>
          </p:cNvPr>
          <p:cNvSpPr>
            <a:spLocks noGrp="1"/>
          </p:cNvSpPr>
          <p:nvPr>
            <p:ph type="body" sz="quarter" idx="16"/>
          </p:nvPr>
        </p:nvSpPr>
        <p:spPr>
          <a:xfrm>
            <a:off x="4644008" y="1916832"/>
            <a:ext cx="4161520" cy="4102969"/>
          </a:xfrm>
        </p:spPr>
        <p:txBody>
          <a:bodyPr rtlCol="0">
            <a:noAutofit/>
          </a:bodyPr>
          <a:lstStyle/>
          <a:p>
            <a:pPr marL="342900" indent="-342900" algn="just">
              <a:buFont typeface="+mj-lt"/>
              <a:buAutoNum type="arabicPeriod"/>
            </a:pPr>
            <a:r>
              <a:rPr lang="es-MX" sz="1400" dirty="0"/>
              <a:t>El usuario interactúa con la interfaz de </a:t>
            </a:r>
            <a:r>
              <a:rPr lang="es-MX" sz="1400" dirty="0" smtClean="0"/>
              <a:t>usuario (vista).</a:t>
            </a:r>
            <a:endParaRPr lang="es-MX" sz="1400" dirty="0"/>
          </a:p>
          <a:p>
            <a:pPr marL="342900" indent="-342900" algn="just">
              <a:buFont typeface="+mj-lt"/>
              <a:buAutoNum type="arabicPeriod"/>
            </a:pPr>
            <a:r>
              <a:rPr lang="es-MX" sz="1400" dirty="0"/>
              <a:t>El controlador recibe </a:t>
            </a:r>
            <a:r>
              <a:rPr lang="es-MX" sz="1400" dirty="0" smtClean="0"/>
              <a:t>por </a:t>
            </a:r>
            <a:r>
              <a:rPr lang="es-MX" sz="1400" dirty="0"/>
              <a:t>parte de </a:t>
            </a:r>
            <a:r>
              <a:rPr lang="es-MX" sz="1400" dirty="0" smtClean="0"/>
              <a:t>la vista la instrucción de ejecutar la acción solicitada.</a:t>
            </a:r>
            <a:endParaRPr lang="es-MX" sz="1400" dirty="0"/>
          </a:p>
          <a:p>
            <a:pPr marL="342900" indent="-342900" algn="just">
              <a:buFont typeface="+mj-lt"/>
              <a:buAutoNum type="arabicPeriod"/>
            </a:pPr>
            <a:r>
              <a:rPr lang="es-MX" sz="1400" dirty="0"/>
              <a:t>El controlador accede al modelo, </a:t>
            </a:r>
            <a:r>
              <a:rPr lang="es-MX" sz="1400" dirty="0" smtClean="0"/>
              <a:t>consultándolo y/o actualizándolo según corresponda a la acción solicitada.</a:t>
            </a:r>
            <a:endParaRPr lang="es-MX" sz="1400" dirty="0"/>
          </a:p>
          <a:p>
            <a:pPr marL="342900" indent="-342900" algn="just">
              <a:buFont typeface="+mj-lt"/>
              <a:buAutoNum type="arabicPeriod"/>
            </a:pPr>
            <a:r>
              <a:rPr lang="es-MX" sz="1400" dirty="0"/>
              <a:t>El </a:t>
            </a:r>
            <a:r>
              <a:rPr lang="es-MX" sz="1400" dirty="0" smtClean="0"/>
              <a:t>controlador delega </a:t>
            </a:r>
            <a:r>
              <a:rPr lang="es-MX" sz="1400" dirty="0"/>
              <a:t>a </a:t>
            </a:r>
            <a:r>
              <a:rPr lang="es-MX" sz="1400" dirty="0" smtClean="0"/>
              <a:t>la </a:t>
            </a:r>
            <a:r>
              <a:rPr lang="es-MX" sz="1400" dirty="0"/>
              <a:t>vista la tarea de desplegar </a:t>
            </a:r>
            <a:r>
              <a:rPr lang="es-MX" sz="1400" dirty="0" smtClean="0"/>
              <a:t>al usuario los datos resultantes de  la consulta y/o actualización del modelo.</a:t>
            </a:r>
            <a:endParaRPr lang="es-MX" sz="1400" dirty="0"/>
          </a:p>
          <a:p>
            <a:pPr marL="342900" indent="-342900" algn="just">
              <a:buFont typeface="+mj-lt"/>
              <a:buAutoNum type="arabicPeriod"/>
            </a:pPr>
            <a:r>
              <a:rPr lang="es-MX" sz="1400" dirty="0"/>
              <a:t>La </a:t>
            </a:r>
            <a:r>
              <a:rPr lang="es-MX" sz="1400" dirty="0" smtClean="0"/>
              <a:t>vista espera </a:t>
            </a:r>
            <a:r>
              <a:rPr lang="es-MX" sz="1400" dirty="0"/>
              <a:t>nuevas interacciones del usuario, comenzando el ciclo nuevamente.</a:t>
            </a:r>
          </a:p>
        </p:txBody>
      </p:sp>
      <p:pic>
        <p:nvPicPr>
          <p:cNvPr id="1028" name="Picture 4" descr="Flujo MV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16832"/>
            <a:ext cx="38100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698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Estructura</a:t>
            </a:r>
            <a:endParaRPr lang="es-ES" dirty="0"/>
          </a:p>
        </p:txBody>
      </p:sp>
      <p:sp>
        <p:nvSpPr>
          <p:cNvPr id="3" name="Rectángulo 2"/>
          <p:cNvSpPr>
            <a:spLocks noGrp="1"/>
          </p:cNvSpPr>
          <p:nvPr>
            <p:ph type="body" sz="quarter" idx="14"/>
          </p:nvPr>
        </p:nvSpPr>
        <p:spPr>
          <a:xfrm>
            <a:off x="503238" y="1905001"/>
            <a:ext cx="8101210" cy="885118"/>
          </a:xfrm>
        </p:spPr>
        <p:txBody>
          <a:bodyPr rtlCol="0">
            <a:normAutofit/>
          </a:bodyPr>
          <a:lstStyle/>
          <a:p>
            <a:pPr marL="0" indent="0" rtl="0">
              <a:buNone/>
            </a:pPr>
            <a:r>
              <a:rPr lang="es-ES" sz="2000" dirty="0" smtClean="0"/>
              <a:t>Propuesta de plantilla de estructura para implementar MVC con HTML, PHP, CSS y Postgres. </a:t>
            </a:r>
            <a:endParaRPr lang="es-ES" sz="2000" dirty="0"/>
          </a:p>
        </p:txBody>
      </p:sp>
      <p:sp>
        <p:nvSpPr>
          <p:cNvPr id="9" name="Marcador de texto 8">
            <a:extLst>
              <a:ext uri="{FF2B5EF4-FFF2-40B4-BE49-F238E27FC236}">
                <a16:creationId xmlns="" xmlns:a16="http://schemas.microsoft.com/office/drawing/2014/main" id="{7E66E6D2-D239-4378-9E27-8F6F2C87DA76}"/>
              </a:ext>
            </a:extLst>
          </p:cNvPr>
          <p:cNvSpPr>
            <a:spLocks noGrp="1"/>
          </p:cNvSpPr>
          <p:nvPr>
            <p:ph type="body" sz="quarter" idx="16"/>
          </p:nvPr>
        </p:nvSpPr>
        <p:spPr/>
        <p:txBody>
          <a:bodyPr rtlCol="0">
            <a:normAutofit fontScale="92500" lnSpcReduction="20000"/>
          </a:bodyPr>
          <a:lstStyle/>
          <a:p>
            <a:pPr algn="just" rtl="0"/>
            <a:r>
              <a:rPr lang="es-ES" dirty="0" smtClean="0"/>
              <a:t>Se recomiendan  una carpeta para documentos propios de la aplicación y otra para recursos de uso público, además de los archivos .htaccess para establecer reglas de navegación y seguridad.</a:t>
            </a:r>
            <a:endParaRPr lang="es-ES" dirty="0"/>
          </a:p>
        </p:txBody>
      </p:sp>
      <p:sp>
        <p:nvSpPr>
          <p:cNvPr id="5" name="Cuadro de texto 4">
            <a:extLst>
              <a:ext uri="{FF2B5EF4-FFF2-40B4-BE49-F238E27FC236}">
                <a16:creationId xmlns="" xmlns:a16="http://schemas.microsoft.com/office/drawing/2014/main" id="{7B63802C-5511-4B5D-835F-A4A55E87B204}"/>
              </a:ext>
            </a:extLst>
          </p:cNvPr>
          <p:cNvSpPr txBox="1"/>
          <p:nvPr/>
        </p:nvSpPr>
        <p:spPr>
          <a:xfrm>
            <a:off x="3390900" y="2909262"/>
            <a:ext cx="5410200" cy="1815882"/>
          </a:xfrm>
          <a:prstGeom prst="rect">
            <a:avLst/>
          </a:prstGeom>
          <a:noFill/>
        </p:spPr>
        <p:txBody>
          <a:bodyPr wrap="square" rtlCol="0">
            <a:spAutoFit/>
          </a:bodyPr>
          <a:lstStyle/>
          <a:p>
            <a:pPr marL="285750" indent="-285750" algn="just" rtl="0">
              <a:buClr>
                <a:schemeClr val="accent3"/>
              </a:buClr>
              <a:buFont typeface="Arial" panose="020B0604020202020204" pitchFamily="34" charset="0"/>
              <a:buChar char="•"/>
            </a:pPr>
            <a:r>
              <a:rPr lang="es-ES" sz="1600" dirty="0" smtClean="0"/>
              <a:t>Una buena practica es iniciar con una carpeta que contendrá el proyecto asociado al nombre del mismo.</a:t>
            </a:r>
          </a:p>
          <a:p>
            <a:pPr marL="285750" indent="-285750" algn="just" rtl="0">
              <a:buClr>
                <a:schemeClr val="accent3"/>
              </a:buClr>
              <a:buFont typeface="Arial" panose="020B0604020202020204" pitchFamily="34" charset="0"/>
              <a:buChar char="•"/>
            </a:pPr>
            <a:endParaRPr lang="es-ES" sz="1600" dirty="0"/>
          </a:p>
          <a:p>
            <a:pPr marL="285750" indent="-285750" algn="just" rtl="0">
              <a:buClr>
                <a:schemeClr val="accent3"/>
              </a:buClr>
              <a:buFont typeface="Arial" panose="020B0604020202020204" pitchFamily="34" charset="0"/>
              <a:buChar char="•"/>
            </a:pPr>
            <a:r>
              <a:rPr lang="es-ES" sz="1600" dirty="0" smtClean="0"/>
              <a:t>Esta carpeta contenida en la ruta de aplicaciones WEB, ejemplo: /var/www/html/ o c:/xampp/htdocs</a:t>
            </a:r>
            <a:endParaRPr lang="es-ES" sz="16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006142"/>
            <a:ext cx="2654826" cy="1430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830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Estructura</a:t>
            </a:r>
            <a:endParaRPr lang="es-ES" dirty="0"/>
          </a:p>
        </p:txBody>
      </p:sp>
      <p:sp>
        <p:nvSpPr>
          <p:cNvPr id="3" name="Rectángulo 2"/>
          <p:cNvSpPr>
            <a:spLocks noGrp="1"/>
          </p:cNvSpPr>
          <p:nvPr>
            <p:ph type="body" sz="quarter" idx="14"/>
          </p:nvPr>
        </p:nvSpPr>
        <p:spPr>
          <a:xfrm>
            <a:off x="503238" y="1832993"/>
            <a:ext cx="8297862" cy="803919"/>
          </a:xfrm>
        </p:spPr>
        <p:txBody>
          <a:bodyPr rtlCol="0">
            <a:normAutofit/>
          </a:bodyPr>
          <a:lstStyle/>
          <a:p>
            <a:r>
              <a:rPr lang="es-ES" dirty="0"/>
              <a:t>Propuesta de plantilla de estructura para implementar MVC con HTML, PHP, CSS y Postgres. </a:t>
            </a:r>
          </a:p>
        </p:txBody>
      </p:sp>
      <p:sp>
        <p:nvSpPr>
          <p:cNvPr id="9" name="Marcador de texto 8">
            <a:extLst>
              <a:ext uri="{FF2B5EF4-FFF2-40B4-BE49-F238E27FC236}">
                <a16:creationId xmlns="" xmlns:a16="http://schemas.microsoft.com/office/drawing/2014/main" id="{7E66E6D2-D239-4378-9E27-8F6F2C87DA76}"/>
              </a:ext>
            </a:extLst>
          </p:cNvPr>
          <p:cNvSpPr>
            <a:spLocks noGrp="1"/>
          </p:cNvSpPr>
          <p:nvPr>
            <p:ph type="body" sz="quarter" idx="16"/>
          </p:nvPr>
        </p:nvSpPr>
        <p:spPr/>
        <p:txBody>
          <a:bodyPr rtlCol="0">
            <a:normAutofit fontScale="92500" lnSpcReduction="20000"/>
          </a:bodyPr>
          <a:lstStyle/>
          <a:p>
            <a:pPr rtl="0"/>
            <a:r>
              <a:rPr lang="es-ES" dirty="0" smtClean="0"/>
              <a:t>Para cada uno de estos dos bloques se sugieren archivo .htaccess y respectivamente para app y public un archivo iniciador para la carga de código común y un index</a:t>
            </a:r>
            <a:r>
              <a:rPr lang="es-ES" dirty="0"/>
              <a:t>.</a:t>
            </a:r>
          </a:p>
        </p:txBody>
      </p:sp>
      <p:sp>
        <p:nvSpPr>
          <p:cNvPr id="5" name="Cuadro de texto 4">
            <a:extLst>
              <a:ext uri="{FF2B5EF4-FFF2-40B4-BE49-F238E27FC236}">
                <a16:creationId xmlns="" xmlns:a16="http://schemas.microsoft.com/office/drawing/2014/main" id="{7B63802C-5511-4B5D-835F-A4A55E87B204}"/>
              </a:ext>
            </a:extLst>
          </p:cNvPr>
          <p:cNvSpPr txBox="1"/>
          <p:nvPr/>
        </p:nvSpPr>
        <p:spPr>
          <a:xfrm>
            <a:off x="4427984" y="2897875"/>
            <a:ext cx="4373116" cy="2062103"/>
          </a:xfrm>
          <a:prstGeom prst="rect">
            <a:avLst/>
          </a:prstGeom>
          <a:noFill/>
        </p:spPr>
        <p:txBody>
          <a:bodyPr wrap="square" rtlCol="0">
            <a:spAutoFit/>
          </a:bodyPr>
          <a:lstStyle/>
          <a:p>
            <a:pPr marL="285750" indent="-285750" rtl="0">
              <a:buClr>
                <a:schemeClr val="accent3"/>
              </a:buClr>
              <a:buFont typeface="Arial" panose="020B0604020202020204" pitchFamily="34" charset="0"/>
              <a:buChar char="•"/>
            </a:pPr>
            <a:r>
              <a:rPr lang="es-ES" sz="1600" dirty="0" smtClean="0"/>
              <a:t>En un siguiente nivel dentro de la carpeta app, se sugieren carpetas para configuración, librerías y archivos auxiliares, así como para cada uno de los componentes de MVC.</a:t>
            </a:r>
          </a:p>
          <a:p>
            <a:pPr marL="285750" indent="-285750" rtl="0">
              <a:buClr>
                <a:schemeClr val="accent3"/>
              </a:buClr>
              <a:buFont typeface="Arial" panose="020B0604020202020204" pitchFamily="34" charset="0"/>
              <a:buChar char="•"/>
            </a:pPr>
            <a:r>
              <a:rPr lang="es-ES" sz="1600" dirty="0" smtClean="0"/>
              <a:t>Dentro de public, se sugiere css, images y js.</a:t>
            </a:r>
            <a:endParaRPr lang="es-ES" sz="1600"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80927"/>
            <a:ext cx="2020760" cy="2095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780927"/>
            <a:ext cx="1584176" cy="139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7643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Estructura</a:t>
            </a:r>
            <a:endParaRPr lang="es-ES" dirty="0"/>
          </a:p>
        </p:txBody>
      </p:sp>
      <p:sp>
        <p:nvSpPr>
          <p:cNvPr id="3" name="Rectángulo 2"/>
          <p:cNvSpPr>
            <a:spLocks noGrp="1"/>
          </p:cNvSpPr>
          <p:nvPr>
            <p:ph type="body" sz="quarter" idx="14"/>
          </p:nvPr>
        </p:nvSpPr>
        <p:spPr>
          <a:xfrm>
            <a:off x="503238" y="1846313"/>
            <a:ext cx="8101210" cy="574575"/>
          </a:xfrm>
        </p:spPr>
        <p:txBody>
          <a:bodyPr rtlCol="0">
            <a:normAutofit fontScale="85000" lnSpcReduction="20000"/>
          </a:bodyPr>
          <a:lstStyle/>
          <a:p>
            <a:r>
              <a:rPr lang="es-ES" dirty="0"/>
              <a:t>Propuesta de plantilla de estructura para implementar MVC con HTML, PHP, CSS y Postgres. </a:t>
            </a:r>
          </a:p>
        </p:txBody>
      </p:sp>
      <p:sp>
        <p:nvSpPr>
          <p:cNvPr id="5" name="Cuadro de texto 4">
            <a:extLst>
              <a:ext uri="{FF2B5EF4-FFF2-40B4-BE49-F238E27FC236}">
                <a16:creationId xmlns="" xmlns:a16="http://schemas.microsoft.com/office/drawing/2014/main" id="{7B63802C-5511-4B5D-835F-A4A55E87B204}"/>
              </a:ext>
            </a:extLst>
          </p:cNvPr>
          <p:cNvSpPr txBox="1"/>
          <p:nvPr/>
        </p:nvSpPr>
        <p:spPr>
          <a:xfrm>
            <a:off x="4571999" y="2852936"/>
            <a:ext cx="4204787" cy="830997"/>
          </a:xfrm>
          <a:prstGeom prst="rect">
            <a:avLst/>
          </a:prstGeom>
          <a:noFill/>
        </p:spPr>
        <p:txBody>
          <a:bodyPr wrap="square" rtlCol="0">
            <a:spAutoFit/>
          </a:bodyPr>
          <a:lstStyle/>
          <a:p>
            <a:pPr marL="285750" indent="-285750" algn="just" rtl="0">
              <a:buClr>
                <a:schemeClr val="accent3"/>
              </a:buClr>
              <a:buFont typeface="Arial" panose="020B0604020202020204" pitchFamily="34" charset="0"/>
              <a:buChar char="•"/>
            </a:pPr>
            <a:r>
              <a:rPr lang="es-ES" sz="1600" dirty="0" smtClean="0"/>
              <a:t>Crear en cada una de las carpetas los archivos que se observan en la imagen. </a:t>
            </a:r>
            <a:endParaRPr lang="es-ES" sz="1600" dirty="0"/>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07" y="2479576"/>
            <a:ext cx="1838325"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525" y="2612409"/>
            <a:ext cx="14287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7643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Estructura</a:t>
            </a:r>
            <a:endParaRPr lang="es-ES" dirty="0"/>
          </a:p>
        </p:txBody>
      </p:sp>
      <p:sp>
        <p:nvSpPr>
          <p:cNvPr id="3" name="Rectángulo 2"/>
          <p:cNvSpPr>
            <a:spLocks noGrp="1"/>
          </p:cNvSpPr>
          <p:nvPr>
            <p:ph type="body" sz="quarter" idx="14"/>
          </p:nvPr>
        </p:nvSpPr>
        <p:spPr>
          <a:xfrm>
            <a:off x="503238" y="1832993"/>
            <a:ext cx="8297862" cy="803919"/>
          </a:xfrm>
        </p:spPr>
        <p:txBody>
          <a:bodyPr rtlCol="0">
            <a:normAutofit/>
          </a:bodyPr>
          <a:lstStyle/>
          <a:p>
            <a:r>
              <a:rPr lang="es-ES" dirty="0" smtClean="0"/>
              <a:t>Directrices de los archivos .htaccess </a:t>
            </a:r>
            <a:endParaRPr lang="es-ES" dirty="0"/>
          </a:p>
        </p:txBody>
      </p:sp>
      <p:sp>
        <p:nvSpPr>
          <p:cNvPr id="9" name="Marcador de texto 8">
            <a:extLst>
              <a:ext uri="{FF2B5EF4-FFF2-40B4-BE49-F238E27FC236}">
                <a16:creationId xmlns="" xmlns:a16="http://schemas.microsoft.com/office/drawing/2014/main" id="{7E66E6D2-D239-4378-9E27-8F6F2C87DA76}"/>
              </a:ext>
            </a:extLst>
          </p:cNvPr>
          <p:cNvSpPr>
            <a:spLocks noGrp="1"/>
          </p:cNvSpPr>
          <p:nvPr>
            <p:ph type="body" sz="quarter" idx="16"/>
          </p:nvPr>
        </p:nvSpPr>
        <p:spPr>
          <a:xfrm>
            <a:off x="533011" y="4005064"/>
            <a:ext cx="8297862" cy="2088006"/>
          </a:xfrm>
        </p:spPr>
        <p:txBody>
          <a:bodyPr rtlCol="0">
            <a:normAutofit/>
          </a:bodyPr>
          <a:lstStyle/>
          <a:p>
            <a:r>
              <a:rPr lang="es-ES" dirty="0" smtClean="0"/>
              <a:t>Options </a:t>
            </a:r>
            <a:r>
              <a:rPr lang="es-ES" dirty="0"/>
              <a:t>+</a:t>
            </a:r>
            <a:r>
              <a:rPr lang="es-ES" dirty="0" smtClean="0"/>
              <a:t>Indexes</a:t>
            </a:r>
            <a:endParaRPr lang="es-ES" dirty="0"/>
          </a:p>
        </p:txBody>
      </p:sp>
      <p:sp>
        <p:nvSpPr>
          <p:cNvPr id="5" name="Cuadro de texto 4">
            <a:extLst>
              <a:ext uri="{FF2B5EF4-FFF2-40B4-BE49-F238E27FC236}">
                <a16:creationId xmlns="" xmlns:a16="http://schemas.microsoft.com/office/drawing/2014/main" id="{7B63802C-5511-4B5D-835F-A4A55E87B204}"/>
              </a:ext>
            </a:extLst>
          </p:cNvPr>
          <p:cNvSpPr txBox="1"/>
          <p:nvPr/>
        </p:nvSpPr>
        <p:spPr>
          <a:xfrm>
            <a:off x="539552" y="2564904"/>
            <a:ext cx="8261548" cy="1323439"/>
          </a:xfrm>
          <a:prstGeom prst="rect">
            <a:avLst/>
          </a:prstGeom>
          <a:noFill/>
        </p:spPr>
        <p:txBody>
          <a:bodyPr wrap="square" rtlCol="0">
            <a:spAutoFit/>
          </a:bodyPr>
          <a:lstStyle/>
          <a:p>
            <a:pPr marL="285750" indent="-285750" rtl="0">
              <a:buClr>
                <a:schemeClr val="accent3"/>
              </a:buClr>
              <a:buFont typeface="Arial" panose="020B0604020202020204" pitchFamily="34" charset="0"/>
              <a:buChar char="•"/>
            </a:pPr>
            <a:r>
              <a:rPr lang="es-ES" sz="1600" dirty="0" smtClean="0"/>
              <a:t>En app, restringir que se vea el contenido de la carpeta.</a:t>
            </a:r>
          </a:p>
          <a:p>
            <a:pPr marL="285750" indent="-285750" rtl="0">
              <a:buClr>
                <a:schemeClr val="accent3"/>
              </a:buClr>
              <a:buFont typeface="Arial" panose="020B0604020202020204" pitchFamily="34" charset="0"/>
              <a:buChar char="•"/>
            </a:pPr>
            <a:endParaRPr lang="es-ES" sz="1600" dirty="0" smtClean="0"/>
          </a:p>
          <a:p>
            <a:pPr marL="285750" indent="-285750" rtl="0">
              <a:buClr>
                <a:schemeClr val="accent3"/>
              </a:buClr>
              <a:buFont typeface="Arial" panose="020B0604020202020204" pitchFamily="34" charset="0"/>
              <a:buChar char="•"/>
            </a:pPr>
            <a:r>
              <a:rPr lang="es-ES" sz="1600" dirty="0" smtClean="0"/>
              <a:t>En MVC redirigir hacia la carpeta public.</a:t>
            </a:r>
          </a:p>
          <a:p>
            <a:pPr marL="285750" indent="-285750" rtl="0">
              <a:buClr>
                <a:schemeClr val="accent3"/>
              </a:buClr>
              <a:buFont typeface="Arial" panose="020B0604020202020204" pitchFamily="34" charset="0"/>
              <a:buChar char="•"/>
            </a:pPr>
            <a:endParaRPr lang="es-ES" sz="1600" dirty="0" smtClean="0"/>
          </a:p>
          <a:p>
            <a:pPr marL="285750" indent="-285750" rtl="0">
              <a:buClr>
                <a:schemeClr val="accent3"/>
              </a:buClr>
              <a:buFont typeface="Arial" panose="020B0604020202020204" pitchFamily="34" charset="0"/>
              <a:buChar char="•"/>
            </a:pPr>
            <a:r>
              <a:rPr lang="es-ES" sz="1600" dirty="0" smtClean="0"/>
              <a:t>En public validar la existencia del controlador que se indique.</a:t>
            </a:r>
            <a:endParaRPr lang="es-ES" sz="1600" dirty="0"/>
          </a:p>
        </p:txBody>
      </p:sp>
      <p:sp>
        <p:nvSpPr>
          <p:cNvPr id="14" name="Marcador de texto 8">
            <a:extLst>
              <a:ext uri="{FF2B5EF4-FFF2-40B4-BE49-F238E27FC236}">
                <a16:creationId xmlns="" xmlns:a16="http://schemas.microsoft.com/office/drawing/2014/main" id="{7E66E6D2-D239-4378-9E27-8F6F2C87DA76}"/>
              </a:ext>
            </a:extLst>
          </p:cNvPr>
          <p:cNvSpPr>
            <a:spLocks noGrp="1"/>
          </p:cNvSpPr>
          <p:nvPr>
            <p:ph type="body" sz="quarter" idx="16"/>
          </p:nvPr>
        </p:nvSpPr>
        <p:spPr>
          <a:xfrm>
            <a:off x="539552" y="4005064"/>
            <a:ext cx="8297862" cy="2088006"/>
          </a:xfrm>
        </p:spPr>
        <p:txBody>
          <a:bodyPr rtlCol="0">
            <a:normAutofit/>
          </a:bodyPr>
          <a:lstStyle/>
          <a:p>
            <a:r>
              <a:rPr lang="es-ES" dirty="0" smtClean="0"/>
              <a:t>&lt;</a:t>
            </a:r>
            <a:r>
              <a:rPr lang="es-ES" dirty="0"/>
              <a:t>IfModule mod_rewrite.c&gt;</a:t>
            </a:r>
          </a:p>
          <a:p>
            <a:r>
              <a:rPr lang="es-ES" dirty="0"/>
              <a:t>RewriteEngine On</a:t>
            </a:r>
          </a:p>
          <a:p>
            <a:r>
              <a:rPr lang="es-ES" dirty="0"/>
              <a:t>RewriteRule ^$ public/ [L]</a:t>
            </a:r>
          </a:p>
          <a:p>
            <a:r>
              <a:rPr lang="es-ES" dirty="0"/>
              <a:t>RewriteRule (.*)$ public/$1 [L]</a:t>
            </a:r>
          </a:p>
          <a:p>
            <a:r>
              <a:rPr lang="es-ES" dirty="0"/>
              <a:t>&lt;/IfModule</a:t>
            </a:r>
            <a:r>
              <a:rPr lang="es-ES" dirty="0" smtClean="0"/>
              <a:t>&gt;</a:t>
            </a:r>
          </a:p>
        </p:txBody>
      </p:sp>
      <p:sp>
        <p:nvSpPr>
          <p:cNvPr id="15" name="Marcador de texto 8">
            <a:extLst>
              <a:ext uri="{FF2B5EF4-FFF2-40B4-BE49-F238E27FC236}">
                <a16:creationId xmlns="" xmlns:a16="http://schemas.microsoft.com/office/drawing/2014/main" id="{7E66E6D2-D239-4378-9E27-8F6F2C87DA76}"/>
              </a:ext>
            </a:extLst>
          </p:cNvPr>
          <p:cNvSpPr>
            <a:spLocks noGrp="1"/>
          </p:cNvSpPr>
          <p:nvPr>
            <p:ph type="body" sz="quarter" idx="16"/>
          </p:nvPr>
        </p:nvSpPr>
        <p:spPr>
          <a:xfrm>
            <a:off x="503238" y="4005064"/>
            <a:ext cx="8297862" cy="2088006"/>
          </a:xfrm>
        </p:spPr>
        <p:txBody>
          <a:bodyPr rtlCol="0">
            <a:normAutofit fontScale="77500" lnSpcReduction="20000"/>
          </a:bodyPr>
          <a:lstStyle/>
          <a:p>
            <a:r>
              <a:rPr lang="es-ES" dirty="0" smtClean="0"/>
              <a:t>&lt;IfModule mod_rewrite.c&gt;</a:t>
            </a:r>
          </a:p>
          <a:p>
            <a:r>
              <a:rPr lang="es-ES" dirty="0" smtClean="0"/>
              <a:t>Options -Multiviews</a:t>
            </a:r>
          </a:p>
          <a:p>
            <a:r>
              <a:rPr lang="es-ES" dirty="0" smtClean="0"/>
              <a:t>RewriteEngine On</a:t>
            </a:r>
          </a:p>
          <a:p>
            <a:r>
              <a:rPr lang="es-ES" dirty="0" smtClean="0"/>
              <a:t>RewriteBase /MVC/public</a:t>
            </a:r>
          </a:p>
          <a:p>
            <a:r>
              <a:rPr lang="es-ES" dirty="0" smtClean="0"/>
              <a:t>RewriteCond %{REQUEST_FILENAME} !-d</a:t>
            </a:r>
          </a:p>
          <a:p>
            <a:r>
              <a:rPr lang="es-ES" dirty="0" smtClean="0"/>
              <a:t>RewriteCond %{REQUEST_FILENAME} !-f</a:t>
            </a:r>
          </a:p>
          <a:p>
            <a:r>
              <a:rPr lang="es-ES" dirty="0" smtClean="0"/>
              <a:t>RewriteRule ^(.*)$ index.php?url=$1 [QSA,L]</a:t>
            </a:r>
          </a:p>
          <a:p>
            <a:r>
              <a:rPr lang="es-ES" dirty="0" smtClean="0"/>
              <a:t>&lt;/IfModule&gt;</a:t>
            </a:r>
          </a:p>
          <a:p>
            <a:endParaRPr lang="es-ES" dirty="0" smtClean="0"/>
          </a:p>
          <a:p>
            <a:endParaRPr lang="es-ES" dirty="0"/>
          </a:p>
        </p:txBody>
      </p:sp>
    </p:spTree>
    <p:extLst>
      <p:ext uri="{BB962C8B-B14F-4D97-AF65-F5344CB8AC3E}">
        <p14:creationId xmlns:p14="http://schemas.microsoft.com/office/powerpoint/2010/main" val="248091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bg/>
                                          </p:spTgt>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4">
                                            <p:bg/>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hidden"/>
                                      </p:to>
                                    </p:set>
                                  </p:childTnLst>
                                </p:cTn>
                              </p:par>
                            </p:childTnLst>
                          </p:cTn>
                        </p:par>
                        <p:par>
                          <p:cTn id="32" fill="hold">
                            <p:stCondLst>
                              <p:cond delay="0"/>
                            </p:stCondLst>
                            <p:childTnLst>
                              <p:par>
                                <p:cTn id="33" presetID="1" presetClass="exit" presetSubtype="0" fill="hold" grpId="1" nodeType="afterEffect">
                                  <p:stCondLst>
                                    <p:cond delay="0"/>
                                  </p:stCondLst>
                                  <p:childTnLst>
                                    <p:set>
                                      <p:cBhvr>
                                        <p:cTn id="34" dur="1" fill="hold">
                                          <p:stCondLst>
                                            <p:cond delay="0"/>
                                          </p:stCondLst>
                                        </p:cTn>
                                        <p:tgtEl>
                                          <p:spTgt spid="14">
                                            <p:txEl>
                                              <p:pRg st="1" end="1"/>
                                            </p:txEl>
                                          </p:spTgt>
                                        </p:tgtEl>
                                        <p:attrNameLst>
                                          <p:attrName>style.visibility</p:attrName>
                                        </p:attrNameLst>
                                      </p:cBhvr>
                                      <p:to>
                                        <p:strVal val="hidden"/>
                                      </p:to>
                                    </p:set>
                                  </p:childTnLst>
                                </p:cTn>
                              </p:par>
                            </p:childTnLst>
                          </p:cTn>
                        </p:par>
                        <p:par>
                          <p:cTn id="35" fill="hold">
                            <p:stCondLst>
                              <p:cond delay="0"/>
                            </p:stCondLst>
                            <p:childTnLst>
                              <p:par>
                                <p:cTn id="36" presetID="1" presetClass="exit" presetSubtype="0" fill="hold" grpId="1" nodeType="afterEffect">
                                  <p:stCondLst>
                                    <p:cond delay="0"/>
                                  </p:stCondLst>
                                  <p:childTnLst>
                                    <p:set>
                                      <p:cBhvr>
                                        <p:cTn id="37" dur="1" fill="hold">
                                          <p:stCondLst>
                                            <p:cond delay="0"/>
                                          </p:stCondLst>
                                        </p:cTn>
                                        <p:tgtEl>
                                          <p:spTgt spid="14">
                                            <p:txEl>
                                              <p:pRg st="2" end="2"/>
                                            </p:txEl>
                                          </p:spTgt>
                                        </p:tgtEl>
                                        <p:attrNameLst>
                                          <p:attrName>style.visibility</p:attrName>
                                        </p:attrNameLst>
                                      </p:cBhvr>
                                      <p:to>
                                        <p:strVal val="hidden"/>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14">
                                            <p:txEl>
                                              <p:pRg st="3" end="3"/>
                                            </p:txEl>
                                          </p:spTgt>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1" nodeType="afterEffect">
                                  <p:stCondLst>
                                    <p:cond delay="0"/>
                                  </p:stCondLst>
                                  <p:childTnLst>
                                    <p:set>
                                      <p:cBhvr>
                                        <p:cTn id="43" dur="1" fill="hold">
                                          <p:stCondLst>
                                            <p:cond delay="0"/>
                                          </p:stCondLst>
                                        </p:cTn>
                                        <p:tgtEl>
                                          <p:spTgt spid="14">
                                            <p:txEl>
                                              <p:pRg st="4" end="4"/>
                                            </p:txEl>
                                          </p:spTgt>
                                        </p:tgtEl>
                                        <p:attrNameLst>
                                          <p:attrName>style.visibility</p:attrName>
                                        </p:attrNameLst>
                                      </p:cBhvr>
                                      <p:to>
                                        <p:strVal val="hidden"/>
                                      </p:to>
                                    </p:set>
                                  </p:childTnLst>
                                </p:cTn>
                              </p:par>
                            </p:childTnLst>
                          </p:cTn>
                        </p:par>
                        <p:par>
                          <p:cTn id="44" fill="hold">
                            <p:stCondLst>
                              <p:cond delay="0"/>
                            </p:stCondLst>
                            <p:childTnLst>
                              <p:par>
                                <p:cTn id="45" presetID="1" presetClass="exit" presetSubtype="0" fill="hold" grpId="1" nodeType="afterEffect">
                                  <p:stCondLst>
                                    <p:cond delay="0"/>
                                  </p:stCondLst>
                                  <p:childTnLst>
                                    <p:set>
                                      <p:cBhvr>
                                        <p:cTn id="46" dur="1" fill="hold">
                                          <p:stCondLst>
                                            <p:cond delay="0"/>
                                          </p:stCondLst>
                                        </p:cTn>
                                        <p:tgtEl>
                                          <p:spTgt spid="14">
                                            <p:bg/>
                                          </p:spTgt>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15">
                                            <p:bg/>
                                          </p:spTgt>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15">
                                            <p:txEl>
                                              <p:pRg st="1" end="1"/>
                                            </p:txEl>
                                          </p:spTgt>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15">
                                            <p:txEl>
                                              <p:pRg st="2" end="2"/>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15">
                                            <p:txEl>
                                              <p:pRg st="3" end="3"/>
                                            </p:txEl>
                                          </p:spTgt>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15">
                                            <p:txEl>
                                              <p:pRg st="4" end="4"/>
                                            </p:txEl>
                                          </p:spTgt>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15">
                                            <p:txEl>
                                              <p:pRg st="5" end="5"/>
                                            </p:txEl>
                                          </p:spTgt>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grpId="0" nodeType="afterEffect">
                                  <p:stCondLst>
                                    <p:cond delay="0"/>
                                  </p:stCondLst>
                                  <p:childTnLst>
                                    <p:set>
                                      <p:cBhvr>
                                        <p:cTn id="70" dur="1" fill="hold">
                                          <p:stCondLst>
                                            <p:cond delay="0"/>
                                          </p:stCondLst>
                                        </p:cTn>
                                        <p:tgtEl>
                                          <p:spTgt spid="15">
                                            <p:txEl>
                                              <p:pRg st="6" end="6"/>
                                            </p:txEl>
                                          </p:spTgt>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grpId="0" nodeType="afterEffect">
                                  <p:stCondLst>
                                    <p:cond delay="0"/>
                                  </p:stCondLst>
                                  <p:childTnLst>
                                    <p:set>
                                      <p:cBhvr>
                                        <p:cTn id="73"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9" grpId="1" uiExpand="1" build="p" animBg="1"/>
      <p:bldP spid="14" grpId="0" uiExpand="1" build="p" animBg="1"/>
      <p:bldP spid="14" grpId="1" uiExpand="1" build="p" animBg="1"/>
      <p:bldP spid="15"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normAutofit/>
          </a:bodyPr>
          <a:lstStyle/>
          <a:p>
            <a:pPr rtl="0"/>
            <a:r>
              <a:rPr lang="es-ES" dirty="0" smtClean="0"/>
              <a:t>Controlador</a:t>
            </a:r>
            <a:endParaRPr lang="es-ES" dirty="0"/>
          </a:p>
        </p:txBody>
      </p:sp>
      <p:sp>
        <p:nvSpPr>
          <p:cNvPr id="3" name="Rectángulo 2"/>
          <p:cNvSpPr>
            <a:spLocks noGrp="1"/>
          </p:cNvSpPr>
          <p:nvPr>
            <p:ph type="body" sz="quarter" idx="14"/>
          </p:nvPr>
        </p:nvSpPr>
        <p:spPr>
          <a:xfrm>
            <a:off x="395536" y="1832992"/>
            <a:ext cx="8317234" cy="371872"/>
          </a:xfrm>
        </p:spPr>
        <p:txBody>
          <a:bodyPr rtlCol="0">
            <a:normAutofit fontScale="92500" lnSpcReduction="20000"/>
          </a:bodyPr>
          <a:lstStyle/>
          <a:p>
            <a:pPr rtl="0"/>
            <a:r>
              <a:rPr lang="es-ES" dirty="0" smtClean="0"/>
              <a:t> Secuencia de archivos para implementar controlador</a:t>
            </a:r>
            <a:endParaRPr lang="es-ES" dirty="0"/>
          </a:p>
        </p:txBody>
      </p:sp>
      <p:sp>
        <p:nvSpPr>
          <p:cNvPr id="11" name="Marcador de texto 10">
            <a:extLst>
              <a:ext uri="{FF2B5EF4-FFF2-40B4-BE49-F238E27FC236}">
                <a16:creationId xmlns="" xmlns:a16="http://schemas.microsoft.com/office/drawing/2014/main" id="{2A8AE44F-E619-4085-86B0-B0B5C8523641}"/>
              </a:ext>
            </a:extLst>
          </p:cNvPr>
          <p:cNvSpPr>
            <a:spLocks noGrp="1"/>
          </p:cNvSpPr>
          <p:nvPr>
            <p:ph type="body" sz="quarter" idx="15"/>
          </p:nvPr>
        </p:nvSpPr>
        <p:spPr>
          <a:xfrm>
            <a:off x="503238" y="2420888"/>
            <a:ext cx="8173218" cy="3672408"/>
          </a:xfrm>
        </p:spPr>
        <p:txBody>
          <a:bodyPr rtlCol="0">
            <a:normAutofit/>
          </a:bodyPr>
          <a:lstStyle/>
          <a:p>
            <a:r>
              <a:rPr lang="es-MX" dirty="0" smtClean="0"/>
              <a:t>Archivo </a:t>
            </a:r>
            <a:r>
              <a:rPr lang="es-MX" b="1" dirty="0" smtClean="0"/>
              <a:t>index.php</a:t>
            </a:r>
            <a:endParaRPr lang="es-MX" b="1"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dirty="0" smtClean="0"/>
              <a:t>Incluye al archivo </a:t>
            </a:r>
            <a:r>
              <a:rPr lang="es-MX" b="1" dirty="0" smtClean="0"/>
              <a:t>iniciador.php</a:t>
            </a:r>
            <a:r>
              <a:rPr lang="es-MX" dirty="0" smtClean="0"/>
              <a:t>, el cual carga en primera instancia un archivo de configuración, con nombres de constantes a utilizar de manera recurrente en el proyecto, y realiza la carga de todos los archivos que se incorporen en la carpeta de librerías.</a:t>
            </a:r>
          </a:p>
          <a:p>
            <a:pPr marL="285750" indent="-285750">
              <a:buFont typeface="Arial" panose="020B0604020202020204" pitchFamily="34" charset="0"/>
              <a:buChar char="•"/>
            </a:pPr>
            <a:endParaRPr lang="es-MX" dirty="0" smtClean="0"/>
          </a:p>
          <a:p>
            <a:pPr marL="285750" indent="-285750">
              <a:buFont typeface="Arial" panose="020B0604020202020204" pitchFamily="34" charset="0"/>
              <a:buChar char="•"/>
            </a:pPr>
            <a:r>
              <a:rPr lang="es-MX" dirty="0" smtClean="0"/>
              <a:t>En la carpeta librerías se alojan al menos 3 archivos fundamentales para la implementación del modelo: </a:t>
            </a:r>
            <a:r>
              <a:rPr lang="es-MX" b="1" dirty="0" smtClean="0"/>
              <a:t>Core.php</a:t>
            </a:r>
            <a:r>
              <a:rPr lang="es-MX" dirty="0" smtClean="0"/>
              <a:t>, </a:t>
            </a:r>
            <a:r>
              <a:rPr lang="es-MX" b="1" dirty="0" smtClean="0"/>
              <a:t>Controlador.php</a:t>
            </a:r>
            <a:r>
              <a:rPr lang="es-MX" dirty="0" smtClean="0"/>
              <a:t> y </a:t>
            </a:r>
            <a:r>
              <a:rPr lang="es-MX" b="1" dirty="0" smtClean="0"/>
              <a:t>Base.php</a:t>
            </a:r>
            <a:r>
              <a:rPr lang="es-MX" dirty="0" smtClean="0"/>
              <a:t>.</a:t>
            </a:r>
          </a:p>
          <a:p>
            <a:pPr marL="285750" indent="-285750">
              <a:buFont typeface="Arial" panose="020B0604020202020204" pitchFamily="34" charset="0"/>
              <a:buChar char="•"/>
            </a:pPr>
            <a:endParaRPr lang="es-ES" dirty="0" smtClean="0"/>
          </a:p>
          <a:p>
            <a:pPr rtl="0"/>
            <a:endParaRPr lang="es-ES" dirty="0"/>
          </a:p>
        </p:txBody>
      </p:sp>
    </p:spTree>
    <p:extLst>
      <p:ext uri="{BB962C8B-B14F-4D97-AF65-F5344CB8AC3E}">
        <p14:creationId xmlns:p14="http://schemas.microsoft.com/office/powerpoint/2010/main" val="2624698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normAutofit/>
          </a:bodyPr>
          <a:lstStyle/>
          <a:p>
            <a:pPr rtl="0"/>
            <a:r>
              <a:rPr lang="es-ES" dirty="0" smtClean="0"/>
              <a:t>Controlador</a:t>
            </a:r>
            <a:endParaRPr lang="es-ES" dirty="0"/>
          </a:p>
        </p:txBody>
      </p:sp>
      <p:sp>
        <p:nvSpPr>
          <p:cNvPr id="3" name="Rectángulo 2"/>
          <p:cNvSpPr>
            <a:spLocks noGrp="1"/>
          </p:cNvSpPr>
          <p:nvPr>
            <p:ph type="body" sz="quarter" idx="14"/>
          </p:nvPr>
        </p:nvSpPr>
        <p:spPr>
          <a:xfrm>
            <a:off x="395536" y="1832992"/>
            <a:ext cx="8317234" cy="371872"/>
          </a:xfrm>
        </p:spPr>
        <p:txBody>
          <a:bodyPr rtlCol="0">
            <a:normAutofit fontScale="92500" lnSpcReduction="20000"/>
          </a:bodyPr>
          <a:lstStyle/>
          <a:p>
            <a:pPr rtl="0"/>
            <a:r>
              <a:rPr lang="es-ES" dirty="0" smtClean="0"/>
              <a:t> Secuencia de archivos para implementar controlador</a:t>
            </a:r>
            <a:endParaRPr lang="es-ES" dirty="0"/>
          </a:p>
        </p:txBody>
      </p:sp>
      <p:sp>
        <p:nvSpPr>
          <p:cNvPr id="11" name="Marcador de texto 10">
            <a:extLst>
              <a:ext uri="{FF2B5EF4-FFF2-40B4-BE49-F238E27FC236}">
                <a16:creationId xmlns="" xmlns:a16="http://schemas.microsoft.com/office/drawing/2014/main" id="{2A8AE44F-E619-4085-86B0-B0B5C8523641}"/>
              </a:ext>
            </a:extLst>
          </p:cNvPr>
          <p:cNvSpPr>
            <a:spLocks noGrp="1"/>
          </p:cNvSpPr>
          <p:nvPr>
            <p:ph type="body" sz="quarter" idx="15"/>
          </p:nvPr>
        </p:nvSpPr>
        <p:spPr>
          <a:xfrm>
            <a:off x="503238" y="2420888"/>
            <a:ext cx="8173218" cy="3672408"/>
          </a:xfrm>
        </p:spPr>
        <p:txBody>
          <a:bodyPr rtlCol="0">
            <a:normAutofit fontScale="92500"/>
          </a:bodyPr>
          <a:lstStyle/>
          <a:p>
            <a:pPr algn="just"/>
            <a:r>
              <a:rPr lang="es-MX" dirty="0" smtClean="0"/>
              <a:t>Archivos de carpeta </a:t>
            </a:r>
            <a:r>
              <a:rPr lang="es-MX" b="1" dirty="0" smtClean="0"/>
              <a:t>librerías</a:t>
            </a:r>
          </a:p>
          <a:p>
            <a:pPr marL="285750" indent="-285750" algn="just">
              <a:buFont typeface="Arial" panose="020B0604020202020204" pitchFamily="34" charset="0"/>
              <a:buChar char="•"/>
            </a:pPr>
            <a:endParaRPr lang="es-MX" dirty="0" smtClean="0"/>
          </a:p>
          <a:p>
            <a:pPr marL="285750" indent="-285750" algn="just">
              <a:buFont typeface="Arial" panose="020B0604020202020204" pitchFamily="34" charset="0"/>
              <a:buChar char="•"/>
            </a:pPr>
            <a:r>
              <a:rPr lang="es-MX" dirty="0" smtClean="0"/>
              <a:t>El archivo </a:t>
            </a:r>
            <a:r>
              <a:rPr lang="es-MX" b="1" dirty="0" smtClean="0"/>
              <a:t>Core.php</a:t>
            </a:r>
            <a:r>
              <a:rPr lang="es-MX" dirty="0" smtClean="0"/>
              <a:t>, implementa una clase que gestiona los parámetros de la URL, conformándolos en tres componentes</a:t>
            </a:r>
            <a:r>
              <a:rPr lang="es-MX" dirty="0"/>
              <a:t>:</a:t>
            </a:r>
            <a:r>
              <a:rPr lang="es-MX" dirty="0" smtClean="0"/>
              <a:t> controlador, método y parámetros. Adicionalmente gestiona en el caso de que la URL no contenga todos o alguno de los parámetros, la invocación de operaciones por omisión.</a:t>
            </a:r>
          </a:p>
          <a:p>
            <a:pPr marL="285750" indent="-285750" algn="just">
              <a:buFont typeface="Arial" panose="020B0604020202020204" pitchFamily="34" charset="0"/>
              <a:buChar char="•"/>
            </a:pPr>
            <a:endParaRPr lang="es-MX" dirty="0" smtClean="0"/>
          </a:p>
          <a:p>
            <a:pPr marL="285750" indent="-285750" algn="just">
              <a:buFont typeface="Arial" panose="020B0604020202020204" pitchFamily="34" charset="0"/>
              <a:buChar char="•"/>
            </a:pPr>
            <a:r>
              <a:rPr lang="es-MX" dirty="0" smtClean="0"/>
              <a:t>El archivo </a:t>
            </a:r>
            <a:r>
              <a:rPr lang="es-MX" b="1" dirty="0" smtClean="0"/>
              <a:t>Controlador.php</a:t>
            </a:r>
            <a:r>
              <a:rPr lang="es-MX" dirty="0" smtClean="0"/>
              <a:t>, implementa una clase con un par de métodos que serán los responsables de invocar al modelo o vista correspondiente.</a:t>
            </a:r>
          </a:p>
          <a:p>
            <a:pPr marL="285750" indent="-285750" algn="just">
              <a:buFont typeface="Arial" panose="020B0604020202020204" pitchFamily="34" charset="0"/>
              <a:buChar char="•"/>
            </a:pPr>
            <a:endParaRPr lang="es-MX" dirty="0" smtClean="0"/>
          </a:p>
          <a:p>
            <a:pPr marL="285750" indent="-285750" algn="just">
              <a:buFont typeface="Arial" panose="020B0604020202020204" pitchFamily="34" charset="0"/>
              <a:buChar char="•"/>
            </a:pPr>
            <a:r>
              <a:rPr lang="es-MX" dirty="0" smtClean="0"/>
              <a:t>El archivo </a:t>
            </a:r>
            <a:r>
              <a:rPr lang="es-MX" b="1" dirty="0" smtClean="0"/>
              <a:t>Base.php</a:t>
            </a:r>
            <a:r>
              <a:rPr lang="es-MX" dirty="0"/>
              <a:t>,</a:t>
            </a:r>
            <a:r>
              <a:rPr lang="es-MX" dirty="0" smtClean="0"/>
              <a:t> implementa una clase, que sirve más al componente modelo, pero que sin embargo se incluye como parte de las librerías porque contendrá métodos de uso frecuente para la recuperación de información de la base de datos.</a:t>
            </a:r>
          </a:p>
          <a:p>
            <a:pPr marL="285750" indent="-285750" algn="just">
              <a:buFont typeface="Arial" panose="020B0604020202020204" pitchFamily="34" charset="0"/>
              <a:buChar char="•"/>
            </a:pPr>
            <a:endParaRPr lang="es-ES" dirty="0" smtClean="0"/>
          </a:p>
          <a:p>
            <a:pPr rtl="0"/>
            <a:endParaRPr lang="es-ES" dirty="0"/>
          </a:p>
        </p:txBody>
      </p:sp>
    </p:spTree>
    <p:extLst>
      <p:ext uri="{BB962C8B-B14F-4D97-AF65-F5344CB8AC3E}">
        <p14:creationId xmlns:p14="http://schemas.microsoft.com/office/powerpoint/2010/main" val="2867939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normAutofit/>
          </a:bodyPr>
          <a:lstStyle/>
          <a:p>
            <a:pPr rtl="0"/>
            <a:r>
              <a:rPr lang="es-ES" dirty="0" smtClean="0"/>
              <a:t>Controlador</a:t>
            </a:r>
            <a:endParaRPr lang="es-ES" dirty="0"/>
          </a:p>
        </p:txBody>
      </p:sp>
      <p:sp>
        <p:nvSpPr>
          <p:cNvPr id="3" name="Rectángulo 2"/>
          <p:cNvSpPr>
            <a:spLocks noGrp="1"/>
          </p:cNvSpPr>
          <p:nvPr>
            <p:ph type="body" sz="quarter" idx="14"/>
          </p:nvPr>
        </p:nvSpPr>
        <p:spPr>
          <a:xfrm>
            <a:off x="395536" y="1832992"/>
            <a:ext cx="8317234" cy="371872"/>
          </a:xfrm>
        </p:spPr>
        <p:txBody>
          <a:bodyPr rtlCol="0">
            <a:normAutofit fontScale="92500" lnSpcReduction="20000"/>
          </a:bodyPr>
          <a:lstStyle/>
          <a:p>
            <a:pPr rtl="0"/>
            <a:r>
              <a:rPr lang="es-ES" dirty="0" smtClean="0"/>
              <a:t> Secuencia de archivos para implementar controlador</a:t>
            </a:r>
            <a:endParaRPr lang="es-ES" dirty="0"/>
          </a:p>
        </p:txBody>
      </p:sp>
      <p:sp>
        <p:nvSpPr>
          <p:cNvPr id="11" name="Marcador de texto 10">
            <a:extLst>
              <a:ext uri="{FF2B5EF4-FFF2-40B4-BE49-F238E27FC236}">
                <a16:creationId xmlns="" xmlns:a16="http://schemas.microsoft.com/office/drawing/2014/main" id="{2A8AE44F-E619-4085-86B0-B0B5C8523641}"/>
              </a:ext>
            </a:extLst>
          </p:cNvPr>
          <p:cNvSpPr>
            <a:spLocks noGrp="1"/>
          </p:cNvSpPr>
          <p:nvPr>
            <p:ph type="body" sz="quarter" idx="15"/>
          </p:nvPr>
        </p:nvSpPr>
        <p:spPr>
          <a:xfrm>
            <a:off x="503238" y="2420888"/>
            <a:ext cx="8173218" cy="3672408"/>
          </a:xfrm>
        </p:spPr>
        <p:txBody>
          <a:bodyPr rtlCol="0">
            <a:normAutofit fontScale="92500" lnSpcReduction="20000"/>
          </a:bodyPr>
          <a:lstStyle/>
          <a:p>
            <a:pPr algn="just"/>
            <a:r>
              <a:rPr lang="es-MX" dirty="0" smtClean="0"/>
              <a:t>Archivos de carpeta </a:t>
            </a:r>
            <a:r>
              <a:rPr lang="es-MX" b="1" dirty="0" smtClean="0"/>
              <a:t>controladores</a:t>
            </a:r>
            <a:endParaRPr lang="es-MX" b="1" dirty="0"/>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smtClean="0"/>
              <a:t>En un esquema básico inicial, esta carpeta no debería contener archivos. Para efectos de este curso se han incluido un par de archivos para mostrar la funcionalidad que tendría como contenedores de clases, en cuyos métodos se incorporan las funcionalidades que se esperar del sistema a implementar.</a:t>
            </a:r>
          </a:p>
          <a:p>
            <a:pPr marL="285750" indent="-285750" algn="just">
              <a:buFont typeface="Arial" panose="020B0604020202020204" pitchFamily="34" charset="0"/>
              <a:buChar char="•"/>
            </a:pPr>
            <a:endParaRPr lang="es-MX" dirty="0" smtClean="0"/>
          </a:p>
          <a:p>
            <a:pPr marL="285750" indent="-285750" algn="just">
              <a:buFont typeface="Arial" panose="020B0604020202020204" pitchFamily="34" charset="0"/>
              <a:buChar char="•"/>
            </a:pPr>
            <a:r>
              <a:rPr lang="es-MX" dirty="0" smtClean="0"/>
              <a:t>Un archivo controlador deberá implementar una clase cuyo nombre coincida con el nombre del archivo, se sugiere el uso de mayúscula inicial en el nombre, y deberá heredar de la clase creada en el archivo </a:t>
            </a:r>
            <a:r>
              <a:rPr lang="es-MX" b="1" dirty="0" smtClean="0"/>
              <a:t>Controlador.php</a:t>
            </a:r>
            <a:r>
              <a:rPr lang="es-MX" dirty="0" smtClean="0"/>
              <a:t> (extends).</a:t>
            </a:r>
          </a:p>
          <a:p>
            <a:pPr marL="285750" indent="-285750" algn="just">
              <a:buFont typeface="Arial" panose="020B0604020202020204" pitchFamily="34" charset="0"/>
              <a:buChar char="•"/>
            </a:pPr>
            <a:endParaRPr lang="es-MX" dirty="0" smtClean="0"/>
          </a:p>
          <a:p>
            <a:pPr marL="285750" indent="-285750" algn="just">
              <a:buFont typeface="Arial" panose="020B0604020202020204" pitchFamily="34" charset="0"/>
              <a:buChar char="•"/>
            </a:pPr>
            <a:r>
              <a:rPr lang="es-MX" dirty="0" smtClean="0"/>
              <a:t>Se sugiere siempre la inclusión de un método index(), como método por omisión.</a:t>
            </a:r>
          </a:p>
          <a:p>
            <a:pPr marL="285750" indent="-285750" algn="just">
              <a:buFont typeface="Arial" panose="020B0604020202020204" pitchFamily="34" charset="0"/>
              <a:buChar char="•"/>
            </a:pPr>
            <a:endParaRPr lang="es-MX" dirty="0" smtClean="0"/>
          </a:p>
          <a:p>
            <a:pPr marL="285750" indent="-285750" algn="just">
              <a:buFont typeface="Arial" panose="020B0604020202020204" pitchFamily="34" charset="0"/>
              <a:buChar char="•"/>
            </a:pPr>
            <a:r>
              <a:rPr lang="es-MX" dirty="0" smtClean="0"/>
              <a:t>Los métodos que se implementen serán los responsables de invocar, conforme a la lógica de la aplicación, archivos de modelos y/o vistas.</a:t>
            </a:r>
          </a:p>
          <a:p>
            <a:pPr marL="285750" indent="-285750" algn="just">
              <a:buFont typeface="Arial" panose="020B0604020202020204" pitchFamily="34" charset="0"/>
              <a:buChar char="•"/>
            </a:pPr>
            <a:endParaRPr lang="es-ES" dirty="0" smtClean="0"/>
          </a:p>
          <a:p>
            <a:pPr rtl="0"/>
            <a:endParaRPr lang="es-ES" dirty="0"/>
          </a:p>
        </p:txBody>
      </p:sp>
    </p:spTree>
    <p:extLst>
      <p:ext uri="{BB962C8B-B14F-4D97-AF65-F5344CB8AC3E}">
        <p14:creationId xmlns:p14="http://schemas.microsoft.com/office/powerpoint/2010/main" val="3479217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Contenido</a:t>
            </a:r>
            <a:endParaRPr lang="es-ES" dirty="0"/>
          </a:p>
        </p:txBody>
      </p:sp>
      <p:sp>
        <p:nvSpPr>
          <p:cNvPr id="3" name="Rectángulo 2"/>
          <p:cNvSpPr>
            <a:spLocks noGrp="1"/>
          </p:cNvSpPr>
          <p:nvPr>
            <p:ph type="body" sz="quarter" idx="14"/>
          </p:nvPr>
        </p:nvSpPr>
        <p:spPr>
          <a:xfrm>
            <a:off x="503238" y="1905000"/>
            <a:ext cx="7573962" cy="1077913"/>
          </a:xfrm>
        </p:spPr>
        <p:txBody>
          <a:bodyPr rtlCol="0">
            <a:normAutofit/>
          </a:bodyPr>
          <a:lstStyle/>
          <a:p>
            <a:pPr rtl="0"/>
            <a:r>
              <a:rPr lang="es-ES" dirty="0" smtClean="0"/>
              <a:t> </a:t>
            </a:r>
            <a:endParaRPr lang="es-ES" dirty="0"/>
          </a:p>
        </p:txBody>
      </p:sp>
      <p:sp>
        <p:nvSpPr>
          <p:cNvPr id="6" name="Marcador de texto 5">
            <a:extLst>
              <a:ext uri="{FF2B5EF4-FFF2-40B4-BE49-F238E27FC236}">
                <a16:creationId xmlns="" xmlns:a16="http://schemas.microsoft.com/office/drawing/2014/main" id="{3D497874-DB7D-4884-AE00-052825BF940D}"/>
              </a:ext>
            </a:extLst>
          </p:cNvPr>
          <p:cNvSpPr>
            <a:spLocks noGrp="1"/>
          </p:cNvSpPr>
          <p:nvPr>
            <p:ph type="body" sz="quarter" idx="15"/>
          </p:nvPr>
        </p:nvSpPr>
        <p:spPr>
          <a:xfrm>
            <a:off x="467544" y="2204864"/>
            <a:ext cx="4754562" cy="2133600"/>
          </a:xfrm>
        </p:spPr>
        <p:txBody>
          <a:bodyPr rtlCol="0">
            <a:normAutofit/>
          </a:bodyPr>
          <a:lstStyle/>
          <a:p>
            <a:pPr marL="285750" indent="-285750" rtl="0">
              <a:buFont typeface="Arial" panose="020B0604020202020204" pitchFamily="34" charset="0"/>
              <a:buChar char="•"/>
            </a:pPr>
            <a:r>
              <a:rPr lang="es-ES" dirty="0" smtClean="0"/>
              <a:t>Objetivo</a:t>
            </a:r>
          </a:p>
          <a:p>
            <a:pPr marL="285750" indent="-285750" rtl="0">
              <a:buFont typeface="Arial" panose="020B0604020202020204" pitchFamily="34" charset="0"/>
              <a:buChar char="•"/>
            </a:pPr>
            <a:r>
              <a:rPr lang="es-ES" dirty="0" smtClean="0"/>
              <a:t>Conceptos</a:t>
            </a:r>
          </a:p>
          <a:p>
            <a:pPr marL="285750" indent="-285750" rtl="0">
              <a:buFont typeface="Arial" panose="020B0604020202020204" pitchFamily="34" charset="0"/>
              <a:buChar char="•"/>
            </a:pPr>
            <a:r>
              <a:rPr lang="es-ES" dirty="0" smtClean="0"/>
              <a:t>Esquema</a:t>
            </a:r>
          </a:p>
          <a:p>
            <a:pPr marL="285750" indent="-285750" rtl="0">
              <a:buFont typeface="Arial" panose="020B0604020202020204" pitchFamily="34" charset="0"/>
              <a:buChar char="•"/>
            </a:pPr>
            <a:r>
              <a:rPr lang="es-ES" dirty="0" smtClean="0"/>
              <a:t>Estructura</a:t>
            </a:r>
          </a:p>
          <a:p>
            <a:pPr marL="285750" indent="-285750" rtl="0">
              <a:buFont typeface="Arial" panose="020B0604020202020204" pitchFamily="34" charset="0"/>
              <a:buChar char="•"/>
            </a:pPr>
            <a:r>
              <a:rPr lang="es-ES" dirty="0" smtClean="0"/>
              <a:t>Controlador</a:t>
            </a:r>
          </a:p>
          <a:p>
            <a:pPr marL="285750" indent="-285750" rtl="0">
              <a:buFont typeface="Arial" panose="020B0604020202020204" pitchFamily="34" charset="0"/>
              <a:buChar char="•"/>
            </a:pPr>
            <a:r>
              <a:rPr lang="es-ES" dirty="0" smtClean="0"/>
              <a:t>Vista</a:t>
            </a:r>
          </a:p>
          <a:p>
            <a:pPr marL="285750" indent="-285750" rtl="0">
              <a:buFont typeface="Arial" panose="020B0604020202020204" pitchFamily="34" charset="0"/>
              <a:buChar char="•"/>
            </a:pPr>
            <a:r>
              <a:rPr lang="es-ES" dirty="0" smtClean="0"/>
              <a:t>Modelo</a:t>
            </a:r>
            <a:endParaRPr lang="es-ES" dirty="0"/>
          </a:p>
        </p:txBody>
      </p:sp>
      <p:sp>
        <p:nvSpPr>
          <p:cNvPr id="7" name="Marcador de texto 6">
            <a:extLst>
              <a:ext uri="{FF2B5EF4-FFF2-40B4-BE49-F238E27FC236}">
                <a16:creationId xmlns="" xmlns:a16="http://schemas.microsoft.com/office/drawing/2014/main" id="{4D92C646-CF4C-4ECD-A1AE-EF4FD75C80C1}"/>
              </a:ext>
            </a:extLst>
          </p:cNvPr>
          <p:cNvSpPr>
            <a:spLocks noGrp="1"/>
          </p:cNvSpPr>
          <p:nvPr>
            <p:ph type="body" sz="quarter" idx="16"/>
          </p:nvPr>
        </p:nvSpPr>
        <p:spPr>
          <a:xfrm>
            <a:off x="503238" y="5029201"/>
            <a:ext cx="8302290" cy="990600"/>
          </a:xfrm>
        </p:spPr>
        <p:txBody>
          <a:bodyPr rtlCol="0"/>
          <a:lstStyle/>
          <a:p>
            <a:pPr rtl="0"/>
            <a:r>
              <a:rPr lang="es-ES" dirty="0" smtClean="0"/>
              <a:t> </a:t>
            </a:r>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normAutofit/>
          </a:bodyPr>
          <a:lstStyle/>
          <a:p>
            <a:pPr rtl="0"/>
            <a:r>
              <a:rPr lang="es-ES" dirty="0" smtClean="0"/>
              <a:t>Controlador</a:t>
            </a:r>
            <a:endParaRPr lang="es-ES" dirty="0"/>
          </a:p>
        </p:txBody>
      </p:sp>
      <p:sp>
        <p:nvSpPr>
          <p:cNvPr id="3" name="Rectángulo 2"/>
          <p:cNvSpPr>
            <a:spLocks noGrp="1"/>
          </p:cNvSpPr>
          <p:nvPr>
            <p:ph type="body" sz="quarter" idx="14"/>
          </p:nvPr>
        </p:nvSpPr>
        <p:spPr>
          <a:xfrm>
            <a:off x="395536" y="1832992"/>
            <a:ext cx="8317234" cy="371872"/>
          </a:xfrm>
        </p:spPr>
        <p:txBody>
          <a:bodyPr rtlCol="0">
            <a:normAutofit fontScale="92500" lnSpcReduction="20000"/>
          </a:bodyPr>
          <a:lstStyle/>
          <a:p>
            <a:pPr rtl="0"/>
            <a:r>
              <a:rPr lang="es-ES" dirty="0" smtClean="0"/>
              <a:t> Secuencia de archivos para implementar controlador</a:t>
            </a:r>
            <a:endParaRPr lang="es-ES" dirty="0"/>
          </a:p>
        </p:txBody>
      </p:sp>
      <p:sp>
        <p:nvSpPr>
          <p:cNvPr id="11" name="Marcador de texto 10">
            <a:extLst>
              <a:ext uri="{FF2B5EF4-FFF2-40B4-BE49-F238E27FC236}">
                <a16:creationId xmlns="" xmlns:a16="http://schemas.microsoft.com/office/drawing/2014/main" id="{2A8AE44F-E619-4085-86B0-B0B5C8523641}"/>
              </a:ext>
            </a:extLst>
          </p:cNvPr>
          <p:cNvSpPr>
            <a:spLocks noGrp="1"/>
          </p:cNvSpPr>
          <p:nvPr>
            <p:ph type="body" sz="quarter" idx="15"/>
          </p:nvPr>
        </p:nvSpPr>
        <p:spPr>
          <a:xfrm>
            <a:off x="503238" y="2420888"/>
            <a:ext cx="8173218" cy="3672408"/>
          </a:xfrm>
        </p:spPr>
        <p:txBody>
          <a:bodyPr rtlCol="0">
            <a:normAutofit lnSpcReduction="10000"/>
          </a:bodyPr>
          <a:lstStyle/>
          <a:p>
            <a:pPr algn="just"/>
            <a:r>
              <a:rPr lang="es-MX" dirty="0" smtClean="0"/>
              <a:t>Archivo </a:t>
            </a:r>
            <a:r>
              <a:rPr lang="es-MX" b="1" dirty="0" smtClean="0"/>
              <a:t>Paginas.php</a:t>
            </a:r>
            <a:endParaRPr lang="es-MX" b="1" dirty="0"/>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smtClean="0"/>
              <a:t>Para efectos del curso, este archivo implementa en su método index</a:t>
            </a:r>
            <a:r>
              <a:rPr lang="es-MX" dirty="0"/>
              <a:t> </a:t>
            </a:r>
            <a:r>
              <a:rPr lang="es-MX" dirty="0" smtClean="0"/>
              <a:t>la funcionalidad de mostrar una lista de estados, lo común es que sea un tipo de manejador de error.</a:t>
            </a:r>
          </a:p>
          <a:p>
            <a:pPr marL="285750" indent="-285750" algn="just">
              <a:buFont typeface="Arial" panose="020B0604020202020204" pitchFamily="34" charset="0"/>
              <a:buChar char="•"/>
            </a:pPr>
            <a:endParaRPr lang="es-MX" dirty="0" smtClean="0"/>
          </a:p>
          <a:p>
            <a:pPr marL="285750" indent="-285750" algn="just">
              <a:buFont typeface="Arial" panose="020B0604020202020204" pitchFamily="34" charset="0"/>
              <a:buChar char="•"/>
            </a:pPr>
            <a:r>
              <a:rPr lang="es-MX" dirty="0" smtClean="0"/>
              <a:t>Dentro del método se interactúa con el modelo, para recuperar de la base de datos un lista de entidades federativas.</a:t>
            </a:r>
          </a:p>
          <a:p>
            <a:pPr marL="285750" indent="-285750" algn="just">
              <a:buFont typeface="Arial" panose="020B0604020202020204" pitchFamily="34" charset="0"/>
              <a:buChar char="•"/>
            </a:pPr>
            <a:endParaRPr lang="es-MX" dirty="0" smtClean="0"/>
          </a:p>
          <a:p>
            <a:pPr marL="285750" indent="-285750" algn="just">
              <a:buFont typeface="Arial" panose="020B0604020202020204" pitchFamily="34" charset="0"/>
              <a:buChar char="•"/>
            </a:pPr>
            <a:r>
              <a:rPr lang="es-MX" dirty="0" smtClean="0"/>
              <a:t>Se gestionan los datos recuperados para integrarlos en el modelo de datos que se pasa como parámetro a la vista.</a:t>
            </a:r>
          </a:p>
          <a:p>
            <a:pPr marL="285750" indent="-285750" algn="just">
              <a:buFont typeface="Arial" panose="020B0604020202020204" pitchFamily="34" charset="0"/>
              <a:buChar char="•"/>
            </a:pPr>
            <a:endParaRPr lang="es-MX" dirty="0" smtClean="0"/>
          </a:p>
          <a:p>
            <a:pPr marL="285750" indent="-285750" algn="just">
              <a:buFont typeface="Arial" panose="020B0604020202020204" pitchFamily="34" charset="0"/>
              <a:buChar char="•"/>
            </a:pPr>
            <a:r>
              <a:rPr lang="es-MX" dirty="0" smtClean="0"/>
              <a:t>Se invoca la vista (inicio.php), responsable de presentar los datos en pantalla.</a:t>
            </a:r>
          </a:p>
          <a:p>
            <a:pPr marL="285750" indent="-285750" algn="just">
              <a:buFont typeface="Arial" panose="020B0604020202020204" pitchFamily="34" charset="0"/>
              <a:buChar char="•"/>
            </a:pPr>
            <a:endParaRPr lang="es-ES" dirty="0" smtClean="0"/>
          </a:p>
          <a:p>
            <a:pPr rtl="0"/>
            <a:endParaRPr lang="es-ES" dirty="0"/>
          </a:p>
        </p:txBody>
      </p:sp>
    </p:spTree>
    <p:extLst>
      <p:ext uri="{BB962C8B-B14F-4D97-AF65-F5344CB8AC3E}">
        <p14:creationId xmlns:p14="http://schemas.microsoft.com/office/powerpoint/2010/main" val="1575202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Vista</a:t>
            </a:r>
            <a:endParaRPr lang="es-ES" dirty="0"/>
          </a:p>
        </p:txBody>
      </p:sp>
      <p:sp>
        <p:nvSpPr>
          <p:cNvPr id="3" name="Rectángulo 2"/>
          <p:cNvSpPr>
            <a:spLocks noGrp="1"/>
          </p:cNvSpPr>
          <p:nvPr>
            <p:ph type="body" sz="quarter" idx="14"/>
          </p:nvPr>
        </p:nvSpPr>
        <p:spPr>
          <a:xfrm>
            <a:off x="503238" y="1832992"/>
            <a:ext cx="6084986" cy="515888"/>
          </a:xfrm>
        </p:spPr>
        <p:txBody>
          <a:bodyPr rtlCol="0">
            <a:normAutofit fontScale="92500"/>
          </a:bodyPr>
          <a:lstStyle/>
          <a:p>
            <a:pPr marL="0" indent="0" rtl="0">
              <a:buNone/>
            </a:pPr>
            <a:r>
              <a:rPr lang="es-ES" sz="2000" dirty="0" smtClean="0"/>
              <a:t>Secuencia de archivos para implementar vista </a:t>
            </a:r>
            <a:endParaRPr lang="es-ES" sz="2000" dirty="0"/>
          </a:p>
        </p:txBody>
      </p:sp>
      <p:sp>
        <p:nvSpPr>
          <p:cNvPr id="5" name="Cuadro de texto 4">
            <a:extLst>
              <a:ext uri="{FF2B5EF4-FFF2-40B4-BE49-F238E27FC236}">
                <a16:creationId xmlns="" xmlns:a16="http://schemas.microsoft.com/office/drawing/2014/main" id="{7B63802C-5511-4B5D-835F-A4A55E87B204}"/>
              </a:ext>
            </a:extLst>
          </p:cNvPr>
          <p:cNvSpPr txBox="1"/>
          <p:nvPr/>
        </p:nvSpPr>
        <p:spPr>
          <a:xfrm>
            <a:off x="685800" y="2564904"/>
            <a:ext cx="7918648" cy="3539430"/>
          </a:xfrm>
          <a:prstGeom prst="rect">
            <a:avLst/>
          </a:prstGeom>
          <a:noFill/>
        </p:spPr>
        <p:txBody>
          <a:bodyPr wrap="square" rtlCol="0">
            <a:spAutoFit/>
          </a:bodyPr>
          <a:lstStyle/>
          <a:p>
            <a:pPr algn="just" rtl="0">
              <a:buClr>
                <a:schemeClr val="accent3"/>
              </a:buClr>
            </a:pPr>
            <a:r>
              <a:rPr lang="es-ES" sz="1600" dirty="0" smtClean="0"/>
              <a:t>Estructura de carpetas.</a:t>
            </a:r>
          </a:p>
          <a:p>
            <a:pPr algn="just" rtl="0">
              <a:buClr>
                <a:schemeClr val="accent3"/>
              </a:buClr>
            </a:pPr>
            <a:endParaRPr lang="es-ES" sz="1600" dirty="0" smtClean="0"/>
          </a:p>
          <a:p>
            <a:pPr marL="285750" indent="-285750" algn="just" rtl="0">
              <a:buClr>
                <a:schemeClr val="accent3"/>
              </a:buClr>
              <a:buFont typeface="Arial" panose="020B0604020202020204" pitchFamily="34" charset="0"/>
              <a:buChar char="•"/>
            </a:pPr>
            <a:r>
              <a:rPr lang="es-ES" sz="1600" dirty="0" smtClean="0"/>
              <a:t>Se sugiere para la carpeta de vistas crear un subdivisión con un par de carpetas contenidas: inc y paginas.</a:t>
            </a:r>
          </a:p>
          <a:p>
            <a:pPr marL="285750" indent="-285750" algn="just" rtl="0">
              <a:buClr>
                <a:schemeClr val="accent3"/>
              </a:buClr>
              <a:buFont typeface="Arial" panose="020B0604020202020204" pitchFamily="34" charset="0"/>
              <a:buChar char="•"/>
            </a:pPr>
            <a:endParaRPr lang="es-ES" sz="1600" dirty="0"/>
          </a:p>
          <a:p>
            <a:pPr marL="285750" indent="-285750" algn="just" rtl="0">
              <a:buClr>
                <a:schemeClr val="accent3"/>
              </a:buClr>
              <a:buFont typeface="Arial" panose="020B0604020202020204" pitchFamily="34" charset="0"/>
              <a:buChar char="•"/>
            </a:pPr>
            <a:r>
              <a:rPr lang="es-ES" sz="1600" dirty="0" smtClean="0"/>
              <a:t>Se sugiere incluir en la carpeta inc aquellos archivos que se utilicen para presentar información estática o recurrente, ejemplo de ello pueden ser el encabezado y pie de página, o bien barras de menú.</a:t>
            </a:r>
          </a:p>
          <a:p>
            <a:pPr marL="285750" indent="-285750" algn="just" rtl="0">
              <a:buClr>
                <a:schemeClr val="accent3"/>
              </a:buClr>
              <a:buFont typeface="Arial" panose="020B0604020202020204" pitchFamily="34" charset="0"/>
              <a:buChar char="•"/>
            </a:pPr>
            <a:endParaRPr lang="es-ES" sz="1600" dirty="0"/>
          </a:p>
          <a:p>
            <a:pPr marL="285750" indent="-285750" algn="just" rtl="0">
              <a:buClr>
                <a:schemeClr val="accent3"/>
              </a:buClr>
              <a:buFont typeface="Arial" panose="020B0604020202020204" pitchFamily="34" charset="0"/>
              <a:buChar char="•"/>
            </a:pPr>
            <a:r>
              <a:rPr lang="es-ES" sz="1600" dirty="0" smtClean="0"/>
              <a:t>En la carpeta páginas se sugiere colocar código de presentación que incluya tablas, formularios, gráficas, que únicamente consuman los datos que se pasan como parámetros y omitan incluir codificación que realice operaciones de recuperación o gestión de datos más allá de su presentación.</a:t>
            </a:r>
            <a:endParaRPr lang="es-ES" sz="1600" dirty="0"/>
          </a:p>
        </p:txBody>
      </p:sp>
    </p:spTree>
    <p:extLst>
      <p:ext uri="{BB962C8B-B14F-4D97-AF65-F5344CB8AC3E}">
        <p14:creationId xmlns:p14="http://schemas.microsoft.com/office/powerpoint/2010/main" val="4104830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Vista</a:t>
            </a:r>
            <a:endParaRPr lang="es-ES" dirty="0"/>
          </a:p>
        </p:txBody>
      </p:sp>
      <p:sp>
        <p:nvSpPr>
          <p:cNvPr id="3" name="Rectángulo 2"/>
          <p:cNvSpPr>
            <a:spLocks noGrp="1"/>
          </p:cNvSpPr>
          <p:nvPr>
            <p:ph type="body" sz="quarter" idx="14"/>
          </p:nvPr>
        </p:nvSpPr>
        <p:spPr>
          <a:xfrm>
            <a:off x="503238" y="1832992"/>
            <a:ext cx="6084986" cy="515888"/>
          </a:xfrm>
        </p:spPr>
        <p:txBody>
          <a:bodyPr rtlCol="0">
            <a:normAutofit fontScale="92500"/>
          </a:bodyPr>
          <a:lstStyle/>
          <a:p>
            <a:pPr marL="0" indent="0" rtl="0">
              <a:buNone/>
            </a:pPr>
            <a:r>
              <a:rPr lang="es-ES" sz="2000" dirty="0" smtClean="0"/>
              <a:t>Secuencia de archivos para implementar vista </a:t>
            </a:r>
            <a:endParaRPr lang="es-ES" sz="2000" dirty="0"/>
          </a:p>
        </p:txBody>
      </p:sp>
      <p:sp>
        <p:nvSpPr>
          <p:cNvPr id="5" name="Cuadro de texto 4">
            <a:extLst>
              <a:ext uri="{FF2B5EF4-FFF2-40B4-BE49-F238E27FC236}">
                <a16:creationId xmlns="" xmlns:a16="http://schemas.microsoft.com/office/drawing/2014/main" id="{7B63802C-5511-4B5D-835F-A4A55E87B204}"/>
              </a:ext>
            </a:extLst>
          </p:cNvPr>
          <p:cNvSpPr txBox="1"/>
          <p:nvPr/>
        </p:nvSpPr>
        <p:spPr>
          <a:xfrm>
            <a:off x="685800" y="2564904"/>
            <a:ext cx="7918648" cy="3046988"/>
          </a:xfrm>
          <a:prstGeom prst="rect">
            <a:avLst/>
          </a:prstGeom>
          <a:noFill/>
        </p:spPr>
        <p:txBody>
          <a:bodyPr wrap="square" rtlCol="0">
            <a:spAutoFit/>
          </a:bodyPr>
          <a:lstStyle/>
          <a:p>
            <a:pPr algn="just" rtl="0">
              <a:buClr>
                <a:schemeClr val="accent3"/>
              </a:buClr>
            </a:pPr>
            <a:r>
              <a:rPr lang="es-ES" sz="1600" dirty="0" smtClean="0"/>
              <a:t>Archivos de inc.</a:t>
            </a:r>
          </a:p>
          <a:p>
            <a:pPr algn="just" rtl="0">
              <a:buClr>
                <a:schemeClr val="accent3"/>
              </a:buClr>
            </a:pPr>
            <a:endParaRPr lang="es-ES" sz="1600" dirty="0" smtClean="0"/>
          </a:p>
          <a:p>
            <a:pPr marL="285750" indent="-285750" algn="just" rtl="0">
              <a:buClr>
                <a:schemeClr val="accent3"/>
              </a:buClr>
              <a:buFont typeface="Arial" panose="020B0604020202020204" pitchFamily="34" charset="0"/>
              <a:buChar char="•"/>
            </a:pPr>
            <a:r>
              <a:rPr lang="es-ES" sz="1600" dirty="0" smtClean="0"/>
              <a:t>El archivo </a:t>
            </a:r>
            <a:r>
              <a:rPr lang="es-ES" sz="1600" b="1" dirty="0" smtClean="0"/>
              <a:t>header.php</a:t>
            </a:r>
            <a:r>
              <a:rPr lang="es-ES" sz="1600" dirty="0" smtClean="0"/>
              <a:t>, inicia la estructura de una página html con las etiquetas correspondientes de apertura de html, apertura y cierre de head y apertura de body. Dentro del la etiqueta head se indican las referencias a archivos de estilos css que se vayan a utilizar.</a:t>
            </a:r>
          </a:p>
          <a:p>
            <a:pPr marL="285750" indent="-285750" algn="just" rtl="0">
              <a:buClr>
                <a:schemeClr val="accent3"/>
              </a:buClr>
              <a:buFont typeface="Arial" panose="020B0604020202020204" pitchFamily="34" charset="0"/>
              <a:buChar char="•"/>
            </a:pPr>
            <a:endParaRPr lang="es-ES" sz="1600" dirty="0"/>
          </a:p>
          <a:p>
            <a:pPr marL="285750" indent="-285750" algn="just">
              <a:buClr>
                <a:schemeClr val="accent3"/>
              </a:buClr>
              <a:buFont typeface="Arial" panose="020B0604020202020204" pitchFamily="34" charset="0"/>
              <a:buChar char="•"/>
            </a:pPr>
            <a:r>
              <a:rPr lang="es-ES" sz="1600" dirty="0"/>
              <a:t>El archivo </a:t>
            </a:r>
            <a:r>
              <a:rPr lang="es-ES" sz="1600" b="1" dirty="0" smtClean="0"/>
              <a:t>footer.php</a:t>
            </a:r>
            <a:r>
              <a:rPr lang="es-ES" sz="1600" dirty="0" smtClean="0"/>
              <a:t>, cierra la estructura de una página html con las etiquetas correspondientes de cierre de body y cierre de html. Previo al cierre del body se indican las referencias a archivos js de JavaScript que se vayan a utilizar.</a:t>
            </a:r>
          </a:p>
          <a:p>
            <a:pPr marL="285750" indent="-285750" algn="just" rtl="0">
              <a:buClr>
                <a:schemeClr val="accent3"/>
              </a:buClr>
              <a:buFont typeface="Arial" panose="020B0604020202020204" pitchFamily="34" charset="0"/>
              <a:buChar char="•"/>
            </a:pPr>
            <a:endParaRPr lang="es-ES" sz="1600" dirty="0"/>
          </a:p>
        </p:txBody>
      </p:sp>
    </p:spTree>
    <p:extLst>
      <p:ext uri="{BB962C8B-B14F-4D97-AF65-F5344CB8AC3E}">
        <p14:creationId xmlns:p14="http://schemas.microsoft.com/office/powerpoint/2010/main" val="509140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Vista</a:t>
            </a:r>
            <a:endParaRPr lang="es-ES" dirty="0"/>
          </a:p>
        </p:txBody>
      </p:sp>
      <p:sp>
        <p:nvSpPr>
          <p:cNvPr id="3" name="Rectángulo 2"/>
          <p:cNvSpPr>
            <a:spLocks noGrp="1"/>
          </p:cNvSpPr>
          <p:nvPr>
            <p:ph type="body" sz="quarter" idx="14"/>
          </p:nvPr>
        </p:nvSpPr>
        <p:spPr>
          <a:xfrm>
            <a:off x="503238" y="1832992"/>
            <a:ext cx="6084986" cy="515888"/>
          </a:xfrm>
        </p:spPr>
        <p:txBody>
          <a:bodyPr rtlCol="0">
            <a:normAutofit fontScale="92500"/>
          </a:bodyPr>
          <a:lstStyle/>
          <a:p>
            <a:pPr marL="0" indent="0" rtl="0">
              <a:buNone/>
            </a:pPr>
            <a:r>
              <a:rPr lang="es-ES" sz="2000" dirty="0" smtClean="0"/>
              <a:t>Secuencia de archivos para implementar vista </a:t>
            </a:r>
            <a:endParaRPr lang="es-ES" sz="2000" dirty="0"/>
          </a:p>
        </p:txBody>
      </p:sp>
      <p:sp>
        <p:nvSpPr>
          <p:cNvPr id="5" name="Cuadro de texto 4">
            <a:extLst>
              <a:ext uri="{FF2B5EF4-FFF2-40B4-BE49-F238E27FC236}">
                <a16:creationId xmlns="" xmlns:a16="http://schemas.microsoft.com/office/drawing/2014/main" id="{7B63802C-5511-4B5D-835F-A4A55E87B204}"/>
              </a:ext>
            </a:extLst>
          </p:cNvPr>
          <p:cNvSpPr txBox="1"/>
          <p:nvPr/>
        </p:nvSpPr>
        <p:spPr>
          <a:xfrm>
            <a:off x="685800" y="2564904"/>
            <a:ext cx="7918648" cy="3046988"/>
          </a:xfrm>
          <a:prstGeom prst="rect">
            <a:avLst/>
          </a:prstGeom>
          <a:noFill/>
        </p:spPr>
        <p:txBody>
          <a:bodyPr wrap="square" rtlCol="0">
            <a:spAutoFit/>
          </a:bodyPr>
          <a:lstStyle/>
          <a:p>
            <a:pPr algn="just" rtl="0">
              <a:buClr>
                <a:schemeClr val="accent3"/>
              </a:buClr>
            </a:pPr>
            <a:r>
              <a:rPr lang="es-ES" sz="1600" dirty="0" smtClean="0"/>
              <a:t>Archivos de estilos y JavaScript.</a:t>
            </a:r>
          </a:p>
          <a:p>
            <a:pPr algn="just" rtl="0">
              <a:buClr>
                <a:schemeClr val="accent3"/>
              </a:buClr>
            </a:pPr>
            <a:endParaRPr lang="es-ES" sz="1600" dirty="0" smtClean="0"/>
          </a:p>
          <a:p>
            <a:pPr marL="285750" indent="-285750" algn="just">
              <a:buClr>
                <a:schemeClr val="accent3"/>
              </a:buClr>
              <a:buFont typeface="Arial" panose="020B0604020202020204" pitchFamily="34" charset="0"/>
              <a:buChar char="•"/>
            </a:pPr>
            <a:r>
              <a:rPr lang="es-ES" sz="1600" dirty="0" smtClean="0"/>
              <a:t>El archivo </a:t>
            </a:r>
            <a:r>
              <a:rPr lang="es-ES" sz="1600" b="1" dirty="0" smtClean="0"/>
              <a:t>estilos.css</a:t>
            </a:r>
            <a:r>
              <a:rPr lang="es-ES" sz="1600" dirty="0" smtClean="0"/>
              <a:t>, contendrá la definición de una </a:t>
            </a:r>
            <a:r>
              <a:rPr lang="es-MX" sz="1600" dirty="0" smtClean="0"/>
              <a:t>hoja </a:t>
            </a:r>
            <a:r>
              <a:rPr lang="es-MX" sz="1600" dirty="0"/>
              <a:t>de estilo en cascada (Cascading Style Sheets). Los elementos dentro del documento CSS afectan a la apariencia, al color, a la fuente, a las imágenes y a otros </a:t>
            </a:r>
            <a:r>
              <a:rPr lang="es-MX" sz="1600" dirty="0" smtClean="0"/>
              <a:t>detalles de los elementos HTML que se incluyan en el archivo que lo invoque.</a:t>
            </a:r>
            <a:endParaRPr lang="es-ES" sz="1600" dirty="0" smtClean="0"/>
          </a:p>
          <a:p>
            <a:pPr marL="285750" indent="-285750" algn="just" rtl="0">
              <a:buClr>
                <a:schemeClr val="accent3"/>
              </a:buClr>
              <a:buFont typeface="Arial" panose="020B0604020202020204" pitchFamily="34" charset="0"/>
              <a:buChar char="•"/>
            </a:pPr>
            <a:endParaRPr lang="es-ES" sz="1600" dirty="0"/>
          </a:p>
          <a:p>
            <a:pPr marL="285750" indent="-285750" algn="just">
              <a:buClr>
                <a:schemeClr val="accent3"/>
              </a:buClr>
              <a:buFont typeface="Arial" panose="020B0604020202020204" pitchFamily="34" charset="0"/>
              <a:buChar char="•"/>
            </a:pPr>
            <a:r>
              <a:rPr lang="es-ES" sz="1600" dirty="0"/>
              <a:t>El archivo </a:t>
            </a:r>
            <a:r>
              <a:rPr lang="es-ES" sz="1600" b="1" dirty="0" smtClean="0"/>
              <a:t>main.js</a:t>
            </a:r>
            <a:r>
              <a:rPr lang="es-ES" sz="1600" dirty="0" smtClean="0"/>
              <a:t>, contendrá scripts en lenguaje JavaScript que comúnmente se emplean para gestionar componentes de html, tales como ventanas, botones, listas desplegables, botones de radio, casillas de validación, así como sus respectivos eventos.</a:t>
            </a:r>
          </a:p>
        </p:txBody>
      </p:sp>
    </p:spTree>
    <p:extLst>
      <p:ext uri="{BB962C8B-B14F-4D97-AF65-F5344CB8AC3E}">
        <p14:creationId xmlns:p14="http://schemas.microsoft.com/office/powerpoint/2010/main" val="2591986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Vista</a:t>
            </a:r>
            <a:endParaRPr lang="es-ES" dirty="0"/>
          </a:p>
        </p:txBody>
      </p:sp>
      <p:sp>
        <p:nvSpPr>
          <p:cNvPr id="3" name="Rectángulo 2"/>
          <p:cNvSpPr>
            <a:spLocks noGrp="1"/>
          </p:cNvSpPr>
          <p:nvPr>
            <p:ph type="body" sz="quarter" idx="14"/>
          </p:nvPr>
        </p:nvSpPr>
        <p:spPr>
          <a:xfrm>
            <a:off x="503238" y="1832992"/>
            <a:ext cx="6084986" cy="515888"/>
          </a:xfrm>
        </p:spPr>
        <p:txBody>
          <a:bodyPr rtlCol="0">
            <a:normAutofit fontScale="92500"/>
          </a:bodyPr>
          <a:lstStyle/>
          <a:p>
            <a:pPr marL="0" indent="0" rtl="0">
              <a:buNone/>
            </a:pPr>
            <a:r>
              <a:rPr lang="es-ES" sz="2000" dirty="0" smtClean="0"/>
              <a:t>Secuencia de archivos para implementar vista </a:t>
            </a:r>
            <a:endParaRPr lang="es-ES" sz="2000" dirty="0"/>
          </a:p>
        </p:txBody>
      </p:sp>
      <p:sp>
        <p:nvSpPr>
          <p:cNvPr id="5" name="Cuadro de texto 4">
            <a:extLst>
              <a:ext uri="{FF2B5EF4-FFF2-40B4-BE49-F238E27FC236}">
                <a16:creationId xmlns="" xmlns:a16="http://schemas.microsoft.com/office/drawing/2014/main" id="{7B63802C-5511-4B5D-835F-A4A55E87B204}"/>
              </a:ext>
            </a:extLst>
          </p:cNvPr>
          <p:cNvSpPr txBox="1"/>
          <p:nvPr/>
        </p:nvSpPr>
        <p:spPr>
          <a:xfrm>
            <a:off x="685800" y="2564904"/>
            <a:ext cx="7918648" cy="3046988"/>
          </a:xfrm>
          <a:prstGeom prst="rect">
            <a:avLst/>
          </a:prstGeom>
          <a:noFill/>
        </p:spPr>
        <p:txBody>
          <a:bodyPr wrap="square" rtlCol="0">
            <a:spAutoFit/>
          </a:bodyPr>
          <a:lstStyle/>
          <a:p>
            <a:pPr algn="just" rtl="0">
              <a:buClr>
                <a:schemeClr val="accent3"/>
              </a:buClr>
            </a:pPr>
            <a:r>
              <a:rPr lang="es-ES" sz="1600" dirty="0" smtClean="0"/>
              <a:t>Archivos de paginas.</a:t>
            </a:r>
          </a:p>
          <a:p>
            <a:pPr algn="just" rtl="0">
              <a:buClr>
                <a:schemeClr val="accent3"/>
              </a:buClr>
            </a:pPr>
            <a:endParaRPr lang="es-ES" sz="1600" dirty="0" smtClean="0"/>
          </a:p>
          <a:p>
            <a:pPr marL="285750" indent="-285750" algn="just">
              <a:buClr>
                <a:schemeClr val="accent3"/>
              </a:buClr>
              <a:buFont typeface="Arial" panose="020B0604020202020204" pitchFamily="34" charset="0"/>
              <a:buChar char="•"/>
            </a:pPr>
            <a:r>
              <a:rPr lang="es-MX" sz="1600" dirty="0"/>
              <a:t>En un esquema básico inicial, esta carpeta no debería </a:t>
            </a:r>
            <a:r>
              <a:rPr lang="es-MX" sz="1600" dirty="0" smtClean="0"/>
              <a:t>contener archivos</a:t>
            </a:r>
            <a:r>
              <a:rPr lang="es-MX" sz="1600" dirty="0"/>
              <a:t>. Para efectos de este curso se han incluido un </a:t>
            </a:r>
            <a:r>
              <a:rPr lang="es-MX" sz="1600" dirty="0" smtClean="0"/>
              <a:t>archivo </a:t>
            </a:r>
            <a:r>
              <a:rPr lang="es-MX" sz="1600" dirty="0"/>
              <a:t>para </a:t>
            </a:r>
            <a:r>
              <a:rPr lang="es-MX" sz="1600" dirty="0" smtClean="0"/>
              <a:t>desplegar una interfaz de usuario.</a:t>
            </a:r>
            <a:endParaRPr lang="es-MX" sz="1600" dirty="0"/>
          </a:p>
          <a:p>
            <a:pPr marL="285750" indent="-285750" algn="just">
              <a:buClr>
                <a:schemeClr val="accent3"/>
              </a:buClr>
              <a:buFont typeface="Arial" panose="020B0604020202020204" pitchFamily="34" charset="0"/>
              <a:buChar char="•"/>
            </a:pPr>
            <a:endParaRPr lang="es-MX" sz="1600" dirty="0"/>
          </a:p>
          <a:p>
            <a:pPr marL="285750" indent="-285750" algn="just">
              <a:buClr>
                <a:schemeClr val="accent3"/>
              </a:buClr>
              <a:buFont typeface="Arial" panose="020B0604020202020204" pitchFamily="34" charset="0"/>
              <a:buChar char="•"/>
            </a:pPr>
            <a:r>
              <a:rPr lang="es-MX" sz="1600" dirty="0" smtClean="0"/>
              <a:t>El archivo inicio.php, que es el archivo de vista que se invoca desde el controlador Paginas, implementa un formato de página que se conformará de encabezado y pie, incluidos en la carpeta inc, y en la parte central del despliegue del contenido de datos que el mismo controlador le ha pasado como parámetro.</a:t>
            </a:r>
            <a:endParaRPr lang="es-MX" sz="1600" dirty="0"/>
          </a:p>
          <a:p>
            <a:pPr marL="285750" indent="-285750" algn="just" rtl="0">
              <a:buClr>
                <a:schemeClr val="accent3"/>
              </a:buClr>
              <a:buFont typeface="Arial" panose="020B0604020202020204" pitchFamily="34" charset="0"/>
              <a:buChar char="•"/>
            </a:pPr>
            <a:endParaRPr lang="es-ES" sz="1600" dirty="0"/>
          </a:p>
        </p:txBody>
      </p:sp>
    </p:spTree>
    <p:extLst>
      <p:ext uri="{BB962C8B-B14F-4D97-AF65-F5344CB8AC3E}">
        <p14:creationId xmlns:p14="http://schemas.microsoft.com/office/powerpoint/2010/main" val="2591986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Modelo</a:t>
            </a:r>
            <a:endParaRPr lang="es-ES" dirty="0"/>
          </a:p>
        </p:txBody>
      </p:sp>
      <p:sp>
        <p:nvSpPr>
          <p:cNvPr id="3" name="Rectángulo 2"/>
          <p:cNvSpPr>
            <a:spLocks noGrp="1"/>
          </p:cNvSpPr>
          <p:nvPr>
            <p:ph type="body" sz="quarter" idx="14"/>
          </p:nvPr>
        </p:nvSpPr>
        <p:spPr>
          <a:xfrm>
            <a:off x="503238" y="1905001"/>
            <a:ext cx="6445026" cy="443879"/>
          </a:xfrm>
        </p:spPr>
        <p:txBody>
          <a:bodyPr rtlCol="0">
            <a:normAutofit fontScale="92500"/>
          </a:bodyPr>
          <a:lstStyle/>
          <a:p>
            <a:pPr rtl="0"/>
            <a:r>
              <a:rPr lang="es-ES" dirty="0" smtClean="0"/>
              <a:t>Secuencia de archivos para implementar modelo</a:t>
            </a:r>
            <a:endParaRPr lang="es-ES" dirty="0"/>
          </a:p>
        </p:txBody>
      </p:sp>
      <p:sp>
        <p:nvSpPr>
          <p:cNvPr id="7" name="Marcador de texto 6">
            <a:extLst>
              <a:ext uri="{FF2B5EF4-FFF2-40B4-BE49-F238E27FC236}">
                <a16:creationId xmlns="" xmlns:a16="http://schemas.microsoft.com/office/drawing/2014/main" id="{11E66CD6-5908-4AEC-8CDE-F5E9BE79AE57}"/>
              </a:ext>
            </a:extLst>
          </p:cNvPr>
          <p:cNvSpPr>
            <a:spLocks noGrp="1"/>
          </p:cNvSpPr>
          <p:nvPr>
            <p:ph type="body" sz="quarter" idx="15"/>
          </p:nvPr>
        </p:nvSpPr>
        <p:spPr>
          <a:xfrm>
            <a:off x="503238" y="2589731"/>
            <a:ext cx="8029202" cy="3503565"/>
          </a:xfrm>
        </p:spPr>
        <p:txBody>
          <a:bodyPr rtlCol="0"/>
          <a:lstStyle/>
          <a:p>
            <a:pPr algn="just" rtl="0"/>
            <a:r>
              <a:rPr lang="es-ES" dirty="0" smtClean="0"/>
              <a:t>Archivo gestor de base de datos.</a:t>
            </a:r>
          </a:p>
          <a:p>
            <a:pPr algn="just" rtl="0"/>
            <a:endParaRPr lang="es-ES" dirty="0" smtClean="0"/>
          </a:p>
          <a:p>
            <a:pPr marL="285750" indent="-285750" algn="just" rtl="0">
              <a:buFont typeface="Arial" panose="020B0604020202020204" pitchFamily="34" charset="0"/>
              <a:buChar char="•"/>
            </a:pPr>
            <a:r>
              <a:rPr lang="es-ES" dirty="0" smtClean="0"/>
              <a:t>El archivo </a:t>
            </a:r>
            <a:r>
              <a:rPr lang="es-ES" b="1" dirty="0" smtClean="0"/>
              <a:t>Base.php</a:t>
            </a:r>
            <a:r>
              <a:rPr lang="es-ES" dirty="0" smtClean="0"/>
              <a:t>, aunque alojado en la carpeta de librerías, fuera de la carpeta de modelos, este archivo contendrá todos los métodos que permiten interactuar con la base de datos.</a:t>
            </a:r>
          </a:p>
          <a:p>
            <a:pPr marL="285750" indent="-285750" algn="just" rtl="0">
              <a:buFont typeface="Arial" panose="020B0604020202020204" pitchFamily="34" charset="0"/>
              <a:buChar char="•"/>
            </a:pPr>
            <a:endParaRPr lang="es-ES" dirty="0"/>
          </a:p>
          <a:p>
            <a:pPr marL="285750" indent="-285750" algn="just" rtl="0">
              <a:buFont typeface="Arial" panose="020B0604020202020204" pitchFamily="34" charset="0"/>
              <a:buChar char="•"/>
            </a:pPr>
            <a:r>
              <a:rPr lang="es-ES" dirty="0" smtClean="0"/>
              <a:t>Una implementación básica incluiría la construcción de una instancia de conexión a la BD, la ejecución de sentencias, la recuperación de resultados de consultas, la recuperación de valores asociados a una consulta, etc.</a:t>
            </a:r>
          </a:p>
          <a:p>
            <a:pPr algn="just" rtl="0"/>
            <a:endParaRPr lang="es-ES" dirty="0"/>
          </a:p>
          <a:p>
            <a:pPr algn="just" rtl="0"/>
            <a:endParaRPr lang="es-E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Modelo</a:t>
            </a:r>
            <a:endParaRPr lang="es-ES" dirty="0"/>
          </a:p>
        </p:txBody>
      </p:sp>
      <p:sp>
        <p:nvSpPr>
          <p:cNvPr id="3" name="Rectángulo 2"/>
          <p:cNvSpPr>
            <a:spLocks noGrp="1"/>
          </p:cNvSpPr>
          <p:nvPr>
            <p:ph type="body" sz="quarter" idx="14"/>
          </p:nvPr>
        </p:nvSpPr>
        <p:spPr>
          <a:xfrm>
            <a:off x="503238" y="1905001"/>
            <a:ext cx="6445026" cy="443879"/>
          </a:xfrm>
        </p:spPr>
        <p:txBody>
          <a:bodyPr rtlCol="0">
            <a:normAutofit fontScale="92500"/>
          </a:bodyPr>
          <a:lstStyle/>
          <a:p>
            <a:pPr rtl="0"/>
            <a:r>
              <a:rPr lang="es-ES" dirty="0" smtClean="0"/>
              <a:t>Secuencia de archivos para implementar modelo</a:t>
            </a:r>
            <a:endParaRPr lang="es-ES" dirty="0"/>
          </a:p>
        </p:txBody>
      </p:sp>
      <p:sp>
        <p:nvSpPr>
          <p:cNvPr id="7" name="Marcador de texto 6">
            <a:extLst>
              <a:ext uri="{FF2B5EF4-FFF2-40B4-BE49-F238E27FC236}">
                <a16:creationId xmlns="" xmlns:a16="http://schemas.microsoft.com/office/drawing/2014/main" id="{11E66CD6-5908-4AEC-8CDE-F5E9BE79AE57}"/>
              </a:ext>
            </a:extLst>
          </p:cNvPr>
          <p:cNvSpPr>
            <a:spLocks noGrp="1"/>
          </p:cNvSpPr>
          <p:nvPr>
            <p:ph type="body" sz="quarter" idx="15"/>
          </p:nvPr>
        </p:nvSpPr>
        <p:spPr>
          <a:xfrm>
            <a:off x="503238" y="2589731"/>
            <a:ext cx="8029202" cy="3503565"/>
          </a:xfrm>
        </p:spPr>
        <p:txBody>
          <a:bodyPr rtlCol="0"/>
          <a:lstStyle/>
          <a:p>
            <a:pPr algn="just" rtl="0"/>
            <a:r>
              <a:rPr lang="es-ES" dirty="0" smtClean="0"/>
              <a:t>Carpeta de modelos.</a:t>
            </a:r>
          </a:p>
          <a:p>
            <a:pPr algn="just" rtl="0"/>
            <a:endParaRPr lang="es-ES" dirty="0" smtClean="0"/>
          </a:p>
          <a:p>
            <a:pPr marL="285750" indent="-285750" algn="just">
              <a:buFont typeface="Arial" panose="020B0604020202020204" pitchFamily="34" charset="0"/>
              <a:buChar char="•"/>
            </a:pPr>
            <a:r>
              <a:rPr lang="es-MX" dirty="0"/>
              <a:t>En un esquema básico inicial, esta carpeta no debería contener archivos. Para efectos de este curso se han incluido un archivo para </a:t>
            </a:r>
            <a:r>
              <a:rPr lang="es-MX" dirty="0" smtClean="0"/>
              <a:t>implementar una clase que haciendo uso de la clase Base.</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smtClean="0"/>
              <a:t>El archivo Catalogo.php, implementa un método constructor que invoca una conexión a la base datos, y otro método que devuelve un arreglo con todos datos consultados a un catálogo de entidades federativas.</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smtClean="0"/>
              <a:t>Este arreglo será pasado por el controlador Paginas a la vista inicio que se encarga de su presentación.</a:t>
            </a:r>
          </a:p>
          <a:p>
            <a:pPr algn="just" rtl="0"/>
            <a:endParaRPr lang="es-ES" dirty="0"/>
          </a:p>
        </p:txBody>
      </p:sp>
    </p:spTree>
    <p:extLst>
      <p:ext uri="{BB962C8B-B14F-4D97-AF65-F5344CB8AC3E}">
        <p14:creationId xmlns:p14="http://schemas.microsoft.com/office/powerpoint/2010/main" val="1483558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¿Qué sigue?</a:t>
            </a:r>
            <a:endParaRPr lang="es-ES" dirty="0"/>
          </a:p>
        </p:txBody>
      </p:sp>
      <p:sp>
        <p:nvSpPr>
          <p:cNvPr id="3" name="Rectángulo 2"/>
          <p:cNvSpPr>
            <a:spLocks noGrp="1"/>
          </p:cNvSpPr>
          <p:nvPr>
            <p:ph type="body" sz="quarter" idx="14"/>
          </p:nvPr>
        </p:nvSpPr>
        <p:spPr>
          <a:xfrm>
            <a:off x="503238" y="1905000"/>
            <a:ext cx="8389242" cy="1091952"/>
          </a:xfrm>
        </p:spPr>
        <p:txBody>
          <a:bodyPr rtlCol="0">
            <a:normAutofit/>
          </a:bodyPr>
          <a:lstStyle/>
          <a:p>
            <a:pPr rtl="0"/>
            <a:r>
              <a:rPr lang="es-ES" dirty="0" smtClean="0"/>
              <a:t>Lo anterior aunque constituye un sencillo ejemplo, permite crear una estructura básica para un esquema MVC.</a:t>
            </a:r>
            <a:endParaRPr lang="es-ES" dirty="0"/>
          </a:p>
        </p:txBody>
      </p:sp>
      <p:sp>
        <p:nvSpPr>
          <p:cNvPr id="7" name="Marcador de texto 6">
            <a:extLst>
              <a:ext uri="{FF2B5EF4-FFF2-40B4-BE49-F238E27FC236}">
                <a16:creationId xmlns="" xmlns:a16="http://schemas.microsoft.com/office/drawing/2014/main" id="{1447EDD5-A066-41F4-BBA3-CAC1576624BB}"/>
              </a:ext>
            </a:extLst>
          </p:cNvPr>
          <p:cNvSpPr>
            <a:spLocks noGrp="1"/>
          </p:cNvSpPr>
          <p:nvPr>
            <p:ph type="body" sz="quarter" idx="15"/>
          </p:nvPr>
        </p:nvSpPr>
        <p:spPr>
          <a:xfrm>
            <a:off x="503238" y="2996952"/>
            <a:ext cx="8173218" cy="2160240"/>
          </a:xfrm>
        </p:spPr>
        <p:txBody>
          <a:bodyPr rtlCol="0">
            <a:normAutofit lnSpcReduction="10000"/>
          </a:bodyPr>
          <a:lstStyle/>
          <a:p>
            <a:pPr marL="285750" indent="-285750" rtl="0">
              <a:buFont typeface="Arial" panose="020B0604020202020204" pitchFamily="34" charset="0"/>
              <a:buChar char="•"/>
            </a:pPr>
            <a:r>
              <a:rPr lang="es-ES" dirty="0" smtClean="0"/>
              <a:t>Lo que pude venir hacia adelante es continuar con la implementación para un CRUD o ABCD de este único catálogo.</a:t>
            </a:r>
          </a:p>
          <a:p>
            <a:pPr marL="285750" indent="-285750" rtl="0">
              <a:buFont typeface="Arial" panose="020B0604020202020204" pitchFamily="34" charset="0"/>
              <a:buChar char="•"/>
            </a:pPr>
            <a:endParaRPr lang="es-ES" dirty="0"/>
          </a:p>
          <a:p>
            <a:pPr marL="285750" indent="-285750" rtl="0">
              <a:buFont typeface="Arial" panose="020B0604020202020204" pitchFamily="34" charset="0"/>
              <a:buChar char="•"/>
            </a:pPr>
            <a:r>
              <a:rPr lang="es-ES" dirty="0" smtClean="0"/>
              <a:t>O quizá adaptar esta misma estructura básica para otro lenguaje de desarrollo y/u otro manejador de base de datos.</a:t>
            </a:r>
          </a:p>
          <a:p>
            <a:pPr marL="285750" indent="-285750" rtl="0">
              <a:buFont typeface="Arial" panose="020B0604020202020204" pitchFamily="34" charset="0"/>
              <a:buChar char="•"/>
            </a:pPr>
            <a:endParaRPr lang="es-ES" dirty="0" smtClean="0"/>
          </a:p>
          <a:p>
            <a:pPr marL="285750" indent="-285750" rtl="0">
              <a:buFont typeface="Arial" panose="020B0604020202020204" pitchFamily="34" charset="0"/>
              <a:buChar char="•"/>
            </a:pPr>
            <a:r>
              <a:rPr lang="es-ES" dirty="0" smtClean="0"/>
              <a:t>O quizá, si cuentan con algún desarrollo propio o de la institución, migrarlo a este esquema. </a:t>
            </a:r>
            <a:endParaRPr lang="es-ES" dirty="0"/>
          </a:p>
          <a:p>
            <a:pPr rtl="0"/>
            <a:endParaRPr lang="es-ES" dirty="0"/>
          </a:p>
        </p:txBody>
      </p:sp>
      <p:sp>
        <p:nvSpPr>
          <p:cNvPr id="8" name="Marcador de texto 7">
            <a:extLst>
              <a:ext uri="{FF2B5EF4-FFF2-40B4-BE49-F238E27FC236}">
                <a16:creationId xmlns="" xmlns:a16="http://schemas.microsoft.com/office/drawing/2014/main" id="{713A851B-32FF-4EF4-B233-1878B71DEF07}"/>
              </a:ext>
            </a:extLst>
          </p:cNvPr>
          <p:cNvSpPr>
            <a:spLocks noGrp="1"/>
          </p:cNvSpPr>
          <p:nvPr>
            <p:ph type="body" sz="quarter" idx="16"/>
          </p:nvPr>
        </p:nvSpPr>
        <p:spPr>
          <a:xfrm>
            <a:off x="503238" y="5373216"/>
            <a:ext cx="8302290" cy="646584"/>
          </a:xfrm>
        </p:spPr>
        <p:txBody>
          <a:bodyPr rtlCol="0"/>
          <a:lstStyle/>
          <a:p>
            <a:pPr rtl="0"/>
            <a:r>
              <a:rPr lang="es-ES" dirty="0" smtClean="0"/>
              <a:t>¡¡¡ Gracias por su atención !!!</a:t>
            </a:r>
            <a:endParaRPr lang="es-ES" dirty="0"/>
          </a:p>
          <a:p>
            <a:pPr rtl="0"/>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normAutofit/>
          </a:bodyPr>
          <a:lstStyle/>
          <a:p>
            <a:pPr rtl="0"/>
            <a:r>
              <a:rPr lang="es-ES" dirty="0" smtClean="0"/>
              <a:t>Objetivos del curso</a:t>
            </a:r>
            <a:endParaRPr lang="es-ES" dirty="0"/>
          </a:p>
        </p:txBody>
      </p:sp>
      <p:sp>
        <p:nvSpPr>
          <p:cNvPr id="3" name="Rectángulo 2"/>
          <p:cNvSpPr>
            <a:spLocks noGrp="1"/>
          </p:cNvSpPr>
          <p:nvPr>
            <p:ph type="body" sz="quarter" idx="14"/>
          </p:nvPr>
        </p:nvSpPr>
        <p:spPr/>
        <p:txBody>
          <a:bodyPr rtlCol="0">
            <a:normAutofit/>
          </a:bodyPr>
          <a:lstStyle/>
          <a:p>
            <a:pPr rtl="0"/>
            <a:r>
              <a:rPr lang="es-ES" dirty="0" smtClean="0"/>
              <a:t> </a:t>
            </a:r>
            <a:endParaRPr lang="es-ES" dirty="0"/>
          </a:p>
        </p:txBody>
      </p:sp>
      <p:sp>
        <p:nvSpPr>
          <p:cNvPr id="11" name="Marcador de texto 10">
            <a:extLst>
              <a:ext uri="{FF2B5EF4-FFF2-40B4-BE49-F238E27FC236}">
                <a16:creationId xmlns="" xmlns:a16="http://schemas.microsoft.com/office/drawing/2014/main" id="{2A8AE44F-E619-4085-86B0-B0B5C8523641}"/>
              </a:ext>
            </a:extLst>
          </p:cNvPr>
          <p:cNvSpPr>
            <a:spLocks noGrp="1"/>
          </p:cNvSpPr>
          <p:nvPr>
            <p:ph type="body" sz="quarter" idx="15"/>
          </p:nvPr>
        </p:nvSpPr>
        <p:spPr>
          <a:xfrm>
            <a:off x="503238" y="2743200"/>
            <a:ext cx="8173218" cy="1981200"/>
          </a:xfrm>
        </p:spPr>
        <p:txBody>
          <a:bodyPr rtlCol="0">
            <a:normAutofit/>
          </a:bodyPr>
          <a:lstStyle/>
          <a:p>
            <a:pPr marL="285750" indent="-285750" algn="just">
              <a:buFont typeface="Arial" panose="020B0604020202020204" pitchFamily="34" charset="0"/>
              <a:buChar char="•"/>
            </a:pPr>
            <a:r>
              <a:rPr lang="es-MX" dirty="0" smtClean="0"/>
              <a:t>Definir los conceptos básicos del Modelo </a:t>
            </a:r>
            <a:r>
              <a:rPr lang="es-MX" dirty="0"/>
              <a:t>Vista </a:t>
            </a:r>
            <a:r>
              <a:rPr lang="es-MX" dirty="0" smtClean="0"/>
              <a:t>Controlador.</a:t>
            </a:r>
          </a:p>
          <a:p>
            <a:pPr marL="285750" indent="-285750" algn="just">
              <a:buFont typeface="Arial" panose="020B0604020202020204" pitchFamily="34" charset="0"/>
              <a:buChar char="•"/>
            </a:pPr>
            <a:endParaRPr lang="es-MX" dirty="0" smtClean="0"/>
          </a:p>
          <a:p>
            <a:pPr marL="285750" indent="-285750" algn="just">
              <a:buFont typeface="Arial" panose="020B0604020202020204" pitchFamily="34" charset="0"/>
              <a:buChar char="•"/>
            </a:pPr>
            <a:r>
              <a:rPr lang="es-MX" dirty="0" smtClean="0"/>
              <a:t>Habilitar una estructura básica de esta arquitectura utilizando HTML, PHP, CSS y Postgres.</a:t>
            </a:r>
            <a:endParaRPr lang="es-MX" dirty="0"/>
          </a:p>
          <a:p>
            <a:pPr algn="just" rtl="0"/>
            <a:endParaRPr lang="es-ES" dirty="0"/>
          </a:p>
        </p:txBody>
      </p:sp>
    </p:spTree>
    <p:extLst>
      <p:ext uri="{BB962C8B-B14F-4D97-AF65-F5344CB8AC3E}">
        <p14:creationId xmlns:p14="http://schemas.microsoft.com/office/powerpoint/2010/main" val="2624698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Conceptos</a:t>
            </a:r>
            <a:endParaRPr lang="es-ES" dirty="0"/>
          </a:p>
        </p:txBody>
      </p:sp>
      <p:sp>
        <p:nvSpPr>
          <p:cNvPr id="3" name="Rectángulo 2"/>
          <p:cNvSpPr>
            <a:spLocks noGrp="1"/>
          </p:cNvSpPr>
          <p:nvPr>
            <p:ph type="body" sz="quarter" idx="14"/>
          </p:nvPr>
        </p:nvSpPr>
        <p:spPr/>
        <p:txBody>
          <a:bodyPr rtlCol="0">
            <a:normAutofit/>
          </a:bodyPr>
          <a:lstStyle/>
          <a:p>
            <a:pPr marL="0" indent="0" rtl="0">
              <a:buNone/>
            </a:pPr>
            <a:r>
              <a:rPr lang="es-ES" sz="2000" dirty="0" smtClean="0"/>
              <a:t>¿Qué es MVC?</a:t>
            </a:r>
            <a:endParaRPr lang="es-ES" sz="2000" dirty="0"/>
          </a:p>
        </p:txBody>
      </p:sp>
      <p:sp>
        <p:nvSpPr>
          <p:cNvPr id="6" name="Marcador de texto 10">
            <a:extLst>
              <a:ext uri="{FF2B5EF4-FFF2-40B4-BE49-F238E27FC236}">
                <a16:creationId xmlns="" xmlns:a16="http://schemas.microsoft.com/office/drawing/2014/main" id="{2A8AE44F-E619-4085-86B0-B0B5C8523641}"/>
              </a:ext>
            </a:extLst>
          </p:cNvPr>
          <p:cNvSpPr>
            <a:spLocks noGrp="1"/>
          </p:cNvSpPr>
          <p:nvPr>
            <p:ph type="body" sz="quarter" idx="15"/>
          </p:nvPr>
        </p:nvSpPr>
        <p:spPr>
          <a:xfrm>
            <a:off x="503238" y="2743200"/>
            <a:ext cx="8173218" cy="1981200"/>
          </a:xfrm>
        </p:spPr>
        <p:txBody>
          <a:bodyPr rtlCol="0">
            <a:normAutofit/>
          </a:bodyPr>
          <a:lstStyle/>
          <a:p>
            <a:pPr marL="285750" indent="-285750" algn="just">
              <a:buFont typeface="Arial" panose="020B0604020202020204" pitchFamily="34" charset="0"/>
              <a:buChar char="•"/>
            </a:pPr>
            <a:r>
              <a:rPr lang="es-MX" dirty="0"/>
              <a:t>Modelo Vista Controlador (MVC) es un estilo de arquitectura de software que separa los datos de una aplicación, la interfaz de usuario, y la lógica de control en tres componentes distintos</a:t>
            </a:r>
            <a:r>
              <a:rPr lang="es-MX" dirty="0" smtClean="0"/>
              <a:t>.</a:t>
            </a:r>
          </a:p>
          <a:p>
            <a:pPr marL="285750" indent="-285750" algn="just">
              <a:buFont typeface="Arial" panose="020B0604020202020204" pitchFamily="34" charset="0"/>
              <a:buChar char="•"/>
            </a:pPr>
            <a:endParaRPr lang="es-MX" dirty="0" smtClean="0"/>
          </a:p>
          <a:p>
            <a:pPr marL="285750" indent="-285750" algn="just">
              <a:buFont typeface="Arial" panose="020B0604020202020204" pitchFamily="34" charset="0"/>
              <a:buChar char="•"/>
            </a:pPr>
            <a:r>
              <a:rPr lang="es-MX" dirty="0" smtClean="0"/>
              <a:t>Se </a:t>
            </a:r>
            <a:r>
              <a:rPr lang="es-MX" dirty="0"/>
              <a:t>trata de un modelo muy maduro y que ha demostrado su validez a lo largo de los años en todo tipo de aplicaciones, y sobre multitud de lenguajes y plataformas de desarrollo</a:t>
            </a:r>
            <a:r>
              <a:rPr lang="es-MX" dirty="0" smtClean="0"/>
              <a:t>.</a:t>
            </a:r>
            <a:endParaRPr lang="es-ES" dirty="0" smtClean="0"/>
          </a:p>
          <a:p>
            <a:pPr algn="just" rtl="0"/>
            <a:endParaRPr lang="es-ES" dirty="0"/>
          </a:p>
        </p:txBody>
      </p:sp>
    </p:spTree>
    <p:extLst>
      <p:ext uri="{BB962C8B-B14F-4D97-AF65-F5344CB8AC3E}">
        <p14:creationId xmlns:p14="http://schemas.microsoft.com/office/powerpoint/2010/main" val="4104830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Conceptos</a:t>
            </a:r>
            <a:endParaRPr lang="es-ES" dirty="0"/>
          </a:p>
        </p:txBody>
      </p:sp>
      <p:sp>
        <p:nvSpPr>
          <p:cNvPr id="3" name="Rectángulo 2"/>
          <p:cNvSpPr>
            <a:spLocks noGrp="1"/>
          </p:cNvSpPr>
          <p:nvPr>
            <p:ph type="body" sz="quarter" idx="14"/>
          </p:nvPr>
        </p:nvSpPr>
        <p:spPr/>
        <p:txBody>
          <a:bodyPr rtlCol="0">
            <a:normAutofit/>
          </a:bodyPr>
          <a:lstStyle/>
          <a:p>
            <a:pPr marL="0" indent="0" rtl="0">
              <a:buNone/>
            </a:pPr>
            <a:r>
              <a:rPr lang="es-ES" sz="2000" dirty="0" smtClean="0"/>
              <a:t>¿Qué es MVC?</a:t>
            </a:r>
            <a:endParaRPr lang="es-ES" sz="2000" dirty="0"/>
          </a:p>
        </p:txBody>
      </p:sp>
      <p:sp>
        <p:nvSpPr>
          <p:cNvPr id="6" name="Marcador de texto 10">
            <a:extLst>
              <a:ext uri="{FF2B5EF4-FFF2-40B4-BE49-F238E27FC236}">
                <a16:creationId xmlns="" xmlns:a16="http://schemas.microsoft.com/office/drawing/2014/main" id="{2A8AE44F-E619-4085-86B0-B0B5C8523641}"/>
              </a:ext>
            </a:extLst>
          </p:cNvPr>
          <p:cNvSpPr>
            <a:spLocks noGrp="1"/>
          </p:cNvSpPr>
          <p:nvPr>
            <p:ph type="body" sz="quarter" idx="15"/>
          </p:nvPr>
        </p:nvSpPr>
        <p:spPr>
          <a:xfrm>
            <a:off x="503238" y="2743200"/>
            <a:ext cx="8173218" cy="2774032"/>
          </a:xfrm>
        </p:spPr>
        <p:txBody>
          <a:bodyPr rtlCol="0">
            <a:normAutofit fontScale="47500" lnSpcReduction="20000"/>
          </a:bodyPr>
          <a:lstStyle/>
          <a:p>
            <a:pPr marL="285750" indent="-285750" algn="just">
              <a:buFont typeface="Arial" panose="020B0604020202020204" pitchFamily="34" charset="0"/>
              <a:buChar char="•"/>
            </a:pPr>
            <a:r>
              <a:rPr lang="es-MX" sz="3400" dirty="0"/>
              <a:t>MVC se usa inicialmente en sistemas donde se requiere el uso de interfaces de usuario, aunque en la práctica el mismo patrón de arquitectura se puede utilizar para distintos tipos de aplicaciones. Surge de la necesidad de crear software más robusto con un ciclo de vida más adecuado, donde se potencie la facilidad de mantenimiento, reutilización del código y la separación de conceptos.</a:t>
            </a:r>
          </a:p>
          <a:p>
            <a:pPr marL="285750" indent="-285750" algn="just">
              <a:buFont typeface="Arial" panose="020B0604020202020204" pitchFamily="34" charset="0"/>
              <a:buChar char="•"/>
            </a:pPr>
            <a:endParaRPr lang="es-MX" sz="3400" dirty="0"/>
          </a:p>
          <a:p>
            <a:pPr marL="285750" indent="-285750" algn="just">
              <a:buFont typeface="Arial" panose="020B0604020202020204" pitchFamily="34" charset="0"/>
              <a:buChar char="•"/>
            </a:pPr>
            <a:r>
              <a:rPr lang="es-MX" sz="3400" dirty="0"/>
              <a:t>Su fundamento es la separación del código en tres capas diferentes, acotadas por su responsabilidad, en lo que se llaman Modelos, Vistas y Controladores, o lo que es lo mismo, Model, Views &amp; Controllers, si lo prefieres en inglés</a:t>
            </a:r>
            <a:r>
              <a:rPr lang="es-MX" sz="3400" dirty="0" smtClean="0"/>
              <a:t>.</a:t>
            </a:r>
            <a:endParaRPr lang="es-ES" dirty="0"/>
          </a:p>
        </p:txBody>
      </p:sp>
    </p:spTree>
    <p:extLst>
      <p:ext uri="{BB962C8B-B14F-4D97-AF65-F5344CB8AC3E}">
        <p14:creationId xmlns:p14="http://schemas.microsoft.com/office/powerpoint/2010/main" val="4005546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Conceptos</a:t>
            </a:r>
            <a:endParaRPr lang="es-ES" dirty="0"/>
          </a:p>
        </p:txBody>
      </p:sp>
      <p:sp>
        <p:nvSpPr>
          <p:cNvPr id="3" name="Rectángulo 2"/>
          <p:cNvSpPr>
            <a:spLocks noGrp="1"/>
          </p:cNvSpPr>
          <p:nvPr>
            <p:ph type="body" sz="quarter" idx="14"/>
          </p:nvPr>
        </p:nvSpPr>
        <p:spPr>
          <a:xfrm>
            <a:off x="503238" y="1905001"/>
            <a:ext cx="4754562" cy="587896"/>
          </a:xfrm>
        </p:spPr>
        <p:txBody>
          <a:bodyPr rtlCol="0">
            <a:normAutofit/>
          </a:bodyPr>
          <a:lstStyle/>
          <a:p>
            <a:r>
              <a:rPr lang="es-ES" dirty="0"/>
              <a:t>¿Por qué MVC?</a:t>
            </a:r>
            <a:endParaRPr lang="es-ES" sz="2000" dirty="0"/>
          </a:p>
        </p:txBody>
      </p:sp>
      <p:sp>
        <p:nvSpPr>
          <p:cNvPr id="9" name="Marcador de texto 8">
            <a:extLst>
              <a:ext uri="{FF2B5EF4-FFF2-40B4-BE49-F238E27FC236}">
                <a16:creationId xmlns="" xmlns:a16="http://schemas.microsoft.com/office/drawing/2014/main" id="{7E66E6D2-D239-4378-9E27-8F6F2C87DA76}"/>
              </a:ext>
            </a:extLst>
          </p:cNvPr>
          <p:cNvSpPr>
            <a:spLocks noGrp="1"/>
          </p:cNvSpPr>
          <p:nvPr>
            <p:ph type="body" sz="quarter" idx="16"/>
          </p:nvPr>
        </p:nvSpPr>
        <p:spPr>
          <a:xfrm>
            <a:off x="467544" y="2420888"/>
            <a:ext cx="8302290" cy="1134616"/>
          </a:xfrm>
        </p:spPr>
        <p:txBody>
          <a:bodyPr rtlCol="0">
            <a:normAutofit fontScale="92500" lnSpcReduction="10000"/>
          </a:bodyPr>
          <a:lstStyle/>
          <a:p>
            <a:pPr algn="just"/>
            <a:r>
              <a:rPr lang="es-MX" dirty="0"/>
              <a:t>De manera general, por calidad. En el desarrollo </a:t>
            </a:r>
            <a:r>
              <a:rPr lang="es-MX" dirty="0" smtClean="0"/>
              <a:t>de sistemas, se </a:t>
            </a:r>
            <a:r>
              <a:rPr lang="es-MX" dirty="0"/>
              <a:t>busca una mejor estructuración de los programas y la reutilización del código, con el fin de facilitar el mismo desarrollo y el mantenimiento posterior.</a:t>
            </a:r>
            <a:endParaRPr lang="es-ES" dirty="0"/>
          </a:p>
          <a:p>
            <a:pPr algn="just"/>
            <a:endParaRPr lang="es-ES" dirty="0"/>
          </a:p>
        </p:txBody>
      </p:sp>
      <p:sp>
        <p:nvSpPr>
          <p:cNvPr id="6" name="Marcador de texto 10">
            <a:extLst>
              <a:ext uri="{FF2B5EF4-FFF2-40B4-BE49-F238E27FC236}">
                <a16:creationId xmlns="" xmlns:a16="http://schemas.microsoft.com/office/drawing/2014/main" id="{2A8AE44F-E619-4085-86B0-B0B5C8523641}"/>
              </a:ext>
            </a:extLst>
          </p:cNvPr>
          <p:cNvSpPr>
            <a:spLocks noGrp="1"/>
          </p:cNvSpPr>
          <p:nvPr>
            <p:ph type="body" sz="quarter" idx="15"/>
          </p:nvPr>
        </p:nvSpPr>
        <p:spPr>
          <a:xfrm>
            <a:off x="467544" y="3717032"/>
            <a:ext cx="8173218" cy="2304256"/>
          </a:xfrm>
        </p:spPr>
        <p:txBody>
          <a:bodyPr rtlCol="0">
            <a:normAutofit fontScale="92500"/>
          </a:bodyPr>
          <a:lstStyle/>
          <a:p>
            <a:pPr marL="285750" indent="-285750" algn="just">
              <a:buFont typeface="Arial" panose="020B0604020202020204" pitchFamily="34" charset="0"/>
              <a:buChar char="•"/>
            </a:pPr>
            <a:r>
              <a:rPr lang="es-MX" dirty="0" smtClean="0"/>
              <a:t>En HTML es fácil mezclar el contenido y </a:t>
            </a:r>
            <a:r>
              <a:rPr lang="es-MX" dirty="0"/>
              <a:t>la </a:t>
            </a:r>
            <a:r>
              <a:rPr lang="es-MX" dirty="0" smtClean="0"/>
              <a:t>presentación, lo cual implica que si tiene la necesidad de cambiar </a:t>
            </a:r>
            <a:r>
              <a:rPr lang="es-MX" dirty="0"/>
              <a:t>la forma con la que se </a:t>
            </a:r>
            <a:r>
              <a:rPr lang="es-MX" dirty="0" smtClean="0"/>
              <a:t>muestra </a:t>
            </a:r>
            <a:r>
              <a:rPr lang="es-MX" dirty="0"/>
              <a:t>una página, </a:t>
            </a:r>
            <a:r>
              <a:rPr lang="es-MX" dirty="0" smtClean="0"/>
              <a:t>se esta obligado </a:t>
            </a:r>
            <a:r>
              <a:rPr lang="es-MX" dirty="0"/>
              <a:t>a cambiar cada uno de los archivos </a:t>
            </a:r>
            <a:r>
              <a:rPr lang="es-MX" dirty="0" smtClean="0"/>
              <a:t>HTML. Para cambiar esta situación, existe </a:t>
            </a:r>
            <a:r>
              <a:rPr lang="es-MX" dirty="0"/>
              <a:t>el lenguaje CSS, </a:t>
            </a:r>
            <a:r>
              <a:rPr lang="es-MX" dirty="0" smtClean="0"/>
              <a:t>que permite separar la </a:t>
            </a:r>
            <a:r>
              <a:rPr lang="es-MX" dirty="0"/>
              <a:t>responsabilidad de </a:t>
            </a:r>
            <a:r>
              <a:rPr lang="es-MX" dirty="0" smtClean="0"/>
              <a:t>presentación de formato </a:t>
            </a:r>
            <a:r>
              <a:rPr lang="es-MX" dirty="0"/>
              <a:t>de una </a:t>
            </a:r>
            <a:r>
              <a:rPr lang="es-MX" dirty="0" smtClean="0"/>
              <a:t>página web y MVC instruye este uso.</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smtClean="0"/>
              <a:t>De manera similar, en </a:t>
            </a:r>
            <a:r>
              <a:rPr lang="es-MX" dirty="0"/>
              <a:t>PHP, </a:t>
            </a:r>
            <a:r>
              <a:rPr lang="es-MX" dirty="0" smtClean="0"/>
              <a:t>es fácil mezclar código </a:t>
            </a:r>
            <a:r>
              <a:rPr lang="es-MX" dirty="0"/>
              <a:t>PHP como el código </a:t>
            </a:r>
            <a:r>
              <a:rPr lang="es-MX" dirty="0" smtClean="0"/>
              <a:t>HTML, e </a:t>
            </a:r>
            <a:r>
              <a:rPr lang="es-MX" dirty="0"/>
              <a:t>incluso </a:t>
            </a:r>
            <a:r>
              <a:rPr lang="es-MX" dirty="0" smtClean="0"/>
              <a:t>código Javascript en </a:t>
            </a:r>
            <a:r>
              <a:rPr lang="es-MX" dirty="0"/>
              <a:t>el mismo archivo. Esto </a:t>
            </a:r>
            <a:r>
              <a:rPr lang="es-MX" dirty="0" smtClean="0"/>
              <a:t>contribuye con lo </a:t>
            </a:r>
            <a:r>
              <a:rPr lang="es-MX" dirty="0"/>
              <a:t>que se denomina </a:t>
            </a:r>
            <a:r>
              <a:rPr lang="es-MX" dirty="0" smtClean="0"/>
              <a:t>como "</a:t>
            </a:r>
            <a:r>
              <a:rPr lang="es-MX" dirty="0"/>
              <a:t>Código Espagueti". </a:t>
            </a:r>
            <a:r>
              <a:rPr lang="es-MX" dirty="0" smtClean="0"/>
              <a:t>Seguir el MVC disminuye esta situación.</a:t>
            </a:r>
            <a:endParaRPr lang="es-ES" dirty="0"/>
          </a:p>
        </p:txBody>
      </p:sp>
    </p:spTree>
    <p:extLst>
      <p:ext uri="{BB962C8B-B14F-4D97-AF65-F5344CB8AC3E}">
        <p14:creationId xmlns:p14="http://schemas.microsoft.com/office/powerpoint/2010/main" val="4005546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Conceptos</a:t>
            </a:r>
            <a:endParaRPr lang="es-ES" dirty="0"/>
          </a:p>
        </p:txBody>
      </p:sp>
      <p:sp>
        <p:nvSpPr>
          <p:cNvPr id="3" name="Rectángulo 2"/>
          <p:cNvSpPr>
            <a:spLocks noGrp="1"/>
          </p:cNvSpPr>
          <p:nvPr>
            <p:ph type="body" sz="quarter" idx="14"/>
          </p:nvPr>
        </p:nvSpPr>
        <p:spPr>
          <a:xfrm>
            <a:off x="503238" y="1905001"/>
            <a:ext cx="4754562" cy="587896"/>
          </a:xfrm>
        </p:spPr>
        <p:txBody>
          <a:bodyPr rtlCol="0">
            <a:normAutofit/>
          </a:bodyPr>
          <a:lstStyle/>
          <a:p>
            <a:r>
              <a:rPr lang="es-ES" dirty="0"/>
              <a:t>¿Por qué MVC?</a:t>
            </a:r>
            <a:endParaRPr lang="es-ES" sz="2000" dirty="0"/>
          </a:p>
        </p:txBody>
      </p:sp>
      <p:sp>
        <p:nvSpPr>
          <p:cNvPr id="9" name="Marcador de texto 8">
            <a:extLst>
              <a:ext uri="{FF2B5EF4-FFF2-40B4-BE49-F238E27FC236}">
                <a16:creationId xmlns="" xmlns:a16="http://schemas.microsoft.com/office/drawing/2014/main" id="{7E66E6D2-D239-4378-9E27-8F6F2C87DA76}"/>
              </a:ext>
            </a:extLst>
          </p:cNvPr>
          <p:cNvSpPr>
            <a:spLocks noGrp="1"/>
          </p:cNvSpPr>
          <p:nvPr>
            <p:ph type="body" sz="quarter" idx="16"/>
          </p:nvPr>
        </p:nvSpPr>
        <p:spPr>
          <a:xfrm>
            <a:off x="467544" y="2420888"/>
            <a:ext cx="8302290" cy="1134616"/>
          </a:xfrm>
        </p:spPr>
        <p:txBody>
          <a:bodyPr rtlCol="0">
            <a:normAutofit fontScale="92500" lnSpcReduction="10000"/>
          </a:bodyPr>
          <a:lstStyle/>
          <a:p>
            <a:pPr algn="just"/>
            <a:r>
              <a:rPr lang="es-MX" dirty="0" smtClean="0"/>
              <a:t>De manera general, por calidad. En el desarrollo se busca una mejor estructuración </a:t>
            </a:r>
            <a:r>
              <a:rPr lang="es-MX" dirty="0"/>
              <a:t>de los </a:t>
            </a:r>
            <a:r>
              <a:rPr lang="es-MX" dirty="0" smtClean="0"/>
              <a:t>programas y la reutilización </a:t>
            </a:r>
            <a:r>
              <a:rPr lang="es-MX" dirty="0"/>
              <a:t>del código, </a:t>
            </a:r>
            <a:r>
              <a:rPr lang="es-MX" dirty="0" smtClean="0"/>
              <a:t>con el fin de facilitar el mismo desarrollo </a:t>
            </a:r>
            <a:r>
              <a:rPr lang="es-MX" dirty="0"/>
              <a:t>y el </a:t>
            </a:r>
            <a:r>
              <a:rPr lang="es-MX" dirty="0" smtClean="0"/>
              <a:t>mantenimiento posterior.</a:t>
            </a:r>
            <a:endParaRPr lang="es-ES" dirty="0"/>
          </a:p>
        </p:txBody>
      </p:sp>
      <p:sp>
        <p:nvSpPr>
          <p:cNvPr id="6" name="Marcador de texto 10">
            <a:extLst>
              <a:ext uri="{FF2B5EF4-FFF2-40B4-BE49-F238E27FC236}">
                <a16:creationId xmlns="" xmlns:a16="http://schemas.microsoft.com/office/drawing/2014/main" id="{2A8AE44F-E619-4085-86B0-B0B5C8523641}"/>
              </a:ext>
            </a:extLst>
          </p:cNvPr>
          <p:cNvSpPr>
            <a:spLocks noGrp="1"/>
          </p:cNvSpPr>
          <p:nvPr>
            <p:ph type="body" sz="quarter" idx="15"/>
          </p:nvPr>
        </p:nvSpPr>
        <p:spPr>
          <a:xfrm>
            <a:off x="467544" y="3645024"/>
            <a:ext cx="8173218" cy="2448272"/>
          </a:xfrm>
        </p:spPr>
        <p:txBody>
          <a:bodyPr rtlCol="0">
            <a:normAutofit fontScale="92500" lnSpcReduction="20000"/>
          </a:bodyPr>
          <a:lstStyle/>
          <a:p>
            <a:pPr marL="285750" indent="-285750" algn="just">
              <a:buFont typeface="Arial" panose="020B0604020202020204" pitchFamily="34" charset="0"/>
              <a:buChar char="•"/>
            </a:pPr>
            <a:r>
              <a:rPr lang="es-MX" dirty="0" smtClean="0"/>
              <a:t>Considerando la participación de distintos </a:t>
            </a:r>
            <a:r>
              <a:rPr lang="es-MX" dirty="0"/>
              <a:t>de profesionales </a:t>
            </a:r>
            <a:r>
              <a:rPr lang="es-MX" dirty="0" smtClean="0"/>
              <a:t>tales como </a:t>
            </a:r>
            <a:r>
              <a:rPr lang="es-MX" dirty="0"/>
              <a:t>diseñadores o programadores, </a:t>
            </a:r>
            <a:r>
              <a:rPr lang="es-MX" dirty="0" smtClean="0"/>
              <a:t>la separación de código de funcionalidad y código de presentación facilita y permite la especialización para cada uno de estos profesionales.</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smtClean="0"/>
              <a:t>El mantener por separado la codificación responsable del manejo de datos, de las encargadas de presentación, además de darle claridad, permitirá a futuro hacer mas sencilla, una eventual migración de manejador, o como es más común, hacer adaptaciones por cambios en la estructura de la base de datos. Adicionalmente se encapsulan e identifican funcionalidades de uso común, y se evita la repetición de código disperso en la aplicación.</a:t>
            </a:r>
            <a:endParaRPr lang="es-ES" dirty="0"/>
          </a:p>
        </p:txBody>
      </p:sp>
    </p:spTree>
    <p:extLst>
      <p:ext uri="{BB962C8B-B14F-4D97-AF65-F5344CB8AC3E}">
        <p14:creationId xmlns:p14="http://schemas.microsoft.com/office/powerpoint/2010/main" val="5983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Conceptos</a:t>
            </a:r>
            <a:endParaRPr lang="es-ES" dirty="0"/>
          </a:p>
        </p:txBody>
      </p:sp>
      <p:sp>
        <p:nvSpPr>
          <p:cNvPr id="3" name="Rectángulo 2"/>
          <p:cNvSpPr>
            <a:spLocks noGrp="1"/>
          </p:cNvSpPr>
          <p:nvPr>
            <p:ph type="body" sz="quarter" idx="14"/>
          </p:nvPr>
        </p:nvSpPr>
        <p:spPr>
          <a:xfrm>
            <a:off x="503238" y="1905001"/>
            <a:ext cx="4754562" cy="515888"/>
          </a:xfrm>
        </p:spPr>
        <p:txBody>
          <a:bodyPr rtlCol="0">
            <a:normAutofit/>
          </a:bodyPr>
          <a:lstStyle/>
          <a:p>
            <a:pPr marL="0" indent="0" rtl="0">
              <a:buNone/>
            </a:pPr>
            <a:r>
              <a:rPr lang="es-ES" sz="2000" dirty="0" smtClean="0"/>
              <a:t>¿Qué es </a:t>
            </a:r>
            <a:r>
              <a:rPr lang="es-ES" dirty="0" smtClean="0"/>
              <a:t>un </a:t>
            </a:r>
            <a:r>
              <a:rPr lang="es-ES" sz="2000" dirty="0" smtClean="0"/>
              <a:t>Modelo?</a:t>
            </a:r>
            <a:endParaRPr lang="es-ES" sz="2000" dirty="0"/>
          </a:p>
        </p:txBody>
      </p:sp>
      <p:sp>
        <p:nvSpPr>
          <p:cNvPr id="9" name="Marcador de texto 8">
            <a:extLst>
              <a:ext uri="{FF2B5EF4-FFF2-40B4-BE49-F238E27FC236}">
                <a16:creationId xmlns="" xmlns:a16="http://schemas.microsoft.com/office/drawing/2014/main" id="{7E66E6D2-D239-4378-9E27-8F6F2C87DA76}"/>
              </a:ext>
            </a:extLst>
          </p:cNvPr>
          <p:cNvSpPr>
            <a:spLocks noGrp="1"/>
          </p:cNvSpPr>
          <p:nvPr>
            <p:ph type="body" sz="quarter" idx="16"/>
          </p:nvPr>
        </p:nvSpPr>
        <p:spPr>
          <a:xfrm>
            <a:off x="503238" y="5246712"/>
            <a:ext cx="8302290" cy="990600"/>
          </a:xfrm>
        </p:spPr>
        <p:txBody>
          <a:bodyPr rtlCol="0"/>
          <a:lstStyle/>
          <a:p>
            <a:pPr algn="just"/>
            <a:r>
              <a:rPr lang="es-MX" dirty="0"/>
              <a:t>El Modelo </a:t>
            </a:r>
            <a:r>
              <a:rPr lang="es-MX" dirty="0" smtClean="0"/>
              <a:t>contiene </a:t>
            </a:r>
            <a:r>
              <a:rPr lang="es-MX" dirty="0"/>
              <a:t>una representación de los datos que maneja el sistema, su lógica de negocio, y sus mecanismos de persistencia.</a:t>
            </a:r>
            <a:endParaRPr lang="es-ES" dirty="0"/>
          </a:p>
        </p:txBody>
      </p:sp>
      <p:sp>
        <p:nvSpPr>
          <p:cNvPr id="6" name="Marcador de texto 10">
            <a:extLst>
              <a:ext uri="{FF2B5EF4-FFF2-40B4-BE49-F238E27FC236}">
                <a16:creationId xmlns="" xmlns:a16="http://schemas.microsoft.com/office/drawing/2014/main" id="{2A8AE44F-E619-4085-86B0-B0B5C8523641}"/>
              </a:ext>
            </a:extLst>
          </p:cNvPr>
          <p:cNvSpPr>
            <a:spLocks noGrp="1"/>
          </p:cNvSpPr>
          <p:nvPr>
            <p:ph type="body" sz="quarter" idx="15"/>
          </p:nvPr>
        </p:nvSpPr>
        <p:spPr>
          <a:xfrm>
            <a:off x="503238" y="2492896"/>
            <a:ext cx="8173218" cy="2592288"/>
          </a:xfrm>
        </p:spPr>
        <p:txBody>
          <a:bodyPr rtlCol="0">
            <a:normAutofit/>
          </a:bodyPr>
          <a:lstStyle/>
          <a:p>
            <a:pPr algn="just"/>
            <a:r>
              <a:rPr lang="es-MX" dirty="0" smtClean="0"/>
              <a:t>El modelo es responsable de:</a:t>
            </a:r>
          </a:p>
          <a:p>
            <a:pPr algn="just"/>
            <a:endParaRPr lang="es-MX" dirty="0" smtClean="0"/>
          </a:p>
          <a:p>
            <a:pPr marL="285750" indent="-285750" algn="just">
              <a:buFont typeface="Arial" panose="020B0604020202020204" pitchFamily="34" charset="0"/>
              <a:buChar char="•"/>
            </a:pPr>
            <a:r>
              <a:rPr lang="es-MX" dirty="0"/>
              <a:t>Acceder a la capa de almacenamiento de datos</a:t>
            </a:r>
            <a:r>
              <a:rPr lang="es-MX" dirty="0" smtClean="0"/>
              <a:t>.</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Define las reglas de </a:t>
            </a:r>
            <a:r>
              <a:rPr lang="es-MX" dirty="0" smtClean="0"/>
              <a:t>negocio. Ejemplo: </a:t>
            </a:r>
            <a:r>
              <a:rPr lang="es-MX" dirty="0"/>
              <a:t>"Si la </a:t>
            </a:r>
            <a:r>
              <a:rPr lang="es-MX" dirty="0" smtClean="0"/>
              <a:t>existencia de mercancía solicitada esta en cero, </a:t>
            </a:r>
            <a:r>
              <a:rPr lang="es-MX" dirty="0"/>
              <a:t>consultar el tiempo de entrega estándar del proveedor</a:t>
            </a:r>
            <a:r>
              <a:rPr lang="es-MX" dirty="0" smtClean="0"/>
              <a:t>".</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a:t>Lleva un registro de las vistas y controladores del sistema</a:t>
            </a:r>
            <a:r>
              <a:rPr lang="es-MX" dirty="0" smtClean="0"/>
              <a:t>.</a:t>
            </a:r>
            <a:endParaRPr lang="es-MX" dirty="0"/>
          </a:p>
        </p:txBody>
      </p:sp>
    </p:spTree>
    <p:extLst>
      <p:ext uri="{BB962C8B-B14F-4D97-AF65-F5344CB8AC3E}">
        <p14:creationId xmlns:p14="http://schemas.microsoft.com/office/powerpoint/2010/main" val="4005546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a:spLocks noGrp="1"/>
          </p:cNvSpPr>
          <p:nvPr>
            <p:ph type="title"/>
          </p:nvPr>
        </p:nvSpPr>
        <p:spPr/>
        <p:txBody>
          <a:bodyPr rtlCol="0"/>
          <a:lstStyle/>
          <a:p>
            <a:pPr rtl="0"/>
            <a:r>
              <a:rPr lang="es-ES" dirty="0" smtClean="0"/>
              <a:t>Conceptos</a:t>
            </a:r>
            <a:endParaRPr lang="es-ES" dirty="0"/>
          </a:p>
        </p:txBody>
      </p:sp>
      <p:sp>
        <p:nvSpPr>
          <p:cNvPr id="3" name="Rectángulo 2"/>
          <p:cNvSpPr>
            <a:spLocks noGrp="1"/>
          </p:cNvSpPr>
          <p:nvPr>
            <p:ph type="body" sz="quarter" idx="14"/>
          </p:nvPr>
        </p:nvSpPr>
        <p:spPr>
          <a:xfrm>
            <a:off x="503238" y="1905001"/>
            <a:ext cx="4754562" cy="515887"/>
          </a:xfrm>
        </p:spPr>
        <p:txBody>
          <a:bodyPr rtlCol="0">
            <a:normAutofit/>
          </a:bodyPr>
          <a:lstStyle/>
          <a:p>
            <a:pPr marL="0" indent="0" rtl="0">
              <a:buNone/>
            </a:pPr>
            <a:r>
              <a:rPr lang="es-ES" sz="2000" dirty="0" smtClean="0"/>
              <a:t>¿Qué es </a:t>
            </a:r>
            <a:r>
              <a:rPr lang="es-ES" dirty="0" smtClean="0"/>
              <a:t>una </a:t>
            </a:r>
            <a:r>
              <a:rPr lang="es-ES" sz="2000" dirty="0" smtClean="0"/>
              <a:t>Vista?</a:t>
            </a:r>
            <a:endParaRPr lang="es-ES" sz="2000" dirty="0"/>
          </a:p>
        </p:txBody>
      </p:sp>
      <p:sp>
        <p:nvSpPr>
          <p:cNvPr id="9" name="Marcador de texto 8">
            <a:extLst>
              <a:ext uri="{FF2B5EF4-FFF2-40B4-BE49-F238E27FC236}">
                <a16:creationId xmlns="" xmlns:a16="http://schemas.microsoft.com/office/drawing/2014/main" id="{7E66E6D2-D239-4378-9E27-8F6F2C87DA76}"/>
              </a:ext>
            </a:extLst>
          </p:cNvPr>
          <p:cNvSpPr>
            <a:spLocks noGrp="1"/>
          </p:cNvSpPr>
          <p:nvPr>
            <p:ph type="body" sz="quarter" idx="16"/>
          </p:nvPr>
        </p:nvSpPr>
        <p:spPr>
          <a:xfrm>
            <a:off x="503238" y="5174704"/>
            <a:ext cx="8302290" cy="990600"/>
          </a:xfrm>
        </p:spPr>
        <p:txBody>
          <a:bodyPr rtlCol="0"/>
          <a:lstStyle/>
          <a:p>
            <a:pPr algn="just"/>
            <a:r>
              <a:rPr lang="es-MX" dirty="0"/>
              <a:t>La Vista, o interfaz de usuario, </a:t>
            </a:r>
            <a:r>
              <a:rPr lang="es-MX" dirty="0" smtClean="0"/>
              <a:t>proporciona los </a:t>
            </a:r>
            <a:r>
              <a:rPr lang="es-MX" dirty="0"/>
              <a:t>mecanismos interacción con </a:t>
            </a:r>
            <a:r>
              <a:rPr lang="es-MX" dirty="0" smtClean="0"/>
              <a:t>éste.</a:t>
            </a:r>
            <a:endParaRPr lang="es-ES" dirty="0"/>
          </a:p>
        </p:txBody>
      </p:sp>
      <p:sp>
        <p:nvSpPr>
          <p:cNvPr id="6" name="Marcador de texto 10">
            <a:extLst>
              <a:ext uri="{FF2B5EF4-FFF2-40B4-BE49-F238E27FC236}">
                <a16:creationId xmlns="" xmlns:a16="http://schemas.microsoft.com/office/drawing/2014/main" id="{2A8AE44F-E619-4085-86B0-B0B5C8523641}"/>
              </a:ext>
            </a:extLst>
          </p:cNvPr>
          <p:cNvSpPr>
            <a:spLocks noGrp="1"/>
          </p:cNvSpPr>
          <p:nvPr>
            <p:ph type="body" sz="quarter" idx="15"/>
          </p:nvPr>
        </p:nvSpPr>
        <p:spPr>
          <a:xfrm>
            <a:off x="503238" y="2492896"/>
            <a:ext cx="8173218" cy="2448272"/>
          </a:xfrm>
        </p:spPr>
        <p:txBody>
          <a:bodyPr rtlCol="0">
            <a:normAutofit/>
          </a:bodyPr>
          <a:lstStyle/>
          <a:p>
            <a:pPr algn="just"/>
            <a:r>
              <a:rPr lang="es-MX" dirty="0" smtClean="0"/>
              <a:t>La vista es responsable de:</a:t>
            </a:r>
          </a:p>
          <a:p>
            <a:pPr algn="just"/>
            <a:endParaRPr lang="es-MX" dirty="0" smtClean="0"/>
          </a:p>
          <a:p>
            <a:pPr marL="285750" indent="-285750" algn="just">
              <a:buFont typeface="Arial" panose="020B0604020202020204" pitchFamily="34" charset="0"/>
              <a:buChar char="•"/>
            </a:pPr>
            <a:r>
              <a:rPr lang="es-MX" dirty="0"/>
              <a:t>Recibir datos del modelo y </a:t>
            </a:r>
            <a:r>
              <a:rPr lang="es-MX" dirty="0" smtClean="0"/>
              <a:t>mostrarlos </a:t>
            </a:r>
            <a:r>
              <a:rPr lang="es-MX" dirty="0"/>
              <a:t>al usuario</a:t>
            </a:r>
            <a:r>
              <a:rPr lang="es-MX" dirty="0" smtClean="0"/>
              <a:t>.</a:t>
            </a:r>
          </a:p>
          <a:p>
            <a:pPr marL="285750" indent="-285750" algn="just">
              <a:buFont typeface="Arial" panose="020B0604020202020204" pitchFamily="34" charset="0"/>
              <a:buChar char="•"/>
            </a:pPr>
            <a:endParaRPr lang="es-MX" dirty="0"/>
          </a:p>
          <a:p>
            <a:pPr marL="285750" indent="-285750" algn="just">
              <a:buFont typeface="Arial" panose="020B0604020202020204" pitchFamily="34" charset="0"/>
              <a:buChar char="•"/>
            </a:pPr>
            <a:r>
              <a:rPr lang="es-MX" dirty="0" smtClean="0"/>
              <a:t>Contener los componentes para iniciar solicitudes de acción relacionadas con la operación del sistema.</a:t>
            </a:r>
          </a:p>
          <a:p>
            <a:pPr algn="just"/>
            <a:endParaRPr lang="es-MX" dirty="0"/>
          </a:p>
        </p:txBody>
      </p:sp>
    </p:spTree>
    <p:extLst>
      <p:ext uri="{BB962C8B-B14F-4D97-AF65-F5344CB8AC3E}">
        <p14:creationId xmlns:p14="http://schemas.microsoft.com/office/powerpoint/2010/main" val="3554601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cin_de_personal_">
  <a:themeElements>
    <a:clrScheme name="Custom 6">
      <a:dk1>
        <a:sysClr val="windowText" lastClr="000000"/>
      </a:dk1>
      <a:lt1>
        <a:sysClr val="window" lastClr="FFFFFF"/>
      </a:lt1>
      <a:dk2>
        <a:srgbClr val="505046"/>
      </a:dk2>
      <a:lt2>
        <a:srgbClr val="EEECE1"/>
      </a:lt2>
      <a:accent1>
        <a:srgbClr val="E84C22"/>
      </a:accent1>
      <a:accent2>
        <a:srgbClr val="FFBD47"/>
      </a:accent2>
      <a:accent3>
        <a:srgbClr val="418111"/>
      </a:accent3>
      <a:accent4>
        <a:srgbClr val="FF8427"/>
      </a:accent4>
      <a:accent5>
        <a:srgbClr val="CC9900"/>
      </a:accent5>
      <a:accent6>
        <a:srgbClr val="B22600"/>
      </a:accent6>
      <a:hlink>
        <a:srgbClr val="CC9900"/>
      </a:hlink>
      <a:folHlink>
        <a:srgbClr val="666699"/>
      </a:folHlink>
    </a:clrScheme>
    <a:fontScheme name="Custom 8">
      <a:majorFont>
        <a:latin typeface="Calibri"/>
        <a:ea typeface=""/>
        <a:cs typeface=""/>
      </a:majorFont>
      <a:minorFont>
        <a:latin typeface="Verdana"/>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500" cap="flat" cmpd="sng" algn="ctr">
          <a:solidFill>
            <a:schemeClr val="phClr">
              <a:satMod val="150000"/>
            </a:schemeClr>
          </a:solidFill>
          <a:prstDash val="solid"/>
        </a:ln>
        <a:ln w="50800" cap="flat" cmpd="thickThin"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45000"/>
                <a:satMod val="150000"/>
              </a:schemeClr>
            </a:gs>
            <a:gs pos="35000">
              <a:schemeClr val="phClr">
                <a:shade val="70000"/>
                <a:satMod val="155000"/>
              </a:schemeClr>
            </a:gs>
            <a:gs pos="100000">
              <a:schemeClr val="phClr">
                <a:tint val="90000"/>
                <a:satMod val="175000"/>
              </a:schemeClr>
            </a:gs>
          </a:gsLst>
          <a:lin ang="16200000" scaled="0"/>
        </a:gradFill>
        <a:blipFill>
          <a:blip xmlns:r="http://schemas.openxmlformats.org/officeDocument/2006/relationships" r:embed="rId1">
            <a:duotone>
              <a:schemeClr val="phClr">
                <a:shade val="0"/>
                <a:satMod val="350000"/>
              </a:schemeClr>
              <a:schemeClr val="phClr">
                <a:tint val="80000"/>
              </a:schemeClr>
            </a:duotone>
          </a:blip>
          <a:tile tx="0" ty="0" sx="75000" sy="75000" flip="none" algn="t"/>
        </a:blipFill>
      </a:bgFillStyleLst>
    </a:fmtScheme>
  </a:themeElements>
  <a:objectDefaults/>
  <a:extraClrSchemeLst/>
  <a:extLst>
    <a:ext uri="{05A4C25C-085E-4340-85A3-A5531E510DB2}">
      <thm15:themeFamily xmlns="" xmlns:thm15="http://schemas.microsoft.com/office/thememl/2012/main" name="Office_30450678_TF10167128" id="{7715A792-CD68-4E31-9C6F-E5F993EA7C27}" vid="{916E748A-7392-4967-A3E7-D6D298ACD83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rketSpecific xmlns="4873beb7-5857-4685-be1f-d57550cc96cc" xsi:nil="true"/>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NumericId xmlns="4873beb7-5857-4685-be1f-d57550cc96cc">-1</NumericId>
    <TPFriendlyName xmlns="4873beb7-5857-4685-be1f-d57550cc96cc">Staff training presentation</TPFriendlyName>
    <BusinessGroup xmlns="4873beb7-5857-4685-be1f-d57550cc96cc" xsi:nil="true"/>
    <APEditor xmlns="4873beb7-5857-4685-be1f-d57550cc96cc">
      <UserInfo>
        <DisplayName>REDMOND\v-luannv</DisplayName>
        <AccountId>92</AccountId>
        <AccountType/>
      </UserInfo>
    </APEditor>
    <SourceTitle xmlns="4873beb7-5857-4685-be1f-d57550cc96cc">Staff training presentation</SourceTitle>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264800</Value>
      <Value>1317039</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APAuthor xmlns="4873beb7-5857-4685-be1f-d57550cc96cc">
      <UserInfo>
        <DisplayName>REDMOND\cynvey</DisplayName>
        <AccountId>191</AccountId>
        <AccountType/>
      </UserInfo>
    </APAuthor>
    <TPAppVersion xmlns="4873beb7-5857-4685-be1f-d57550cc96cc">11</TPAppVersion>
    <TPCommandLine xmlns="4873beb7-5857-4685-be1f-d57550cc96cc">{PP} /n {FilePath}</TPCommandLine>
    <PublishTargets xmlns="4873beb7-5857-4685-be1f-d57550cc96cc">OfficeOnline</PublishTargets>
    <TPLaunchHelpLinkType xmlns="4873beb7-5857-4685-be1f-d57550cc96cc">Template</TPLaunchHelpLinkType>
    <TimesCloned xmlns="4873beb7-5857-4685-be1f-d57550cc96cc" xsi:nil="true"/>
    <EditorialStatus xmlns="4873beb7-5857-4685-be1f-d57550cc96cc" xsi:nil="true"/>
    <LastModifiedDateTime xmlns="4873beb7-5857-4685-be1f-d57550cc96cc" xsi:nil="true"/>
    <Provider xmlns="4873beb7-5857-4685-be1f-d57550cc96cc">EY006220130</Provider>
    <AcquiredFrom xmlns="4873beb7-5857-4685-be1f-d57550cc96cc" xsi:nil="true"/>
    <AssetStart xmlns="4873beb7-5857-4685-be1f-d57550cc96cc">2009-05-30T20:43:57+00:00</AssetStart>
    <LastHandOff xmlns="4873beb7-5857-4685-be1f-d57550cc96cc" xsi:nil="true"/>
    <ArtSampleDocs xmlns="4873beb7-5857-4685-be1f-d57550cc96cc" xsi:nil="true"/>
    <TPClientViewer xmlns="4873beb7-5857-4685-be1f-d57550cc96cc">Microsoft Office PowerPoint</TPClientViewer>
    <UACurrentWords xmlns="4873beb7-5857-4685-be1f-d57550cc96cc">0</UACurrentWords>
    <UALocRecommendation xmlns="4873beb7-5857-4685-be1f-d57550cc96cc">Localize</UALocRecommendation>
    <IsDeleted xmlns="4873beb7-5857-4685-be1f-d57550cc96cc">false</IsDeleted>
    <UANotes xmlns="4873beb7-5857-4685-be1f-d57550cc96cc">online onlyFedEx</UANotes>
    <TemplateStatus xmlns="4873beb7-5857-4685-be1f-d57550cc96cc">Complete</TemplateStatus>
    <ShowIn xmlns="4873beb7-5857-4685-be1f-d57550cc96cc" xsi:nil="true"/>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TPExecutable xmlns="4873beb7-5857-4685-be1f-d57550cc96cc" xsi:nil="true"/>
    <SubmitterId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 xsi:nil="true"/>
    <Milestone xmlns="4873beb7-5857-4685-be1f-d57550cc96cc" xsi:nil="true"/>
    <OriginAsset xmlns="4873beb7-5857-4685-be1f-d57550cc96cc" xsi:nil="true"/>
    <TPComponent xmlns="4873beb7-5857-4685-be1f-d57550cc96cc">PPTFiles</TPComponent>
    <AssetId xmlns="4873beb7-5857-4685-be1f-d57550cc96cc">TP010167128</AssetId>
    <TPApplication xmlns="4873beb7-5857-4685-be1f-d57550cc96cc">PowerPoint</TPApplication>
    <TPLaunchHelpLink xmlns="4873beb7-5857-4685-be1f-d57550cc96cc" xsi:nil="true"/>
    <IntlLocPriority xmlns="4873beb7-5857-4685-be1f-d57550cc96cc" xsi:nil="true"/>
    <CrawlForDependencies xmlns="4873beb7-5857-4685-be1f-d57550cc96cc">false</CrawlForDependencies>
    <IntlLangReviewer xmlns="4873beb7-5857-4685-be1f-d57550cc96cc" xsi:nil="true"/>
    <HandoffToMSDN xmlns="4873beb7-5857-4685-be1f-d57550cc96cc" xsi:nil="true"/>
    <PlannedPubDate xmlns="4873beb7-5857-4685-be1f-d57550cc96cc" xsi:nil="true"/>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2003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116885</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AC7D299-2CAB-46D2-9D27-21E1A60B59DD}">
  <ds:schemaRef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1CBA9694-26DF-45B8-BF2C-F755491EF2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36621-6C65-4A61-A938-FD74A2B05B6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Formacin_de_personal_</Template>
  <TotalTime>0</TotalTime>
  <Words>2437</Words>
  <Application>Microsoft Office PowerPoint</Application>
  <PresentationFormat>Presentación en pantalla (4:3)</PresentationFormat>
  <Paragraphs>229</Paragraphs>
  <Slides>27</Slides>
  <Notes>27</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Formacin_de_personal_</vt:lpstr>
      <vt:lpstr>MVC</vt:lpstr>
      <vt:lpstr>Contenido</vt:lpstr>
      <vt:lpstr>Objetivos del curso</vt:lpstr>
      <vt:lpstr>Conceptos</vt:lpstr>
      <vt:lpstr>Conceptos</vt:lpstr>
      <vt:lpstr>Conceptos</vt:lpstr>
      <vt:lpstr>Conceptos</vt:lpstr>
      <vt:lpstr>Conceptos</vt:lpstr>
      <vt:lpstr>Conceptos</vt:lpstr>
      <vt:lpstr>Conceptos</vt:lpstr>
      <vt:lpstr>Esquema</vt:lpstr>
      <vt:lpstr>Esquema</vt:lpstr>
      <vt:lpstr>Estructura</vt:lpstr>
      <vt:lpstr>Estructura</vt:lpstr>
      <vt:lpstr>Estructura</vt:lpstr>
      <vt:lpstr>Estructura</vt:lpstr>
      <vt:lpstr>Controlador</vt:lpstr>
      <vt:lpstr>Controlador</vt:lpstr>
      <vt:lpstr>Controlador</vt:lpstr>
      <vt:lpstr>Controlador</vt:lpstr>
      <vt:lpstr>Vista</vt:lpstr>
      <vt:lpstr>Vista</vt:lpstr>
      <vt:lpstr>Vista</vt:lpstr>
      <vt:lpstr>Vista</vt:lpstr>
      <vt:lpstr>Modelo</vt:lpstr>
      <vt:lpstr>Modelo</vt:lpstr>
      <vt:lpstr>¿Qué sigue?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2020-08-11T19:33:55Z</dcterms:created>
  <dcterms:modified xsi:type="dcterms:W3CDTF">2020-08-24T20:42:56Z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65;#zpp120;#419;#zpp140;#79;#tpl120</vt:lpwstr>
  </property>
  <property fmtid="{D5CDD505-2E9C-101B-9397-08002B2CF9AE}" pid="8" name="PolicheckCounter">
    <vt:lpwstr>0</vt:lpwstr>
  </property>
  <property fmtid="{D5CDD505-2E9C-101B-9397-08002B2CF9AE}" pid="9" name="APTrustLevel">
    <vt:r8>1</vt:r8>
  </property>
</Properties>
</file>