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a88fdc3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a88fdc3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a88fdc3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a88fdc3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9de6d21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9de6d21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a88fdc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a88fdc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88fdc3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88fdc3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a88fdc3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a88fdc3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a88fdc3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a88fdc3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a88fdc3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a88fdc3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a88fdc3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a88fdc3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a88fdc3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a88fdc3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Principios S.O.L.I.D.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
            </a:r>
            <a:r>
              <a:rPr lang="es"/>
              <a:t>: Principio de inversión de dependencias</a:t>
            </a:r>
            <a:endParaRPr/>
          </a:p>
        </p:txBody>
      </p:sp>
      <p:sp>
        <p:nvSpPr>
          <p:cNvPr id="141" name="Google Shape;141;p22"/>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t>Establece que las dependencias deben estar en las abstracciones, no en las concreciones.</a:t>
            </a:r>
            <a:endParaRPr/>
          </a:p>
          <a:p>
            <a:pPr indent="-311150" lvl="0" marL="457200" rtl="0" algn="l">
              <a:lnSpc>
                <a:spcPct val="115000"/>
              </a:lnSpc>
              <a:spcBef>
                <a:spcPts val="1200"/>
              </a:spcBef>
              <a:spcAft>
                <a:spcPts val="0"/>
              </a:spcAft>
              <a:buSzPts val="1300"/>
              <a:buChar char="-"/>
            </a:pPr>
            <a:r>
              <a:rPr lang="es"/>
              <a:t>Los módulos de alto nivel nodeberían  depender de módulos de bajo nivel. Ambos deberían depender de abstracciones.</a:t>
            </a:r>
            <a:endParaRPr/>
          </a:p>
          <a:p>
            <a:pPr indent="-311150" lvl="0" marL="457200" rtl="0" algn="l">
              <a:lnSpc>
                <a:spcPct val="115000"/>
              </a:lnSpc>
              <a:spcBef>
                <a:spcPts val="0"/>
              </a:spcBef>
              <a:spcAft>
                <a:spcPts val="0"/>
              </a:spcAft>
              <a:buSzPts val="1300"/>
              <a:buChar char="-"/>
            </a:pPr>
            <a:r>
              <a:rPr lang="es"/>
              <a:t>Las abstracciones no deberían depender de detalles. Los detalles deberían depender de abstracciones.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t>
            </a:r>
            <a:endParaRPr/>
          </a:p>
        </p:txBody>
      </p:sp>
      <p:sp>
        <p:nvSpPr>
          <p:cNvPr id="147" name="Google Shape;147;p23"/>
          <p:cNvSpPr txBox="1"/>
          <p:nvPr>
            <p:ph idx="1" type="body"/>
          </p:nvPr>
        </p:nvSpPr>
        <p:spPr>
          <a:xfrm>
            <a:off x="729450" y="2074025"/>
            <a:ext cx="7688700" cy="22611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S.O.L.I.D</a:t>
            </a:r>
            <a:endParaRPr/>
          </a:p>
        </p:txBody>
      </p:sp>
      <p:sp>
        <p:nvSpPr>
          <p:cNvPr id="93" name="Google Shape;93;p14"/>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Directrices o principios establecidos por Robert C. Martin para facilitar la labor de crear programas legibles y mantenibles.</a:t>
            </a:r>
            <a:endParaRPr/>
          </a:p>
          <a:p>
            <a:pPr indent="-311150" lvl="0" marL="457200" rtl="0" algn="l">
              <a:spcBef>
                <a:spcPts val="1200"/>
              </a:spcBef>
              <a:spcAft>
                <a:spcPts val="0"/>
              </a:spcAft>
              <a:buSzPts val="1300"/>
              <a:buChar char="-"/>
            </a:pPr>
            <a:r>
              <a:rPr lang="es"/>
              <a:t>S: Single responsibility principle</a:t>
            </a:r>
            <a:endParaRPr/>
          </a:p>
          <a:p>
            <a:pPr indent="-311150" lvl="0" marL="457200" rtl="0" algn="l">
              <a:spcBef>
                <a:spcPts val="0"/>
              </a:spcBef>
              <a:spcAft>
                <a:spcPts val="0"/>
              </a:spcAft>
              <a:buSzPts val="1300"/>
              <a:buChar char="-"/>
            </a:pPr>
            <a:r>
              <a:rPr lang="es"/>
              <a:t>O: Open/closed principle</a:t>
            </a:r>
            <a:endParaRPr/>
          </a:p>
          <a:p>
            <a:pPr indent="-311150" lvl="0" marL="457200" rtl="0" algn="l">
              <a:spcBef>
                <a:spcPts val="0"/>
              </a:spcBef>
              <a:spcAft>
                <a:spcPts val="0"/>
              </a:spcAft>
              <a:buSzPts val="1300"/>
              <a:buChar char="-"/>
            </a:pPr>
            <a:r>
              <a:rPr lang="es"/>
              <a:t>L: Liskov substitution principle</a:t>
            </a:r>
            <a:endParaRPr/>
          </a:p>
          <a:p>
            <a:pPr indent="-311150" lvl="0" marL="457200" rtl="0" algn="l">
              <a:spcBef>
                <a:spcPts val="0"/>
              </a:spcBef>
              <a:spcAft>
                <a:spcPts val="0"/>
              </a:spcAft>
              <a:buSzPts val="1300"/>
              <a:buChar char="-"/>
            </a:pPr>
            <a:r>
              <a:rPr lang="es"/>
              <a:t>I: Interface segregation principle</a:t>
            </a:r>
            <a:endParaRPr/>
          </a:p>
          <a:p>
            <a:pPr indent="-311150" lvl="0" marL="457200" rtl="0" algn="l">
              <a:spcBef>
                <a:spcPts val="0"/>
              </a:spcBef>
              <a:spcAft>
                <a:spcPts val="0"/>
              </a:spcAft>
              <a:buSzPts val="1300"/>
              <a:buChar char="-"/>
            </a:pPr>
            <a:r>
              <a:rPr lang="es"/>
              <a:t>D: Dependency inversion principle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 Single responsibility principle</a:t>
            </a:r>
            <a:endParaRPr/>
          </a:p>
        </p:txBody>
      </p:sp>
      <p:sp>
        <p:nvSpPr>
          <p:cNvPr id="99" name="Google Shape;99;p15"/>
          <p:cNvSpPr txBox="1"/>
          <p:nvPr>
            <p:ph idx="1" type="body"/>
          </p:nvPr>
        </p:nvSpPr>
        <p:spPr>
          <a:xfrm>
            <a:off x="729450" y="207402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Una clase, componente o microservicio debe ser responsable de una sola cosa.</a:t>
            </a:r>
            <a:endParaRPr/>
          </a:p>
          <a:p>
            <a:pPr indent="0" lvl="0" marL="0" rtl="0" algn="l">
              <a:spcBef>
                <a:spcPts val="1200"/>
              </a:spcBef>
              <a:spcAft>
                <a:spcPts val="0"/>
              </a:spcAft>
              <a:buNone/>
            </a:pPr>
            <a:r>
              <a:rPr lang="es"/>
              <a:t>Si por el contrario, una clase tiene varias responsabilidades, esto implica que el cambio en una responsabilidad provocará la modificación en otra responsabilidad.</a:t>
            </a:r>
            <a:endParaRPr/>
          </a:p>
          <a:p>
            <a:pPr indent="0" lvl="0" marL="0" rtl="0" algn="l">
              <a:spcBef>
                <a:spcPts val="1200"/>
              </a:spcBef>
              <a:spcAft>
                <a:spcPts val="0"/>
              </a:spcAft>
              <a:buNone/>
            </a:pPr>
            <a:r>
              <a:rPr lang="es">
                <a:latin typeface="Courier New"/>
                <a:ea typeface="Courier New"/>
                <a:cs typeface="Courier New"/>
                <a:sym typeface="Courier New"/>
              </a:rPr>
              <a:t>class Coche {</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String marca;</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Coche(String marca) { this.marca = marca; }</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String getMarcaCoche() {return marca;}</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guardarCocheDB(Coche coche){...}</a:t>
            </a:r>
            <a:endParaRPr>
              <a:latin typeface="Courier New"/>
              <a:ea typeface="Courier New"/>
              <a:cs typeface="Courier New"/>
              <a:sym typeface="Courier New"/>
            </a:endParaRPr>
          </a:p>
          <a:p>
            <a:pPr indent="0" lvl="0" marL="0" rtl="0" algn="l">
              <a:spcBef>
                <a:spcPts val="1200"/>
              </a:spcBef>
              <a:spcAft>
                <a:spcPts val="120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a:t>
            </a:r>
            <a:r>
              <a:rPr lang="es"/>
              <a:t>: Open/close principle</a:t>
            </a:r>
            <a:endParaRPr/>
          </a:p>
        </p:txBody>
      </p:sp>
      <p:sp>
        <p:nvSpPr>
          <p:cNvPr id="105" name="Google Shape;105;p16"/>
          <p:cNvSpPr txBox="1"/>
          <p:nvPr>
            <p:ph idx="1" type="body"/>
          </p:nvPr>
        </p:nvSpPr>
        <p:spPr>
          <a:xfrm>
            <a:off x="729450" y="207402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Las entidades software deberían estar abiertos para su extensión, pero cerrados para su modificación.</a:t>
            </a:r>
            <a:endParaRPr/>
          </a:p>
          <a:p>
            <a:pPr indent="0" lvl="0" marL="0" rtl="0" algn="l">
              <a:spcBef>
                <a:spcPts val="1200"/>
              </a:spcBef>
              <a:spcAft>
                <a:spcPts val="0"/>
              </a:spcAft>
              <a:buNone/>
            </a:pPr>
            <a:r>
              <a:rPr lang="es">
                <a:latin typeface="Courier New"/>
                <a:ea typeface="Courier New"/>
                <a:cs typeface="Courier New"/>
                <a:sym typeface="Courier New"/>
              </a:rPr>
              <a:t>public static void imprimirPrecioMedioCoche(Coche[] arrayCoches){</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for(Coche coche: arrayCoches) {</a:t>
            </a:r>
            <a:endParaRPr>
              <a:latin typeface="Courier New"/>
              <a:ea typeface="Courier New"/>
              <a:cs typeface="Courier New"/>
              <a:sym typeface="Courier New"/>
            </a:endParaRPr>
          </a:p>
          <a:p>
            <a:pPr indent="457200" lvl="0" marL="0" rtl="0" algn="l">
              <a:spcBef>
                <a:spcPts val="1200"/>
              </a:spcBef>
              <a:spcAft>
                <a:spcPts val="0"/>
              </a:spcAft>
              <a:buNone/>
            </a:pPr>
            <a:r>
              <a:rPr lang="es">
                <a:latin typeface="Courier New"/>
                <a:ea typeface="Courier New"/>
                <a:cs typeface="Courier New"/>
                <a:sym typeface="Courier New"/>
              </a:rPr>
              <a:t>	if(coche.marca.equals(“Renault”)) System.out.println(1800);</a:t>
            </a:r>
            <a:endParaRPr>
              <a:latin typeface="Courier New"/>
              <a:ea typeface="Courier New"/>
              <a:cs typeface="Courier New"/>
              <a:sym typeface="Courier New"/>
            </a:endParaRPr>
          </a:p>
          <a:p>
            <a:pPr indent="457200" lvl="0" marL="457200" rtl="0" algn="l">
              <a:spcBef>
                <a:spcPts val="1200"/>
              </a:spcBef>
              <a:spcAft>
                <a:spcPts val="0"/>
              </a:spcAft>
              <a:buNone/>
            </a:pPr>
            <a:r>
              <a:rPr lang="es">
                <a:latin typeface="Courier New"/>
                <a:ea typeface="Courier New"/>
                <a:cs typeface="Courier New"/>
                <a:sym typeface="Courier New"/>
              </a:rPr>
              <a:t>if(coche.marca.equals(“Audi”)) System.out.println(3600);</a:t>
            </a:r>
            <a:endParaRPr>
              <a:latin typeface="Courier New"/>
              <a:ea typeface="Courier New"/>
              <a:cs typeface="Courier New"/>
              <a:sym typeface="Courier New"/>
            </a:endParaRPr>
          </a:p>
          <a:p>
            <a:pPr indent="457200" lvl="0" marL="0" rtl="0" algn="l">
              <a:spcBef>
                <a:spcPts val="120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 Open/close principle</a:t>
            </a:r>
            <a:endParaRPr/>
          </a:p>
        </p:txBody>
      </p:sp>
      <p:sp>
        <p:nvSpPr>
          <p:cNvPr id="111" name="Google Shape;111;p17"/>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ourier New"/>
                <a:ea typeface="Courier New"/>
                <a:cs typeface="Courier New"/>
                <a:sym typeface="Courier New"/>
              </a:rPr>
              <a:t>abstract class Coche {</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abstract int precioMedioCoche();</a:t>
            </a:r>
            <a:endParaRPr>
              <a:latin typeface="Courier New"/>
              <a:ea typeface="Courier New"/>
              <a:cs typeface="Courier New"/>
              <a:sym typeface="Courier New"/>
            </a:endParaRPr>
          </a:p>
          <a:p>
            <a:pPr indent="0" lvl="0" marL="0" rtl="0" algn="l">
              <a:spcBef>
                <a:spcPts val="1200"/>
              </a:spcBef>
              <a:spcAft>
                <a:spcPts val="120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t>
            </a:r>
            <a:r>
              <a:rPr lang="es"/>
              <a:t>: Principio de substitución de Liskov</a:t>
            </a:r>
            <a:endParaRPr/>
          </a:p>
        </p:txBody>
      </p:sp>
      <p:sp>
        <p:nvSpPr>
          <p:cNvPr id="117" name="Google Shape;117;p18"/>
          <p:cNvSpPr txBox="1"/>
          <p:nvPr>
            <p:ph idx="1" type="body"/>
          </p:nvPr>
        </p:nvSpPr>
        <p:spPr>
          <a:xfrm>
            <a:off x="729450" y="207402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Declara que una subclase debe ser sustituible por su superclase, y si al hacer esto, el programa falla, estamos violando este principio.</a:t>
            </a:r>
            <a:endParaRPr/>
          </a:p>
          <a:p>
            <a:pPr indent="0" lvl="0" marL="0" rtl="0" algn="l">
              <a:spcBef>
                <a:spcPts val="1200"/>
              </a:spcBef>
              <a:spcAft>
                <a:spcPts val="0"/>
              </a:spcAft>
              <a:buNone/>
            </a:pPr>
            <a:r>
              <a:rPr lang="es">
                <a:latin typeface="Courier New"/>
                <a:ea typeface="Courier New"/>
                <a:cs typeface="Courier New"/>
                <a:sym typeface="Courier New"/>
              </a:rPr>
              <a:t>public static void imprimirNumAsientos(Coche[] arrayCoches){</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for(Coche coche: arrayCoches) {</a:t>
            </a:r>
            <a:endParaRPr>
              <a:latin typeface="Courier New"/>
              <a:ea typeface="Courier New"/>
              <a:cs typeface="Courier New"/>
              <a:sym typeface="Courier New"/>
            </a:endParaRPr>
          </a:p>
          <a:p>
            <a:pPr indent="457200" lvl="0" marL="0" rtl="0" algn="l">
              <a:spcBef>
                <a:spcPts val="1200"/>
              </a:spcBef>
              <a:spcAft>
                <a:spcPts val="0"/>
              </a:spcAft>
              <a:buNone/>
            </a:pPr>
            <a:r>
              <a:rPr lang="es">
                <a:latin typeface="Courier New"/>
                <a:ea typeface="Courier New"/>
                <a:cs typeface="Courier New"/>
                <a:sym typeface="Courier New"/>
              </a:rPr>
              <a:t>	if(coche </a:t>
            </a:r>
            <a:r>
              <a:rPr b="1" lang="es">
                <a:latin typeface="Courier New"/>
                <a:ea typeface="Courier New"/>
                <a:cs typeface="Courier New"/>
                <a:sym typeface="Courier New"/>
              </a:rPr>
              <a:t>instanceof</a:t>
            </a:r>
            <a:r>
              <a:rPr lang="es">
                <a:latin typeface="Courier New"/>
                <a:ea typeface="Courier New"/>
                <a:cs typeface="Courier New"/>
                <a:sym typeface="Courier New"/>
              </a:rPr>
              <a:t> Renault) System.out.println(numAsientosRenault(coche));</a:t>
            </a:r>
            <a:endParaRPr>
              <a:latin typeface="Courier New"/>
              <a:ea typeface="Courier New"/>
              <a:cs typeface="Courier New"/>
              <a:sym typeface="Courier New"/>
            </a:endParaRPr>
          </a:p>
          <a:p>
            <a:pPr indent="457200" lvl="0" marL="0" rtl="0" algn="l">
              <a:spcBef>
                <a:spcPts val="120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a:t>
            </a:r>
            <a:r>
              <a:rPr lang="es"/>
              <a:t>: Principio de segregación de interfaz</a:t>
            </a:r>
            <a:endParaRPr/>
          </a:p>
        </p:txBody>
      </p:sp>
      <p:sp>
        <p:nvSpPr>
          <p:cNvPr id="123" name="Google Shape;123;p19"/>
          <p:cNvSpPr txBox="1"/>
          <p:nvPr>
            <p:ph idx="1" type="body"/>
          </p:nvPr>
        </p:nvSpPr>
        <p:spPr>
          <a:xfrm>
            <a:off x="729450" y="20740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Establece que los clientes no deberían verse forzados a depender de interfaces que no usan. Dicho de otra manera, cuando un cliente implementa una interfaz que no usa, pero que otros clientes sí usan, este cliente estará siendo afectado por los cambios que fuercen otros clientes en dicha interfaz.</a:t>
            </a:r>
            <a:endParaRPr/>
          </a:p>
          <a:p>
            <a:pPr indent="0" lvl="0" marL="0" rtl="0" algn="l">
              <a:spcBef>
                <a:spcPts val="1200"/>
              </a:spcBef>
              <a:spcAft>
                <a:spcPts val="0"/>
              </a:spcAft>
              <a:buNone/>
            </a:pPr>
            <a:r>
              <a:rPr lang="es">
                <a:latin typeface="Courier New"/>
                <a:ea typeface="Courier New"/>
                <a:cs typeface="Courier New"/>
                <a:sym typeface="Courier New"/>
              </a:rPr>
              <a:t>interface Ave {</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volar();</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commer();</a:t>
            </a:r>
            <a:endParaRPr>
              <a:latin typeface="Courier New"/>
              <a:ea typeface="Courier New"/>
              <a:cs typeface="Courier New"/>
              <a:sym typeface="Courier New"/>
            </a:endParaRPr>
          </a:p>
          <a:p>
            <a:pPr indent="0" lvl="0" marL="0" rtl="0" algn="l">
              <a:spcBef>
                <a:spcPts val="1200"/>
              </a:spcBef>
              <a:spcAft>
                <a:spcPts val="120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 Principio de segregación de interfaz</a:t>
            </a:r>
            <a:endParaRPr/>
          </a:p>
        </p:txBody>
      </p:sp>
      <p:sp>
        <p:nvSpPr>
          <p:cNvPr id="129" name="Google Shape;129;p20"/>
          <p:cNvSpPr txBox="1"/>
          <p:nvPr>
            <p:ph idx="1" type="body"/>
          </p:nvPr>
        </p:nvSpPr>
        <p:spPr>
          <a:xfrm>
            <a:off x="729450" y="207402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Y los</a:t>
            </a:r>
            <a:r>
              <a:rPr lang="es"/>
              <a:t> pingüin</a:t>
            </a:r>
            <a:r>
              <a:rPr lang="es"/>
              <a:t>os??</a:t>
            </a:r>
            <a:endParaRPr/>
          </a:p>
          <a:p>
            <a:pPr indent="0" lvl="0" marL="0" rtl="0" algn="l">
              <a:spcBef>
                <a:spcPts val="1200"/>
              </a:spcBef>
              <a:spcAft>
                <a:spcPts val="0"/>
              </a:spcAft>
              <a:buNone/>
            </a:pPr>
            <a:r>
              <a:rPr lang="es">
                <a:latin typeface="Courier New"/>
                <a:ea typeface="Courier New"/>
                <a:cs typeface="Courier New"/>
                <a:sym typeface="Courier New"/>
              </a:rPr>
              <a:t>interface Ave {</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volar();</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commer();</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	void nadar();</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s"/>
              <a:t>Pero los pingüinos no vuelan!!!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 Principio de segregación de interfaz</a:t>
            </a:r>
            <a:endParaRPr/>
          </a:p>
        </p:txBody>
      </p:sp>
      <p:sp>
        <p:nvSpPr>
          <p:cNvPr id="135" name="Google Shape;135;p21"/>
          <p:cNvSpPr txBox="1"/>
          <p:nvPr>
            <p:ph idx="1" type="body"/>
          </p:nvPr>
        </p:nvSpPr>
        <p:spPr>
          <a:xfrm>
            <a:off x="729450" y="207402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50000"/>
              </a:lnSpc>
              <a:spcBef>
                <a:spcPts val="0"/>
              </a:spcBef>
              <a:spcAft>
                <a:spcPts val="0"/>
              </a:spcAft>
              <a:buNone/>
            </a:pPr>
            <a:r>
              <a:rPr lang="es">
                <a:latin typeface="Courier New"/>
                <a:ea typeface="Courier New"/>
                <a:cs typeface="Courier New"/>
                <a:sym typeface="Courier New"/>
              </a:rPr>
              <a:t>interface </a:t>
            </a:r>
            <a:r>
              <a:rPr b="1" lang="es">
                <a:latin typeface="Courier New"/>
                <a:ea typeface="Courier New"/>
                <a:cs typeface="Courier New"/>
                <a:sym typeface="Courier New"/>
              </a:rPr>
              <a:t>Ave</a:t>
            </a: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	void comer();</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interface </a:t>
            </a:r>
            <a:r>
              <a:rPr b="1" lang="es">
                <a:latin typeface="Courier New"/>
                <a:ea typeface="Courier New"/>
                <a:cs typeface="Courier New"/>
                <a:sym typeface="Courier New"/>
              </a:rPr>
              <a:t>AveVoladora</a:t>
            </a: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	void volar();</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interface </a:t>
            </a:r>
            <a:r>
              <a:rPr b="1" lang="es">
                <a:latin typeface="Courier New"/>
                <a:ea typeface="Courier New"/>
                <a:cs typeface="Courier New"/>
                <a:sym typeface="Courier New"/>
              </a:rPr>
              <a:t>AveNadadora</a:t>
            </a: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50000"/>
              </a:lnSpc>
              <a:spcBef>
                <a:spcPts val="1200"/>
              </a:spcBef>
              <a:spcAft>
                <a:spcPts val="0"/>
              </a:spcAft>
              <a:buNone/>
            </a:pPr>
            <a:r>
              <a:rPr lang="es">
                <a:latin typeface="Courier New"/>
                <a:ea typeface="Courier New"/>
                <a:cs typeface="Courier New"/>
                <a:sym typeface="Courier New"/>
              </a:rPr>
              <a:t>	void nadar();</a:t>
            </a:r>
            <a:endParaRPr>
              <a:latin typeface="Courier New"/>
              <a:ea typeface="Courier New"/>
              <a:cs typeface="Courier New"/>
              <a:sym typeface="Courier New"/>
            </a:endParaRPr>
          </a:p>
          <a:p>
            <a:pPr indent="0" lvl="0" marL="0" rtl="0" algn="l">
              <a:lnSpc>
                <a:spcPct val="50000"/>
              </a:lnSpc>
              <a:spcBef>
                <a:spcPts val="1200"/>
              </a:spcBef>
              <a:spcAft>
                <a:spcPts val="1200"/>
              </a:spcAft>
              <a:buNone/>
            </a:pPr>
            <a:r>
              <a:rPr lang="es">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