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bold.fntdata"/><Relationship Id="rId14" Type="http://schemas.openxmlformats.org/officeDocument/2006/relationships/slide" Target="slides/slide9.xml"/><Relationship Id="rId36" Type="http://schemas.openxmlformats.org/officeDocument/2006/relationships/font" Target="fonts/Raleway-regular.fntdata"/><Relationship Id="rId17" Type="http://schemas.openxmlformats.org/officeDocument/2006/relationships/slide" Target="slides/slide12.xml"/><Relationship Id="rId39" Type="http://schemas.openxmlformats.org/officeDocument/2006/relationships/font" Target="fonts/Raleway-boldItalic.fntdata"/><Relationship Id="rId16" Type="http://schemas.openxmlformats.org/officeDocument/2006/relationships/slide" Target="slides/slide11.xml"/><Relationship Id="rId38" Type="http://schemas.openxmlformats.org/officeDocument/2006/relationships/font" Target="fonts/Raleway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a88fdc21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a88fdc21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a88fdc21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a88fdc21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a88fdc21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a88fdc21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a88fdc21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a88fdc21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a88fdc21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a88fdc21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a88fdc21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a88fdc21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a88fdc21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a88fdc21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a88fdc21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a88fdc21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a88fdc21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a88fdc21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a88fdc21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a88fdc21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9de6d21f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9de6d21f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9de6d21f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9de6d21f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a88fdc216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a88fdc216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a88fdc216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a88fdc216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a88fdc216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a88fdc21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a88fdc21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ba88fdc21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a88fdc21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a88fdc21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a88fdc216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a88fdc21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a88fdc216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a88fdc216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a88fdc216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ba88fdc216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a88fdc216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a88fdc216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9de6d21f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9de6d21f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a88fdc216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ba88fdc216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9de6d21f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9de6d21f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9de6d21f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9de6d21f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9de6d21f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9de6d21f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9de6d21f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9de6d21f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a88fdc21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a88fdc21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a88fdc21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a88fdc21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funciones en el código limpio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Regla descendente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objetivo es que el código se lea como un texto de arriba a abajo. La idea es leer el programa como una serie de párrafos TO, en el que cada uno describe el nivel actual de abstracción y hace referencia a los párrafos TO posteriores en el siguiente nivel.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Para incluir configuraciones y detalles, incluimos configuraciones, después del contenido de la página de prueba, y por último los detalles.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Para incluir las configuraciones, incluimos la configuración de suite si se trata de una suite, y después la configuración convencional.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Para incluir la configuración de suite, buscamos la jerarquía principal de la página SuiteSetUp y añadimos una instrucción include con la ruta de dicha página.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Instrucciones Switch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complicado usar una instrucción switch de tamaño reducido.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También es complicado crear una instrucción switch que haga una sola cosa.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*Ver código en repositorio.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SwitchToRefactor.java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Una solución puede ser incluirlas en una clase de nivel inferior y no repetirlas.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 regla general para las instrucciones switch es que se pueden tolerar si solo aparecen una vez, se usan para crear objetos polimóficos y se ocultan tras una relación de herencia para que el resto del sistema no las pueda ver.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Nombres descriptivos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Sabemos que trabajamos con código limpio cuando cada rutina es más o menos lo que esperábamos.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Un nombre descriptivo extenso es mucho mejor que uno breve pero enigmático.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 elección de nombres descriptivos clarifica el diseño de los módulos y le permite mejorarlos.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Sea coherente con los nombres.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Argumentos de Funciones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número ideal de argumentos para una función es cero. Después uno (monádico) y dos (diádico).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Siempre que sea posible, evite la presencia de tres argumentos (triádico).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Más de tres argumentos (poliádico) requiere una justificación especial y no es muy habitual.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Los argumentos aumentan la dificultad a la hora de testear.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Formas monádicas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Hay dos motivos principales para pasar un solo argumento: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Realizar una pregunta sobre el argumento.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fileExists(“MyFile”);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Procesar el argumento, transformarlo y devolverlo.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InputStream st = fileOpen(“MyFile”);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deben usar nombres que realicen esta distinción claramente.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uso de un argumento de salida en lugar de un valor devuelto para realizar transformaciones resulta confuso. Si una función va a transformar su argumento de entrada, la transformación debe aparecer como valor devuelto.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✅ StringBuffer transform(StringBuffer in)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❌ void transform(StringBuffer out)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Argumentos de indicador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argumentos de indicador son horribles.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Para un booleano a una función complica la firma e indica que la función hace más de una cosa.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Formas Diádicas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función con dos elementos es más difícil de entender que una función monádica.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writeField(name)✅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writeField(outputStream, name)❌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new Point(0,0)✅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assertEquals(expected, actual)❌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Triadas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funciones que aceptan tres argumentos son sin duda mucho más difíciles de entender que las de dos.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assertEquals(message, expected, actual)❌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assertEquals(1.0, amount, .001)✅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Objetos como argumentos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ocasiones, cuando una función parece necesitar dos o más argumentos, es probable que alguno de ellos se incluya en una clase propia.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Circle makeCircle(double x, double y, double radius)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Circle maleCircle(Point center, double radius)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Por supuesto, el objeto en cuestión debe tener sentido.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Listas como argumentos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ocasiones tendremos que pasar un número variable de argumentos a una función.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String.format(“%s worked %.2f hours.”, name, hours);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Si los argumentos variables se procesan de la misma forma, serán equivalentes a un único argumento de tipo List.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public String format(String format, Object… args)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HtmlUtil.java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funciones son la primera línea organizativa en cualquier programa.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*Ver código en repositorio.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Evitar los efectos secundarios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efectos secundarios son mentiras.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Cuando una función hace más cosas de las que “promete” se pueden provocar extrañas combinaciones temporales y dependencias de orden.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Evitar los efectos secundarios</a:t>
            </a:r>
            <a:endParaRPr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550" y="1949187"/>
            <a:ext cx="4854525" cy="25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importancia de los verbos y las palabras clave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formato monádico, la función y el argumento deben formar un par de verbo y sustantivo.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write(name);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writeField(name);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assertEquals(expected, actual);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assertExpectedEqualsActual(expected, actual);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Separación de consultas de comando</a:t>
            </a:r>
            <a:endParaRPr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funciones deben hacer algo o responder a algo, pero no ambas cosas.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set(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attribute, String value);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(set(“username”, “david”))...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Separación de consultas de comando</a:t>
            </a:r>
            <a:endParaRPr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funciones deben hacer algo o responder a algo, pero no ambas cosas.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attributeExists(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attribute);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setAttribute(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attribute, 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value);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(attributeExists(“username”)){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	setAttribute(“username”, “david”);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 excepciones que códigos de error</a:t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códigos de error incumplen la separación de comandos de consulta.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Hace que los comandos usados asciendan a expresiones en los predicados de las instrucciones if.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 estructuras anidadas.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 excepciones que códigos de error</a:t>
            </a:r>
            <a:endParaRPr/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63"/>
            <a:ext cx="405765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325" y="2078875"/>
            <a:ext cx="355282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Extraer bloques try/catch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funciones deben hacer una cosa y el procesamiento de errores es una de ellas.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una función incluye la palabra clave try, debe ser la primera de la función y  no debe hacer nada más después de los bloques try/catch/finally.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Extraer bloques try/catch</a:t>
            </a:r>
            <a:endParaRPr/>
          </a:p>
        </p:txBody>
      </p:sp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725" y="1853850"/>
            <a:ext cx="501015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NRY: Never Repeat yourself</a:t>
            </a:r>
            <a:endParaRPr/>
          </a:p>
        </p:txBody>
      </p:sp>
      <p:sp>
        <p:nvSpPr>
          <p:cNvPr id="259" name="Google Shape;259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código repetido suele ser indicativo de mal código.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 programación estructurada, la programación orientada a aspecto y la orientada a componentes son, en parte, estrategias para eliminar duplicados.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Tamaño Reducido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primera regla de las funciones es que deben ser de tamaño reducido.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 segunda regla es que deben ser todavía más reducidas.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 modo de referencia podríamos decir que las funciones deberían tener una longitud aproximada de 20 líneas.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</a:t>
            </a:r>
            <a:endParaRPr/>
          </a:p>
        </p:txBody>
      </p:sp>
      <p:sp>
        <p:nvSpPr>
          <p:cNvPr id="265" name="Google Shape;265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Gracias.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Hacer una cosa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funciones solo deben hacer una cosa. Deben hacerlo bien y debe ser lo único que hagan.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PROBLEMA. ¿Qué es una cosa?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Determinar si la página es una página de prueba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En caso afirmativo, incluir configuraciones y detalles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Representar la página en 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Si una función solo realiza los pasos situados un nivel por debajo del nombre de la función, entonces hace una cosa.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Hacer una cosa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9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render(</a:t>
            </a:r>
            <a:r>
              <a:rPr b="1" lang="es" sz="9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size) </a:t>
            </a:r>
            <a:r>
              <a:rPr b="1" lang="es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Exception {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9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StringBuffer</a:t>
            </a: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html = new </a:t>
            </a:r>
            <a:r>
              <a:rPr b="1" lang="es" sz="9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StringBuffer</a:t>
            </a: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("&lt;hr");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(size &gt; 0) {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html.append(" size=\"").append(size + 1).append("\"");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html.append("&gt;");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html.toString();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Hacer una cosa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9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render(</a:t>
            </a:r>
            <a:r>
              <a:rPr b="1" lang="es" sz="9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extraDashes) </a:t>
            </a:r>
            <a:r>
              <a:rPr b="1" lang="es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Exception {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HtmlTag hr = new HtmlTag("hr");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(extraDashes &gt; 0) {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hr.addAttribute("size", ""+(extraDashes + 1));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hr.html();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Hacer una cosa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9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render(</a:t>
            </a:r>
            <a:r>
              <a:rPr b="1" lang="es" sz="9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extraDashes) </a:t>
            </a:r>
            <a:r>
              <a:rPr b="1" lang="es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Exception {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HtmlTag hr = new HtmlTag("hr");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(extraDashes &gt; 0) {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hr.addAttribute("size", hrSize(extraDashes));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hr.html();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9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hrSize(</a:t>
            </a:r>
            <a:r>
              <a:rPr b="1" lang="es" sz="9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height) {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" sz="9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hrSize = height + 1;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String.format("%d", hrSize);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Bloques y sangrado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bloques en instrucciones if, else, while y similares deben tener una línea de longitud que, seguramente, sea la invocación de una función.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Además de reducir el tamaño añadimos valor documental.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El nivel de sangrado de una función no debe ser mayor de uno o dos.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300" y="2649325"/>
            <a:ext cx="5848999" cy="8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nivel de abstracción por función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que las funciones realicen “una cosa”, asegúrese de que las instrucciones de la función se encuentran en el mismo nivel de abstracción.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Nivel alto: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pageData.getHtml();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Nivel intermedio: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String pagePathName = PathParser.render(pagePath);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Nivel bajo: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newData.append(“\n”);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