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Raleway"/>
      <p:regular r:id="rId50"/>
      <p:bold r:id="rId51"/>
      <p:italic r:id="rId52"/>
      <p:boldItalic r:id="rId53"/>
    </p:embeddedFont>
    <p:embeddedFont>
      <p:font typeface="Lat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-bold.fntdata"/><Relationship Id="rId50" Type="http://schemas.openxmlformats.org/officeDocument/2006/relationships/font" Target="fonts/Raleway-regular.fntdata"/><Relationship Id="rId53" Type="http://schemas.openxmlformats.org/officeDocument/2006/relationships/font" Target="fonts/Raleway-boldItalic.fntdata"/><Relationship Id="rId52" Type="http://schemas.openxmlformats.org/officeDocument/2006/relationships/font" Target="fonts/Raleway-italic.fntdata"/><Relationship Id="rId11" Type="http://schemas.openxmlformats.org/officeDocument/2006/relationships/slide" Target="slides/slide6.xml"/><Relationship Id="rId55" Type="http://schemas.openxmlformats.org/officeDocument/2006/relationships/font" Target="fonts/Lato-bold.fntdata"/><Relationship Id="rId10" Type="http://schemas.openxmlformats.org/officeDocument/2006/relationships/slide" Target="slides/slide5.xml"/><Relationship Id="rId54" Type="http://schemas.openxmlformats.org/officeDocument/2006/relationships/font" Target="fonts/Lato-regular.fntdata"/><Relationship Id="rId13" Type="http://schemas.openxmlformats.org/officeDocument/2006/relationships/slide" Target="slides/slide8.xml"/><Relationship Id="rId57" Type="http://schemas.openxmlformats.org/officeDocument/2006/relationships/font" Target="fonts/Lato-boldItalic.fntdata"/><Relationship Id="rId12" Type="http://schemas.openxmlformats.org/officeDocument/2006/relationships/slide" Target="slides/slide7.xml"/><Relationship Id="rId56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8173b3af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8173b3af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8173b3af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8173b3af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8173b3af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8173b3af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8173b3af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8173b3af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8173b3af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8173b3af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8173b3af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8173b3af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8173b3af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8173b3af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8173b3af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8173b3af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854231a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854231a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854231a9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854231a9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9de6d21f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9de6d21f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854231a9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854231a9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854231a9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854231a9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854231a9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854231a9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854231a9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854231a9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854231a9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854231a9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854231a9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854231a9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854231a9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854231a9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c854231a9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c854231a9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854231a9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854231a9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854231a9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c854231a9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8173b3a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8173b3a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c854231a9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c854231a9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854231a9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854231a9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854231a9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854231a9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854231a9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854231a9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854231a9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c854231a9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854231a9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854231a9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854231a9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854231a9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854231a9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854231a9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854231a9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854231a9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c854231a9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c854231a9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8173b3a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8173b3a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c854231a9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c854231a9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854231a9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854231a9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c854231a9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c854231a9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854231a9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c854231a9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c854231a9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c854231a9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8173b3af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8173b3af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8173b3af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8173b3af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8173b3af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8173b3af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8173b3af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8173b3af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8173b3af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8173b3af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Funcional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Funcional con JAVA 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Lambdas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Cuerpo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s">
                <a:solidFill>
                  <a:srgbClr val="000000"/>
                </a:solidFill>
              </a:rPr>
              <a:t>Define el comportamiento de la función.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s">
                <a:solidFill>
                  <a:srgbClr val="000000"/>
                </a:solidFill>
              </a:rPr>
              <a:t>Puede ser una expresión o un bloque.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s">
                <a:solidFill>
                  <a:srgbClr val="000000"/>
                </a:solidFill>
              </a:rPr>
              <a:t>Para una expresión, el valor de retorno está implícito.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s">
                <a:solidFill>
                  <a:srgbClr val="000000"/>
                </a:solidFill>
              </a:rPr>
              <a:t>Para un bloque, el valor de retorno debe ser explícito.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Lambdas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Functional Interfaces definidas en Java 8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s">
                <a:solidFill>
                  <a:srgbClr val="000000"/>
                </a:solidFill>
              </a:rPr>
              <a:t>Function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s">
                <a:solidFill>
                  <a:srgbClr val="000000"/>
                </a:solidFill>
              </a:rPr>
              <a:t>Predicate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s">
                <a:solidFill>
                  <a:srgbClr val="000000"/>
                </a:solidFill>
              </a:rPr>
              <a:t>Consumer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s">
                <a:solidFill>
                  <a:srgbClr val="000000"/>
                </a:solidFill>
              </a:rPr>
              <a:t>Supplier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s">
                <a:solidFill>
                  <a:srgbClr val="000000"/>
                </a:solidFill>
              </a:rPr>
              <a:t>Runnable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Lambdas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58">
                <a:solidFill>
                  <a:srgbClr val="000000"/>
                </a:solidFill>
              </a:rPr>
              <a:t>Function</a:t>
            </a:r>
            <a:endParaRPr sz="1558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@FunctionalInterface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&lt;T, R&gt; {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Function&lt;String, Integer&gt;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f1 </a:t>
            </a:r>
            <a:r>
              <a:rPr b="1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 </a:t>
            </a:r>
            <a:r>
              <a:rPr b="1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b="1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lenght();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Function&lt;Integer, String&gt;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f2 </a:t>
            </a:r>
            <a:r>
              <a:rPr b="1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valueOf(i);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Lambdas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58">
                <a:solidFill>
                  <a:srgbClr val="000000"/>
                </a:solidFill>
              </a:rPr>
              <a:t>Predicate</a:t>
            </a:r>
            <a:endParaRPr sz="1558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@FunctionalInterface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Predicate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&lt;T&gt; {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Predicate&lt;String&gt;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myPredicate </a:t>
            </a:r>
            <a:r>
              <a:rPr b="1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 </a:t>
            </a:r>
            <a:r>
              <a:rPr b="1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b="1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lenght() </a:t>
            </a:r>
            <a:r>
              <a:rPr b="1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Lambdas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58">
                <a:solidFill>
                  <a:srgbClr val="000000"/>
                </a:solidFill>
              </a:rPr>
              <a:t>Consumer</a:t>
            </a:r>
            <a:endParaRPr sz="1558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@FunctionalInterface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Consumer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&lt;T&gt; {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Consumer</a:t>
            </a:r>
            <a:r>
              <a:rPr b="1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&lt;Object&gt;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myConsumer </a:t>
            </a:r>
            <a:r>
              <a:rPr b="1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 </a:t>
            </a:r>
            <a:r>
              <a:rPr b="1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println(s);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Lambdas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58">
                <a:solidFill>
                  <a:srgbClr val="000000"/>
                </a:solidFill>
              </a:rPr>
              <a:t>Supplier</a:t>
            </a:r>
            <a:endParaRPr sz="1558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@FunctionalInterface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Supplier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&lt;T&gt; {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Supplier</a:t>
            </a:r>
            <a:r>
              <a:rPr b="1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&lt;String&gt;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stringSupplier </a:t>
            </a:r>
            <a:r>
              <a:rPr b="1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“hola”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Lambdas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58">
                <a:solidFill>
                  <a:srgbClr val="000000"/>
                </a:solidFill>
              </a:rPr>
              <a:t>Runnable</a:t>
            </a:r>
            <a:endParaRPr sz="1558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@FunctionalInterface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Runnable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Runnable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runnable </a:t>
            </a:r>
            <a:r>
              <a:rPr b="1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sendEmail()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Runnable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runnable </a:t>
            </a:r>
            <a:r>
              <a:rPr b="1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sendEmail;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Lambdas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58">
                <a:solidFill>
                  <a:srgbClr val="000000"/>
                </a:solidFill>
              </a:rPr>
              <a:t>Ejercicio 1</a:t>
            </a:r>
            <a:endParaRPr sz="1558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58">
                <a:solidFill>
                  <a:srgbClr val="000000"/>
                </a:solidFill>
              </a:rPr>
              <a:t>Nuestro cliente ahora quiere procesar transacciones de la siguiente manera</a:t>
            </a:r>
            <a:endParaRPr sz="1558">
              <a:solidFill>
                <a:srgbClr val="000000"/>
              </a:solidFill>
            </a:endParaRPr>
          </a:p>
          <a:p>
            <a:pPr indent="-327536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58"/>
              <a:buChar char="-"/>
            </a:pPr>
            <a:r>
              <a:rPr lang="es" sz="1558">
                <a:solidFill>
                  <a:srgbClr val="000000"/>
                </a:solidFill>
              </a:rPr>
              <a:t>Las transacciones pequeñas se almacenan y luego se envían a un servicio externo.</a:t>
            </a:r>
            <a:endParaRPr sz="1558">
              <a:solidFill>
                <a:srgbClr val="000000"/>
              </a:solidFill>
            </a:endParaRPr>
          </a:p>
          <a:p>
            <a:pPr indent="-32753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8"/>
              <a:buChar char="-"/>
            </a:pPr>
            <a:r>
              <a:rPr lang="es" sz="1558">
                <a:solidFill>
                  <a:srgbClr val="000000"/>
                </a:solidFill>
              </a:rPr>
              <a:t>Las transacciones grandes se notifican al propietario de la cuenta y luego se almacenan.</a:t>
            </a:r>
            <a:endParaRPr sz="1558">
              <a:solidFill>
                <a:srgbClr val="000000"/>
              </a:solidFill>
            </a:endParaRPr>
          </a:p>
          <a:p>
            <a:pPr indent="-32753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8"/>
              <a:buChar char="-"/>
            </a:pPr>
            <a:r>
              <a:rPr lang="es" sz="1558">
                <a:solidFill>
                  <a:srgbClr val="000000"/>
                </a:solidFill>
              </a:rPr>
              <a:t>El resto de las transacciones se almacenan simplemente.</a:t>
            </a:r>
            <a:endParaRPr sz="1558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Lambdas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881850" y="2226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Referencias a métodos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s">
                <a:solidFill>
                  <a:srgbClr val="000000"/>
                </a:solidFill>
              </a:rPr>
              <a:t>Una forma más legible de definir una expresión lambda que llama a un método.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sendEmail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3359950" y="3188375"/>
            <a:ext cx="11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Objetivo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4572000" y="3156875"/>
            <a:ext cx="18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Nombre del método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8" name="Google Shape;198;p30"/>
          <p:cNvCxnSpPr/>
          <p:nvPr/>
        </p:nvCxnSpPr>
        <p:spPr>
          <a:xfrm>
            <a:off x="3922925" y="3648200"/>
            <a:ext cx="4593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30"/>
          <p:cNvCxnSpPr/>
          <p:nvPr/>
        </p:nvCxnSpPr>
        <p:spPr>
          <a:xfrm flipH="1" rot="10800000">
            <a:off x="4572000" y="3652700"/>
            <a:ext cx="8913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Lambdas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881850" y="2226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Objetivo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s">
                <a:solidFill>
                  <a:srgbClr val="000000"/>
                </a:solidFill>
              </a:rPr>
              <a:t>Define el contexto en el que el método se ejecutará.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9900"/>
                </a:solidFill>
              </a:rPr>
              <a:t>this</a:t>
            </a:r>
            <a:r>
              <a:rPr lang="es">
                <a:solidFill>
                  <a:srgbClr val="FF0000"/>
                </a:solidFill>
              </a:rPr>
              <a:t>::</a:t>
            </a:r>
            <a:r>
              <a:rPr lang="es">
                <a:solidFill>
                  <a:srgbClr val="000000"/>
                </a:solidFill>
              </a:rPr>
              <a:t>sendEmial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9900"/>
                </a:solidFill>
              </a:rPr>
              <a:t>super</a:t>
            </a:r>
            <a:r>
              <a:rPr lang="es">
                <a:solidFill>
                  <a:srgbClr val="FF0000"/>
                </a:solidFill>
              </a:rPr>
              <a:t>::</a:t>
            </a:r>
            <a:r>
              <a:rPr lang="es">
                <a:solidFill>
                  <a:srgbClr val="000000"/>
                </a:solidFill>
              </a:rPr>
              <a:t>parentMethod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myString</a:t>
            </a:r>
            <a:r>
              <a:rPr lang="es">
                <a:solidFill>
                  <a:srgbClr val="FF0000"/>
                </a:solidFill>
              </a:rPr>
              <a:t>::</a:t>
            </a:r>
            <a:r>
              <a:rPr lang="es">
                <a:solidFill>
                  <a:srgbClr val="000000"/>
                </a:solidFill>
              </a:rPr>
              <a:t>charAt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4A86E8"/>
                </a:solidFill>
              </a:rPr>
              <a:t>String</a:t>
            </a:r>
            <a:r>
              <a:rPr lang="es">
                <a:solidFill>
                  <a:srgbClr val="FF0000"/>
                </a:solidFill>
              </a:rPr>
              <a:t>::</a:t>
            </a:r>
            <a:r>
              <a:rPr lang="es">
                <a:solidFill>
                  <a:srgbClr val="000000"/>
                </a:solidFill>
              </a:rPr>
              <a:t>charAt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la programación funcional?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Paradigma de programación basado en la evaluación de funciones matemáticas.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Evita cambios de estado y datos mutables.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Programación declarativa: nos centramos en el que en lugar del cómo.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Las funciones son ciudadanas de primera, pueden ser pasadas como argumentos a otras funciones, devueltas, asignadas a variables…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Las funciones que reciben otras funciones como parámetro se denominan funciones de orden superior.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Lambdas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881850" y="2226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Doble colon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F0000"/>
                </a:solidFill>
              </a:rPr>
              <a:t>::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Lambdas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881850" y="2226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Nombre del método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s">
                <a:solidFill>
                  <a:srgbClr val="000000"/>
                </a:solidFill>
              </a:rPr>
              <a:t>El nombre del método a ejecutar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s">
                <a:solidFill>
                  <a:srgbClr val="000000"/>
                </a:solidFill>
              </a:rPr>
              <a:t>Puede ser cualquier método, incluidos constructores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s">
                <a:solidFill>
                  <a:srgbClr val="000000"/>
                </a:solidFill>
              </a:rPr>
              <a:t>El método referenciado puede tener cualquier número de parámetros.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Lambdas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881850" y="2226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Referencias a métodos  vs Lambdas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s">
                <a:solidFill>
                  <a:srgbClr val="000000"/>
                </a:solidFill>
              </a:rPr>
              <a:t>myString</a:t>
            </a:r>
            <a:r>
              <a:rPr lang="es">
                <a:solidFill>
                  <a:srgbClr val="FF0000"/>
                </a:solidFill>
              </a:rPr>
              <a:t>::</a:t>
            </a:r>
            <a:r>
              <a:rPr lang="es">
                <a:solidFill>
                  <a:srgbClr val="000000"/>
                </a:solidFill>
              </a:rPr>
              <a:t>charAt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s">
                <a:solidFill>
                  <a:srgbClr val="000000"/>
                </a:solidFill>
              </a:rPr>
              <a:t>index </a:t>
            </a:r>
            <a:r>
              <a:rPr lang="es">
                <a:solidFill>
                  <a:srgbClr val="FF0000"/>
                </a:solidFill>
              </a:rPr>
              <a:t>-&gt;</a:t>
            </a:r>
            <a:r>
              <a:rPr lang="es">
                <a:solidFill>
                  <a:srgbClr val="000000"/>
                </a:solidFill>
              </a:rPr>
              <a:t> myString</a:t>
            </a:r>
            <a:r>
              <a:rPr lang="es">
                <a:solidFill>
                  <a:srgbClr val="FF0000"/>
                </a:solidFill>
              </a:rPr>
              <a:t>.</a:t>
            </a:r>
            <a:r>
              <a:rPr lang="es">
                <a:solidFill>
                  <a:srgbClr val="000000"/>
                </a:solidFill>
              </a:rPr>
              <a:t>charAt(index)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s">
                <a:solidFill>
                  <a:srgbClr val="4A86E8"/>
                </a:solidFill>
              </a:rPr>
              <a:t>Function&lt;Integer, Character&gt;</a:t>
            </a:r>
            <a:endParaRPr>
              <a:solidFill>
                <a:srgbClr val="4A86E8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s">
                <a:solidFill>
                  <a:srgbClr val="000000"/>
                </a:solidFill>
              </a:rPr>
              <a:t>String</a:t>
            </a:r>
            <a:r>
              <a:rPr lang="es">
                <a:solidFill>
                  <a:srgbClr val="FF0000"/>
                </a:solidFill>
              </a:rPr>
              <a:t>::</a:t>
            </a:r>
            <a:r>
              <a:rPr lang="es">
                <a:solidFill>
                  <a:srgbClr val="000000"/>
                </a:solidFill>
              </a:rPr>
              <a:t>charAt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s">
                <a:solidFill>
                  <a:srgbClr val="000000"/>
                </a:solidFill>
              </a:rPr>
              <a:t>(string, index) </a:t>
            </a:r>
            <a:r>
              <a:rPr lang="es">
                <a:solidFill>
                  <a:srgbClr val="FF0000"/>
                </a:solidFill>
              </a:rPr>
              <a:t>-&gt;</a:t>
            </a:r>
            <a:r>
              <a:rPr lang="es">
                <a:solidFill>
                  <a:srgbClr val="000000"/>
                </a:solidFill>
              </a:rPr>
              <a:t> string</a:t>
            </a:r>
            <a:r>
              <a:rPr lang="es">
                <a:solidFill>
                  <a:srgbClr val="FF0000"/>
                </a:solidFill>
              </a:rPr>
              <a:t>.</a:t>
            </a:r>
            <a:r>
              <a:rPr lang="es">
                <a:solidFill>
                  <a:srgbClr val="000000"/>
                </a:solidFill>
              </a:rPr>
              <a:t>charAt(index)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s">
                <a:solidFill>
                  <a:srgbClr val="4A86E8"/>
                </a:solidFill>
              </a:rPr>
              <a:t>BiFunction&lt;String, Integer, Character&gt;</a:t>
            </a:r>
            <a:endParaRPr>
              <a:solidFill>
                <a:srgbClr val="4A86E8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s">
                <a:solidFill>
                  <a:srgbClr val="4A86E8"/>
                </a:solidFill>
              </a:rPr>
              <a:t>Integer</a:t>
            </a:r>
            <a:r>
              <a:rPr lang="es">
                <a:solidFill>
                  <a:srgbClr val="FF0000"/>
                </a:solidFill>
              </a:rPr>
              <a:t>::</a:t>
            </a:r>
            <a:r>
              <a:rPr lang="es">
                <a:solidFill>
                  <a:srgbClr val="000000"/>
                </a:solidFill>
              </a:rPr>
              <a:t>parseInt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s">
                <a:solidFill>
                  <a:srgbClr val="000000"/>
                </a:solidFill>
              </a:rPr>
              <a:t>string</a:t>
            </a:r>
            <a:r>
              <a:rPr lang="es">
                <a:solidFill>
                  <a:srgbClr val="4A86E8"/>
                </a:solidFill>
              </a:rPr>
              <a:t> </a:t>
            </a:r>
            <a:r>
              <a:rPr lang="es">
                <a:solidFill>
                  <a:srgbClr val="FF0000"/>
                </a:solidFill>
              </a:rPr>
              <a:t>-&gt;</a:t>
            </a:r>
            <a:r>
              <a:rPr lang="es">
                <a:solidFill>
                  <a:srgbClr val="4A86E8"/>
                </a:solidFill>
              </a:rPr>
              <a:t> Integer</a:t>
            </a:r>
            <a:r>
              <a:rPr lang="es">
                <a:solidFill>
                  <a:srgbClr val="FF0000"/>
                </a:solidFill>
              </a:rPr>
              <a:t>.</a:t>
            </a:r>
            <a:r>
              <a:rPr lang="es">
                <a:solidFill>
                  <a:srgbClr val="000000"/>
                </a:solidFill>
              </a:rPr>
              <a:t>parseInt(string)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s">
                <a:solidFill>
                  <a:srgbClr val="4A86E8"/>
                </a:solidFill>
              </a:rPr>
              <a:t>Function&lt;String, Integer&gt;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Lambdas</a:t>
            </a:r>
            <a:endParaRPr/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881850" y="2226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Referencias a métodos  vs Lambdas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s">
                <a:solidFill>
                  <a:srgbClr val="4A86E8"/>
                </a:solidFill>
              </a:rPr>
              <a:t>StringBuilder</a:t>
            </a:r>
            <a:r>
              <a:rPr lang="es">
                <a:solidFill>
                  <a:srgbClr val="FF0000"/>
                </a:solidFill>
              </a:rPr>
              <a:t>::</a:t>
            </a:r>
            <a:r>
              <a:rPr lang="es">
                <a:solidFill>
                  <a:srgbClr val="000000"/>
                </a:solidFill>
              </a:rPr>
              <a:t>new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s">
                <a:solidFill>
                  <a:srgbClr val="000000"/>
                </a:solidFill>
              </a:rPr>
              <a:t>()</a:t>
            </a:r>
            <a:r>
              <a:rPr lang="es">
                <a:solidFill>
                  <a:srgbClr val="FF0000"/>
                </a:solidFill>
              </a:rPr>
              <a:t>-&gt; new </a:t>
            </a:r>
            <a:r>
              <a:rPr lang="es">
                <a:solidFill>
                  <a:srgbClr val="4A86E8"/>
                </a:solidFill>
              </a:rPr>
              <a:t>StringBuilder()</a:t>
            </a:r>
            <a:endParaRPr>
              <a:solidFill>
                <a:srgbClr val="4A86E8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s">
                <a:solidFill>
                  <a:srgbClr val="4A86E8"/>
                </a:solidFill>
              </a:rPr>
              <a:t>Supplier</a:t>
            </a:r>
            <a:r>
              <a:rPr lang="es">
                <a:solidFill>
                  <a:srgbClr val="4A86E8"/>
                </a:solidFill>
              </a:rPr>
              <a:t>&lt;StringBuilder&gt;</a:t>
            </a:r>
            <a:endParaRPr>
              <a:solidFill>
                <a:srgbClr val="4A86E8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s">
                <a:solidFill>
                  <a:srgbClr val="000000"/>
                </a:solidFill>
              </a:rPr>
              <a:t>string</a:t>
            </a:r>
            <a:r>
              <a:rPr lang="es">
                <a:solidFill>
                  <a:srgbClr val="4A86E8"/>
                </a:solidFill>
              </a:rPr>
              <a:t> </a:t>
            </a:r>
            <a:r>
              <a:rPr lang="es">
                <a:solidFill>
                  <a:srgbClr val="FF0000"/>
                </a:solidFill>
              </a:rPr>
              <a:t>-&gt;</a:t>
            </a:r>
            <a:r>
              <a:rPr lang="es">
                <a:solidFill>
                  <a:srgbClr val="4A86E8"/>
                </a:solidFill>
              </a:rPr>
              <a:t> </a:t>
            </a:r>
            <a:r>
              <a:rPr lang="es">
                <a:solidFill>
                  <a:srgbClr val="FF0000"/>
                </a:solidFill>
              </a:rPr>
              <a:t>new</a:t>
            </a:r>
            <a:r>
              <a:rPr lang="es">
                <a:solidFill>
                  <a:srgbClr val="4A86E8"/>
                </a:solidFill>
              </a:rPr>
              <a:t> StringBuilder(</a:t>
            </a:r>
            <a:r>
              <a:rPr lang="es">
                <a:solidFill>
                  <a:srgbClr val="000000"/>
                </a:solidFill>
              </a:rPr>
              <a:t>string</a:t>
            </a:r>
            <a:r>
              <a:rPr lang="es">
                <a:solidFill>
                  <a:srgbClr val="4A86E8"/>
                </a:solidFill>
              </a:rPr>
              <a:t>)</a:t>
            </a:r>
            <a:endParaRPr>
              <a:solidFill>
                <a:srgbClr val="4A86E8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s">
                <a:solidFill>
                  <a:srgbClr val="4A86E8"/>
                </a:solidFill>
              </a:rPr>
              <a:t>Function&lt;String, StringBuilder&gt;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Lambdas</a:t>
            </a:r>
            <a:endParaRPr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881850" y="2226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Ejercicio 2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s">
                <a:solidFill>
                  <a:srgbClr val="000000"/>
                </a:solidFill>
              </a:rPr>
              <a:t>Escribe el ejercicio 1 usando instancias de métodos en lugar de lambdas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Optionals</a:t>
            </a:r>
            <a:endParaRPr/>
          </a:p>
        </p:txBody>
      </p:sp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881850" y="2226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¿Qué hay de malo con los nulls?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s">
                <a:solidFill>
                  <a:srgbClr val="000000"/>
                </a:solidFill>
              </a:rPr>
              <a:t>Las referencias a null fueron introducidas en 1965 por Tony Hoare mientras diseñaba ALGOL W.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s">
                <a:solidFill>
                  <a:srgbClr val="000000"/>
                </a:solidFill>
              </a:rPr>
              <a:t>Pensó que era la forma más apropiada de modelar la ausencia de valor.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s">
                <a:solidFill>
                  <a:srgbClr val="000000"/>
                </a:solidFill>
              </a:rPr>
              <a:t>Muchos lenguajes de programación siguieron su aproach.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s">
                <a:solidFill>
                  <a:srgbClr val="000000"/>
                </a:solidFill>
              </a:rPr>
              <a:t>Después de muchos años él mismo ve su decisión como su “error de un billón de dólares”.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Optionals</a:t>
            </a:r>
            <a:endParaRPr/>
          </a:p>
        </p:txBody>
      </p:sp>
      <p:sp>
        <p:nvSpPr>
          <p:cNvPr id="247" name="Google Shape;247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Ejercicio 3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Escribir un método que obtenga el nombre del método de pago de un cliente dada la siguiente estructura de clases.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Un cliente tiene una cuenta y cada cuenta tiene un método de pago.</a:t>
            </a:r>
            <a:endParaRPr/>
          </a:p>
        </p:txBody>
      </p:sp>
      <p:pic>
        <p:nvPicPr>
          <p:cNvPr id="248" name="Google Shape;2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513" y="3497950"/>
            <a:ext cx="5484576" cy="6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Optionals</a:t>
            </a:r>
            <a:endParaRPr/>
          </a:p>
        </p:txBody>
      </p:sp>
      <p:sp>
        <p:nvSpPr>
          <p:cNvPr id="254" name="Google Shape;254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NullPointerException es una de las excepciones más comunes lanzadas en Java.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Empeora la legibilidad del código.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Es lo único que hace explícitos los punteros en Java.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Optionals</a:t>
            </a:r>
            <a:endParaRPr/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Optional?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Una clase que encapsula un valor opcional.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Cuando el valor está presente, el Optional simplemente lo envuelve.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Si el valor no está presente, el Optional será una instancia especial singleton que representa un Optional vacío.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Optionals</a:t>
            </a:r>
            <a:endParaRPr/>
          </a:p>
        </p:txBody>
      </p:sp>
      <p:sp>
        <p:nvSpPr>
          <p:cNvPr id="266" name="Google Shape;266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 el ejemplo anterior</a:t>
            </a:r>
            <a:endParaRPr/>
          </a:p>
        </p:txBody>
      </p:sp>
      <p:pic>
        <p:nvPicPr>
          <p:cNvPr id="267" name="Google Shape;26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225" y="2636650"/>
            <a:ext cx="5421551" cy="15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hay de nuevo en Java 8?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Parametrización del comportamiento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Lambdas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Optionals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Streams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Métodos por defecto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Optionals</a:t>
            </a:r>
            <a:endParaRPr/>
          </a:p>
        </p:txBody>
      </p:sp>
      <p:sp>
        <p:nvSpPr>
          <p:cNvPr id="273" name="Google Shape;273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Creando Optionals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Empty Optional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Optional de un valor no nulo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Optional de un valor nulo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Optionals</a:t>
            </a:r>
            <a:endParaRPr/>
          </a:p>
        </p:txBody>
      </p:sp>
      <p:sp>
        <p:nvSpPr>
          <p:cNvPr id="279" name="Google Shape;279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Transformando Optionals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Extrayendo información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Encadenando Optionals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Desenvolviendo Optionals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Rechazando valores Optionals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Streams</a:t>
            </a:r>
            <a:endParaRPr/>
          </a:p>
        </p:txBody>
      </p:sp>
      <p:sp>
        <p:nvSpPr>
          <p:cNvPr id="285" name="Google Shape;285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son los Streams?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Son una actualización de la API de Java para manipular colecciones de una forma declarativa.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Streams</a:t>
            </a:r>
            <a:endParaRPr/>
          </a:p>
        </p:txBody>
      </p:sp>
      <p:sp>
        <p:nvSpPr>
          <p:cNvPr id="291" name="Google Shape;291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Collecting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Colleccionando con Streams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Agrupando con Streams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Particionando con Streams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Streams</a:t>
            </a:r>
            <a:endParaRPr/>
          </a:p>
        </p:txBody>
      </p:sp>
      <p:sp>
        <p:nvSpPr>
          <p:cNvPr id="297" name="Google Shape;297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Mapping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Aplicando funciones a Streams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Aplanando Streams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Streams</a:t>
            </a:r>
            <a:endParaRPr/>
          </a:p>
        </p:txBody>
      </p:sp>
      <p:sp>
        <p:nvSpPr>
          <p:cNvPr id="303" name="Google Shape;303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3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Crea un método que acepta una colección de transacciones y devuelve un string con cada transacción en una línea separada.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Cada línea tiene que tener el siguiente formato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Transfered4323$fromES123...toES3212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Streams</a:t>
            </a:r>
            <a:endParaRPr/>
          </a:p>
        </p:txBody>
      </p:sp>
      <p:sp>
        <p:nvSpPr>
          <p:cNvPr id="309" name="Google Shape;309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Filtering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Filtrando con un predicado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Filtrando objetos únicos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Truncando un stream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Saltando elementos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Streams</a:t>
            </a:r>
            <a:endParaRPr/>
          </a:p>
        </p:txBody>
      </p:sp>
      <p:sp>
        <p:nvSpPr>
          <p:cNvPr id="315" name="Google Shape;315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4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Refactoriza el método para filtrar transacciones del primer ejemplo para usar streams.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Streams</a:t>
            </a:r>
            <a:endParaRPr/>
          </a:p>
        </p:txBody>
      </p:sp>
      <p:sp>
        <p:nvSpPr>
          <p:cNvPr id="321" name="Google Shape;321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Matching and Finding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Comprobando cualquier coincidencia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Comprobando todas las coincidencias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Encontrando cualquier coincidencia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Streams</a:t>
            </a:r>
            <a:endParaRPr/>
          </a:p>
        </p:txBody>
      </p:sp>
      <p:sp>
        <p:nvSpPr>
          <p:cNvPr id="327" name="Google Shape;327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5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Escribe un método que comprueba si una colección de transacciones tiene sólo transacciones ordinarias (que no sean ni grandes ni pequeñas).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Parametrización del comportamiento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la posibilidad de utilizar funciones anónimas para parametrizar el comportamiento de los métodos.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Ejemplos en código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700">
                <a:latin typeface="Courier New"/>
                <a:ea typeface="Courier New"/>
                <a:cs typeface="Courier New"/>
                <a:sym typeface="Courier New"/>
              </a:rPr>
              <a:t>TransactionsFilter.java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Streams</a:t>
            </a:r>
            <a:endParaRPr/>
          </a:p>
        </p:txBody>
      </p:sp>
      <p:sp>
        <p:nvSpPr>
          <p:cNvPr id="333" name="Google Shape;333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Reducing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Permite “reducir” una colección usando un método para computar sus elementos.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Streams</a:t>
            </a:r>
            <a:endParaRPr/>
          </a:p>
        </p:txBody>
      </p:sp>
      <p:sp>
        <p:nvSpPr>
          <p:cNvPr id="339" name="Google Shape;339;p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6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Escribe un método que devuelva el total transferido en una colección de transacciones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Streams</a:t>
            </a:r>
            <a:endParaRPr/>
          </a:p>
        </p:txBody>
      </p:sp>
      <p:sp>
        <p:nvSpPr>
          <p:cNvPr id="345" name="Google Shape;345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Streams numéricos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Convirtiendo a streams numéricos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Rangos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Streams</a:t>
            </a:r>
            <a:endParaRPr/>
          </a:p>
        </p:txBody>
      </p:sp>
      <p:sp>
        <p:nvSpPr>
          <p:cNvPr id="351" name="Google Shape;351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Construyendo Streams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Streams a partir de valores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Streams a partir de arrays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Streams a partir de ficheros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Streams a partir de funciones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</a:t>
            </a:r>
            <a:endParaRPr/>
          </a:p>
        </p:txBody>
      </p:sp>
      <p:sp>
        <p:nvSpPr>
          <p:cNvPr id="357" name="Google Shape;357;p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Gracias!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Parametrización del comportamiento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Strategy pattern</a:t>
            </a:r>
            <a:r>
              <a:rPr lang="es"/>
              <a:t>.</a:t>
            </a:r>
            <a:r>
              <a:rPr lang="es"/>
              <a:t> Patrón de diseño de comportamiento que convierte un grupo de comportamientos en objetos y los hace intercambiables dentro del objeto de contexto original.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400" y="2720550"/>
            <a:ext cx="2284425" cy="18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Lambdas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isBig == transaction </a:t>
            </a:r>
            <a:r>
              <a:rPr b="1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 transaction</a:t>
            </a:r>
            <a:r>
              <a:rPr b="1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getAmount() </a:t>
            </a:r>
            <a:r>
              <a:rPr b="1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b="1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List&lt;Transaction&gt;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List&lt;Transaction&gt;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Predicate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predicate</a:t>
            </a: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4477325" y="2543000"/>
            <a:ext cx="175800" cy="568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Lambdas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Functional Interfaces (</a:t>
            </a:r>
            <a:r>
              <a:rPr b="1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@FunctionalInterface</a:t>
            </a:r>
            <a:r>
              <a:rPr lang="es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Una interfaz que define exactamente UN método abstracto.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TransactionPredicate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 }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Runnable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();}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&lt;T&gt; { </a:t>
            </a:r>
            <a:r>
              <a:rPr b="1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compare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o1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o2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);}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Lambdas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¿Qué es una expresión lambda (en Java)?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s">
                <a:solidFill>
                  <a:srgbClr val="000000"/>
                </a:solidFill>
              </a:rPr>
              <a:t>Una definición concisa de una implementación anónima de una interfaz funcional.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n1, </a:t>
            </a:r>
            <a:r>
              <a:rPr b="1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n2) </a:t>
            </a:r>
            <a:r>
              <a:rPr b="1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max(n1, n2);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2549750" y="2963900"/>
            <a:ext cx="20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Parámetros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4812325" y="2963900"/>
            <a:ext cx="20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Cuerpo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4" name="Google Shape;134;p20"/>
          <p:cNvCxnSpPr/>
          <p:nvPr/>
        </p:nvCxnSpPr>
        <p:spPr>
          <a:xfrm flipH="1" rot="10800000">
            <a:off x="2414500" y="3313875"/>
            <a:ext cx="22521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0"/>
          <p:cNvCxnSpPr/>
          <p:nvPr/>
        </p:nvCxnSpPr>
        <p:spPr>
          <a:xfrm flipH="1" rot="10800000">
            <a:off x="5099550" y="3300350"/>
            <a:ext cx="15894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Lambdas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5200">
                <a:solidFill>
                  <a:srgbClr val="000000"/>
                </a:solidFill>
              </a:rPr>
              <a:t>Parámetros</a:t>
            </a:r>
            <a:endParaRPr sz="52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s" sz="5200">
                <a:solidFill>
                  <a:srgbClr val="000000"/>
                </a:solidFill>
              </a:rPr>
              <a:t>Definen los parámetros usados dentro del cuerpo de la expresión</a:t>
            </a:r>
            <a:endParaRPr sz="52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s" sz="5200">
                <a:solidFill>
                  <a:srgbClr val="000000"/>
                </a:solidFill>
              </a:rPr>
              <a:t>Sus tipos pueden ser explícitos o implícitos (determinados por el contexto)</a:t>
            </a:r>
            <a:endParaRPr sz="5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52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s"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i1, </a:t>
            </a:r>
            <a:r>
              <a:rPr b="1" lang="es" sz="52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s"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i2) </a:t>
            </a:r>
            <a:r>
              <a:rPr b="1" lang="es" sz="5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1" lang="es"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i1</a:t>
            </a:r>
            <a:r>
              <a:rPr b="1" lang="es" sz="5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compareTo(i2);</a:t>
            </a:r>
            <a:endParaRPr b="1" sz="5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52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Comparator&lt;Long&gt;</a:t>
            </a:r>
            <a:r>
              <a:rPr b="1" lang="es"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longComparator </a:t>
            </a:r>
            <a:r>
              <a:rPr b="1" lang="es" sz="5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"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(l1, l2) </a:t>
            </a:r>
            <a:r>
              <a:rPr b="1" lang="es" sz="5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1" lang="es"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l1</a:t>
            </a:r>
            <a:r>
              <a:rPr b="1" lang="es" sz="5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compareTo(l2);</a:t>
            </a:r>
            <a:endParaRPr b="1" sz="5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52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Consumer&lt;Float&gt;</a:t>
            </a:r>
            <a:r>
              <a:rPr b="1" lang="es"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consumer </a:t>
            </a:r>
            <a:r>
              <a:rPr b="1" lang="es" sz="5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"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 </a:t>
            </a:r>
            <a:r>
              <a:rPr b="1" lang="es" sz="5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1" lang="es"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52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s" sz="5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s" sz="5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println(f</a:t>
            </a:r>
            <a:r>
              <a:rPr b="1" lang="es" sz="5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isInfinite());</a:t>
            </a:r>
            <a:endParaRPr b="1" sz="5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-&gt; </a:t>
            </a:r>
            <a:r>
              <a:rPr b="1" lang="es" sz="52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“hola”</a:t>
            </a:r>
            <a:r>
              <a:rPr b="1" lang="es"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5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