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6" d="100"/>
          <a:sy n="76" d="100"/>
        </p:scale>
        <p:origin x="296" y="-3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D20043-962C-4538-85E8-6E496DC1A401}"/>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79ED6A4B-3081-45F3-9763-583A19A6B2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27E51146-6A32-4F9D-9602-AC75DC36D44F}"/>
              </a:ext>
            </a:extLst>
          </p:cNvPr>
          <p:cNvSpPr>
            <a:spLocks noGrp="1"/>
          </p:cNvSpPr>
          <p:nvPr>
            <p:ph type="dt" sz="half" idx="10"/>
          </p:nvPr>
        </p:nvSpPr>
        <p:spPr/>
        <p:txBody>
          <a:bodyPr/>
          <a:lstStyle/>
          <a:p>
            <a:fld id="{F9E098CF-D927-478F-B26A-78F9331E9256}" type="datetimeFigureOut">
              <a:rPr lang="es-CO" smtClean="0"/>
              <a:t>26/04/2022</a:t>
            </a:fld>
            <a:endParaRPr lang="es-CO"/>
          </a:p>
        </p:txBody>
      </p:sp>
      <p:sp>
        <p:nvSpPr>
          <p:cNvPr id="5" name="Marcador de pie de página 4">
            <a:extLst>
              <a:ext uri="{FF2B5EF4-FFF2-40B4-BE49-F238E27FC236}">
                <a16:creationId xmlns:a16="http://schemas.microsoft.com/office/drawing/2014/main" id="{BA3BEDD3-172C-441C-A9AF-41615792B616}"/>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8557BE9C-7F56-4EFB-8AA6-2B5D9410B8AD}"/>
              </a:ext>
            </a:extLst>
          </p:cNvPr>
          <p:cNvSpPr>
            <a:spLocks noGrp="1"/>
          </p:cNvSpPr>
          <p:nvPr>
            <p:ph type="sldNum" sz="quarter" idx="12"/>
          </p:nvPr>
        </p:nvSpPr>
        <p:spPr/>
        <p:txBody>
          <a:bodyPr/>
          <a:lstStyle/>
          <a:p>
            <a:fld id="{FB7E6425-2746-42F3-82E4-4DEFE011E357}" type="slidenum">
              <a:rPr lang="es-CO" smtClean="0"/>
              <a:t>‹Nº›</a:t>
            </a:fld>
            <a:endParaRPr lang="es-CO"/>
          </a:p>
        </p:txBody>
      </p:sp>
    </p:spTree>
    <p:extLst>
      <p:ext uri="{BB962C8B-B14F-4D97-AF65-F5344CB8AC3E}">
        <p14:creationId xmlns:p14="http://schemas.microsoft.com/office/powerpoint/2010/main" val="2432143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F5FB02-3570-40E0-B4B7-D6A0E2450DEE}"/>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483C0C59-C482-4602-AAB1-34F4231D5C93}"/>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53EB9FBB-3065-4344-83D3-35E955BFD004}"/>
              </a:ext>
            </a:extLst>
          </p:cNvPr>
          <p:cNvSpPr>
            <a:spLocks noGrp="1"/>
          </p:cNvSpPr>
          <p:nvPr>
            <p:ph type="dt" sz="half" idx="10"/>
          </p:nvPr>
        </p:nvSpPr>
        <p:spPr/>
        <p:txBody>
          <a:bodyPr/>
          <a:lstStyle/>
          <a:p>
            <a:fld id="{F9E098CF-D927-478F-B26A-78F9331E9256}" type="datetimeFigureOut">
              <a:rPr lang="es-CO" smtClean="0"/>
              <a:t>26/04/2022</a:t>
            </a:fld>
            <a:endParaRPr lang="es-CO"/>
          </a:p>
        </p:txBody>
      </p:sp>
      <p:sp>
        <p:nvSpPr>
          <p:cNvPr id="5" name="Marcador de pie de página 4">
            <a:extLst>
              <a:ext uri="{FF2B5EF4-FFF2-40B4-BE49-F238E27FC236}">
                <a16:creationId xmlns:a16="http://schemas.microsoft.com/office/drawing/2014/main" id="{65FBD143-3FC9-4BDC-9AC4-B9728F1C93A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01893116-13A7-4948-A519-2F8BFC281C24}"/>
              </a:ext>
            </a:extLst>
          </p:cNvPr>
          <p:cNvSpPr>
            <a:spLocks noGrp="1"/>
          </p:cNvSpPr>
          <p:nvPr>
            <p:ph type="sldNum" sz="quarter" idx="12"/>
          </p:nvPr>
        </p:nvSpPr>
        <p:spPr/>
        <p:txBody>
          <a:bodyPr/>
          <a:lstStyle/>
          <a:p>
            <a:fld id="{FB7E6425-2746-42F3-82E4-4DEFE011E357}" type="slidenum">
              <a:rPr lang="es-CO" smtClean="0"/>
              <a:t>‹Nº›</a:t>
            </a:fld>
            <a:endParaRPr lang="es-CO"/>
          </a:p>
        </p:txBody>
      </p:sp>
    </p:spTree>
    <p:extLst>
      <p:ext uri="{BB962C8B-B14F-4D97-AF65-F5344CB8AC3E}">
        <p14:creationId xmlns:p14="http://schemas.microsoft.com/office/powerpoint/2010/main" val="1956727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125F722-3546-418A-A99B-D4E3B345E3E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A824878E-244B-4A2F-B66A-58BF7607272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972EB94-6059-4212-AAF5-47E79927D964}"/>
              </a:ext>
            </a:extLst>
          </p:cNvPr>
          <p:cNvSpPr>
            <a:spLocks noGrp="1"/>
          </p:cNvSpPr>
          <p:nvPr>
            <p:ph type="dt" sz="half" idx="10"/>
          </p:nvPr>
        </p:nvSpPr>
        <p:spPr/>
        <p:txBody>
          <a:bodyPr/>
          <a:lstStyle/>
          <a:p>
            <a:fld id="{F9E098CF-D927-478F-B26A-78F9331E9256}" type="datetimeFigureOut">
              <a:rPr lang="es-CO" smtClean="0"/>
              <a:t>26/04/2022</a:t>
            </a:fld>
            <a:endParaRPr lang="es-CO"/>
          </a:p>
        </p:txBody>
      </p:sp>
      <p:sp>
        <p:nvSpPr>
          <p:cNvPr id="5" name="Marcador de pie de página 4">
            <a:extLst>
              <a:ext uri="{FF2B5EF4-FFF2-40B4-BE49-F238E27FC236}">
                <a16:creationId xmlns:a16="http://schemas.microsoft.com/office/drawing/2014/main" id="{CF324DEA-FA1C-4DA4-B4A9-BE41CCB5C837}"/>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DDF50AE-7CDE-4B77-811A-952D58A8E751}"/>
              </a:ext>
            </a:extLst>
          </p:cNvPr>
          <p:cNvSpPr>
            <a:spLocks noGrp="1"/>
          </p:cNvSpPr>
          <p:nvPr>
            <p:ph type="sldNum" sz="quarter" idx="12"/>
          </p:nvPr>
        </p:nvSpPr>
        <p:spPr/>
        <p:txBody>
          <a:bodyPr/>
          <a:lstStyle/>
          <a:p>
            <a:fld id="{FB7E6425-2746-42F3-82E4-4DEFE011E357}" type="slidenum">
              <a:rPr lang="es-CO" smtClean="0"/>
              <a:t>‹Nº›</a:t>
            </a:fld>
            <a:endParaRPr lang="es-CO"/>
          </a:p>
        </p:txBody>
      </p:sp>
    </p:spTree>
    <p:extLst>
      <p:ext uri="{BB962C8B-B14F-4D97-AF65-F5344CB8AC3E}">
        <p14:creationId xmlns:p14="http://schemas.microsoft.com/office/powerpoint/2010/main" val="747359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9A9092-A02D-42AB-809B-841F3E8800FD}"/>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59CF888D-32B8-4789-96DD-2BFEE11B2A54}"/>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9D4B1A00-1DAF-4165-98DB-94BFC27A192A}"/>
              </a:ext>
            </a:extLst>
          </p:cNvPr>
          <p:cNvSpPr>
            <a:spLocks noGrp="1"/>
          </p:cNvSpPr>
          <p:nvPr>
            <p:ph type="dt" sz="half" idx="10"/>
          </p:nvPr>
        </p:nvSpPr>
        <p:spPr/>
        <p:txBody>
          <a:bodyPr/>
          <a:lstStyle/>
          <a:p>
            <a:fld id="{F9E098CF-D927-478F-B26A-78F9331E9256}" type="datetimeFigureOut">
              <a:rPr lang="es-CO" smtClean="0"/>
              <a:t>26/04/2022</a:t>
            </a:fld>
            <a:endParaRPr lang="es-CO"/>
          </a:p>
        </p:txBody>
      </p:sp>
      <p:sp>
        <p:nvSpPr>
          <p:cNvPr id="5" name="Marcador de pie de página 4">
            <a:extLst>
              <a:ext uri="{FF2B5EF4-FFF2-40B4-BE49-F238E27FC236}">
                <a16:creationId xmlns:a16="http://schemas.microsoft.com/office/drawing/2014/main" id="{672DEF0E-1445-4ACA-964F-860CADF9450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D1CD58A8-35A2-4AD7-9089-96F77F42922C}"/>
              </a:ext>
            </a:extLst>
          </p:cNvPr>
          <p:cNvSpPr>
            <a:spLocks noGrp="1"/>
          </p:cNvSpPr>
          <p:nvPr>
            <p:ph type="sldNum" sz="quarter" idx="12"/>
          </p:nvPr>
        </p:nvSpPr>
        <p:spPr/>
        <p:txBody>
          <a:bodyPr/>
          <a:lstStyle/>
          <a:p>
            <a:fld id="{FB7E6425-2746-42F3-82E4-4DEFE011E357}" type="slidenum">
              <a:rPr lang="es-CO" smtClean="0"/>
              <a:t>‹Nº›</a:t>
            </a:fld>
            <a:endParaRPr lang="es-CO"/>
          </a:p>
        </p:txBody>
      </p:sp>
    </p:spTree>
    <p:extLst>
      <p:ext uri="{BB962C8B-B14F-4D97-AF65-F5344CB8AC3E}">
        <p14:creationId xmlns:p14="http://schemas.microsoft.com/office/powerpoint/2010/main" val="690994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5E8D56-0B31-4376-88A3-3AE2D9F5603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2E073A78-406F-48F9-8481-ADAAB822D5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2DAB0A81-9940-4DC7-9D93-45A6181E5AFD}"/>
              </a:ext>
            </a:extLst>
          </p:cNvPr>
          <p:cNvSpPr>
            <a:spLocks noGrp="1"/>
          </p:cNvSpPr>
          <p:nvPr>
            <p:ph type="dt" sz="half" idx="10"/>
          </p:nvPr>
        </p:nvSpPr>
        <p:spPr/>
        <p:txBody>
          <a:bodyPr/>
          <a:lstStyle/>
          <a:p>
            <a:fld id="{F9E098CF-D927-478F-B26A-78F9331E9256}" type="datetimeFigureOut">
              <a:rPr lang="es-CO" smtClean="0"/>
              <a:t>26/04/2022</a:t>
            </a:fld>
            <a:endParaRPr lang="es-CO"/>
          </a:p>
        </p:txBody>
      </p:sp>
      <p:sp>
        <p:nvSpPr>
          <p:cNvPr id="5" name="Marcador de pie de página 4">
            <a:extLst>
              <a:ext uri="{FF2B5EF4-FFF2-40B4-BE49-F238E27FC236}">
                <a16:creationId xmlns:a16="http://schemas.microsoft.com/office/drawing/2014/main" id="{21BB54AE-1BAB-44AF-B08E-33E4A8632CCB}"/>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760353D-52DF-436C-8EA9-ABCAC126D487}"/>
              </a:ext>
            </a:extLst>
          </p:cNvPr>
          <p:cNvSpPr>
            <a:spLocks noGrp="1"/>
          </p:cNvSpPr>
          <p:nvPr>
            <p:ph type="sldNum" sz="quarter" idx="12"/>
          </p:nvPr>
        </p:nvSpPr>
        <p:spPr/>
        <p:txBody>
          <a:bodyPr/>
          <a:lstStyle/>
          <a:p>
            <a:fld id="{FB7E6425-2746-42F3-82E4-4DEFE011E357}" type="slidenum">
              <a:rPr lang="es-CO" smtClean="0"/>
              <a:t>‹Nº›</a:t>
            </a:fld>
            <a:endParaRPr lang="es-CO"/>
          </a:p>
        </p:txBody>
      </p:sp>
    </p:spTree>
    <p:extLst>
      <p:ext uri="{BB962C8B-B14F-4D97-AF65-F5344CB8AC3E}">
        <p14:creationId xmlns:p14="http://schemas.microsoft.com/office/powerpoint/2010/main" val="3070776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153D6D-02EC-46FB-8C5D-E58B83783751}"/>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8F1283DA-F697-4DA4-9784-FE654266193C}"/>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1ED9D7EF-4250-4F64-9A4E-E8122DACC617}"/>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0BB88995-3AE9-485D-BC80-D69559673328}"/>
              </a:ext>
            </a:extLst>
          </p:cNvPr>
          <p:cNvSpPr>
            <a:spLocks noGrp="1"/>
          </p:cNvSpPr>
          <p:nvPr>
            <p:ph type="dt" sz="half" idx="10"/>
          </p:nvPr>
        </p:nvSpPr>
        <p:spPr/>
        <p:txBody>
          <a:bodyPr/>
          <a:lstStyle/>
          <a:p>
            <a:fld id="{F9E098CF-D927-478F-B26A-78F9331E9256}" type="datetimeFigureOut">
              <a:rPr lang="es-CO" smtClean="0"/>
              <a:t>26/04/2022</a:t>
            </a:fld>
            <a:endParaRPr lang="es-CO"/>
          </a:p>
        </p:txBody>
      </p:sp>
      <p:sp>
        <p:nvSpPr>
          <p:cNvPr id="6" name="Marcador de pie de página 5">
            <a:extLst>
              <a:ext uri="{FF2B5EF4-FFF2-40B4-BE49-F238E27FC236}">
                <a16:creationId xmlns:a16="http://schemas.microsoft.com/office/drawing/2014/main" id="{2C677E46-433B-4CE1-A6CE-E3CD2B3AFC06}"/>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4630CEC5-673A-47E6-A023-239C02377864}"/>
              </a:ext>
            </a:extLst>
          </p:cNvPr>
          <p:cNvSpPr>
            <a:spLocks noGrp="1"/>
          </p:cNvSpPr>
          <p:nvPr>
            <p:ph type="sldNum" sz="quarter" idx="12"/>
          </p:nvPr>
        </p:nvSpPr>
        <p:spPr/>
        <p:txBody>
          <a:bodyPr/>
          <a:lstStyle/>
          <a:p>
            <a:fld id="{FB7E6425-2746-42F3-82E4-4DEFE011E357}" type="slidenum">
              <a:rPr lang="es-CO" smtClean="0"/>
              <a:t>‹Nº›</a:t>
            </a:fld>
            <a:endParaRPr lang="es-CO"/>
          </a:p>
        </p:txBody>
      </p:sp>
    </p:spTree>
    <p:extLst>
      <p:ext uri="{BB962C8B-B14F-4D97-AF65-F5344CB8AC3E}">
        <p14:creationId xmlns:p14="http://schemas.microsoft.com/office/powerpoint/2010/main" val="4050408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711209-CD6E-44D8-8FDF-3C1BB9F6553C}"/>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280E9A8D-1ACA-4CAE-8ED8-F2806ED011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E869E00C-B04C-45E9-BD85-11E3905265C2}"/>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E2B1D472-6A7D-476F-94C7-B7F1A8FD29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F875F25C-DE84-45E0-86A2-406D1A58FD00}"/>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2DFCF1DD-87AD-489A-89B4-83D398B33958}"/>
              </a:ext>
            </a:extLst>
          </p:cNvPr>
          <p:cNvSpPr>
            <a:spLocks noGrp="1"/>
          </p:cNvSpPr>
          <p:nvPr>
            <p:ph type="dt" sz="half" idx="10"/>
          </p:nvPr>
        </p:nvSpPr>
        <p:spPr/>
        <p:txBody>
          <a:bodyPr/>
          <a:lstStyle/>
          <a:p>
            <a:fld id="{F9E098CF-D927-478F-B26A-78F9331E9256}" type="datetimeFigureOut">
              <a:rPr lang="es-CO" smtClean="0"/>
              <a:t>26/04/2022</a:t>
            </a:fld>
            <a:endParaRPr lang="es-CO"/>
          </a:p>
        </p:txBody>
      </p:sp>
      <p:sp>
        <p:nvSpPr>
          <p:cNvPr id="8" name="Marcador de pie de página 7">
            <a:extLst>
              <a:ext uri="{FF2B5EF4-FFF2-40B4-BE49-F238E27FC236}">
                <a16:creationId xmlns:a16="http://schemas.microsoft.com/office/drawing/2014/main" id="{0ED238D8-0F5B-486D-93EE-EFDD9272BD92}"/>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AAE75B7D-E0D4-403F-B52C-56B3523EB077}"/>
              </a:ext>
            </a:extLst>
          </p:cNvPr>
          <p:cNvSpPr>
            <a:spLocks noGrp="1"/>
          </p:cNvSpPr>
          <p:nvPr>
            <p:ph type="sldNum" sz="quarter" idx="12"/>
          </p:nvPr>
        </p:nvSpPr>
        <p:spPr/>
        <p:txBody>
          <a:bodyPr/>
          <a:lstStyle/>
          <a:p>
            <a:fld id="{FB7E6425-2746-42F3-82E4-4DEFE011E357}" type="slidenum">
              <a:rPr lang="es-CO" smtClean="0"/>
              <a:t>‹Nº›</a:t>
            </a:fld>
            <a:endParaRPr lang="es-CO"/>
          </a:p>
        </p:txBody>
      </p:sp>
    </p:spTree>
    <p:extLst>
      <p:ext uri="{BB962C8B-B14F-4D97-AF65-F5344CB8AC3E}">
        <p14:creationId xmlns:p14="http://schemas.microsoft.com/office/powerpoint/2010/main" val="3656599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1143B7-113E-4F50-AF88-192E4211510C}"/>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A7D69B79-76FA-4260-882D-774CE3758224}"/>
              </a:ext>
            </a:extLst>
          </p:cNvPr>
          <p:cNvSpPr>
            <a:spLocks noGrp="1"/>
          </p:cNvSpPr>
          <p:nvPr>
            <p:ph type="dt" sz="half" idx="10"/>
          </p:nvPr>
        </p:nvSpPr>
        <p:spPr/>
        <p:txBody>
          <a:bodyPr/>
          <a:lstStyle/>
          <a:p>
            <a:fld id="{F9E098CF-D927-478F-B26A-78F9331E9256}" type="datetimeFigureOut">
              <a:rPr lang="es-CO" smtClean="0"/>
              <a:t>26/04/2022</a:t>
            </a:fld>
            <a:endParaRPr lang="es-CO"/>
          </a:p>
        </p:txBody>
      </p:sp>
      <p:sp>
        <p:nvSpPr>
          <p:cNvPr id="4" name="Marcador de pie de página 3">
            <a:extLst>
              <a:ext uri="{FF2B5EF4-FFF2-40B4-BE49-F238E27FC236}">
                <a16:creationId xmlns:a16="http://schemas.microsoft.com/office/drawing/2014/main" id="{01A7C5C6-802D-46F4-B178-52149CDDE466}"/>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961461D0-EF34-4115-86F4-F190687A7171}"/>
              </a:ext>
            </a:extLst>
          </p:cNvPr>
          <p:cNvSpPr>
            <a:spLocks noGrp="1"/>
          </p:cNvSpPr>
          <p:nvPr>
            <p:ph type="sldNum" sz="quarter" idx="12"/>
          </p:nvPr>
        </p:nvSpPr>
        <p:spPr/>
        <p:txBody>
          <a:bodyPr/>
          <a:lstStyle/>
          <a:p>
            <a:fld id="{FB7E6425-2746-42F3-82E4-4DEFE011E357}" type="slidenum">
              <a:rPr lang="es-CO" smtClean="0"/>
              <a:t>‹Nº›</a:t>
            </a:fld>
            <a:endParaRPr lang="es-CO"/>
          </a:p>
        </p:txBody>
      </p:sp>
    </p:spTree>
    <p:extLst>
      <p:ext uri="{BB962C8B-B14F-4D97-AF65-F5344CB8AC3E}">
        <p14:creationId xmlns:p14="http://schemas.microsoft.com/office/powerpoint/2010/main" val="2872364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7F0E1F0-C57A-44E7-AA16-B88DAC67710D}"/>
              </a:ext>
            </a:extLst>
          </p:cNvPr>
          <p:cNvSpPr>
            <a:spLocks noGrp="1"/>
          </p:cNvSpPr>
          <p:nvPr>
            <p:ph type="dt" sz="half" idx="10"/>
          </p:nvPr>
        </p:nvSpPr>
        <p:spPr/>
        <p:txBody>
          <a:bodyPr/>
          <a:lstStyle/>
          <a:p>
            <a:fld id="{F9E098CF-D927-478F-B26A-78F9331E9256}" type="datetimeFigureOut">
              <a:rPr lang="es-CO" smtClean="0"/>
              <a:t>26/04/2022</a:t>
            </a:fld>
            <a:endParaRPr lang="es-CO"/>
          </a:p>
        </p:txBody>
      </p:sp>
      <p:sp>
        <p:nvSpPr>
          <p:cNvPr id="3" name="Marcador de pie de página 2">
            <a:extLst>
              <a:ext uri="{FF2B5EF4-FFF2-40B4-BE49-F238E27FC236}">
                <a16:creationId xmlns:a16="http://schemas.microsoft.com/office/drawing/2014/main" id="{0AAAFB56-360B-4931-B17A-3DD048B5F6B2}"/>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9CEF96F1-76CB-4A24-B4BD-6033DD51AAA4}"/>
              </a:ext>
            </a:extLst>
          </p:cNvPr>
          <p:cNvSpPr>
            <a:spLocks noGrp="1"/>
          </p:cNvSpPr>
          <p:nvPr>
            <p:ph type="sldNum" sz="quarter" idx="12"/>
          </p:nvPr>
        </p:nvSpPr>
        <p:spPr/>
        <p:txBody>
          <a:bodyPr/>
          <a:lstStyle/>
          <a:p>
            <a:fld id="{FB7E6425-2746-42F3-82E4-4DEFE011E357}" type="slidenum">
              <a:rPr lang="es-CO" smtClean="0"/>
              <a:t>‹Nº›</a:t>
            </a:fld>
            <a:endParaRPr lang="es-CO"/>
          </a:p>
        </p:txBody>
      </p:sp>
    </p:spTree>
    <p:extLst>
      <p:ext uri="{BB962C8B-B14F-4D97-AF65-F5344CB8AC3E}">
        <p14:creationId xmlns:p14="http://schemas.microsoft.com/office/powerpoint/2010/main" val="2288380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45A40F-43C9-42D1-82AC-CDC5B5D121A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85B90956-2376-43C4-BFCD-25631ADB17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54354137-E8AA-4408-9BCB-5DD609FCFD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5DE24C4-2178-452E-B22A-BD188219EEFB}"/>
              </a:ext>
            </a:extLst>
          </p:cNvPr>
          <p:cNvSpPr>
            <a:spLocks noGrp="1"/>
          </p:cNvSpPr>
          <p:nvPr>
            <p:ph type="dt" sz="half" idx="10"/>
          </p:nvPr>
        </p:nvSpPr>
        <p:spPr/>
        <p:txBody>
          <a:bodyPr/>
          <a:lstStyle/>
          <a:p>
            <a:fld id="{F9E098CF-D927-478F-B26A-78F9331E9256}" type="datetimeFigureOut">
              <a:rPr lang="es-CO" smtClean="0"/>
              <a:t>26/04/2022</a:t>
            </a:fld>
            <a:endParaRPr lang="es-CO"/>
          </a:p>
        </p:txBody>
      </p:sp>
      <p:sp>
        <p:nvSpPr>
          <p:cNvPr id="6" name="Marcador de pie de página 5">
            <a:extLst>
              <a:ext uri="{FF2B5EF4-FFF2-40B4-BE49-F238E27FC236}">
                <a16:creationId xmlns:a16="http://schemas.microsoft.com/office/drawing/2014/main" id="{8E0FB77D-4737-414A-9A1E-894A52FD009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006951C9-AA4D-4945-B32A-6B3FEF8DB3AD}"/>
              </a:ext>
            </a:extLst>
          </p:cNvPr>
          <p:cNvSpPr>
            <a:spLocks noGrp="1"/>
          </p:cNvSpPr>
          <p:nvPr>
            <p:ph type="sldNum" sz="quarter" idx="12"/>
          </p:nvPr>
        </p:nvSpPr>
        <p:spPr/>
        <p:txBody>
          <a:bodyPr/>
          <a:lstStyle/>
          <a:p>
            <a:fld id="{FB7E6425-2746-42F3-82E4-4DEFE011E357}" type="slidenum">
              <a:rPr lang="es-CO" smtClean="0"/>
              <a:t>‹Nº›</a:t>
            </a:fld>
            <a:endParaRPr lang="es-CO"/>
          </a:p>
        </p:txBody>
      </p:sp>
    </p:spTree>
    <p:extLst>
      <p:ext uri="{BB962C8B-B14F-4D97-AF65-F5344CB8AC3E}">
        <p14:creationId xmlns:p14="http://schemas.microsoft.com/office/powerpoint/2010/main" val="3397535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6FA466-AE58-4276-B52F-C76B8AC06DF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4EE8C756-7717-4C14-8499-CF2C2CC9D8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D8DC2775-F5BF-48FD-9C84-D83B381560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3874101-EFB7-424F-9AF3-A4ADD805B635}"/>
              </a:ext>
            </a:extLst>
          </p:cNvPr>
          <p:cNvSpPr>
            <a:spLocks noGrp="1"/>
          </p:cNvSpPr>
          <p:nvPr>
            <p:ph type="dt" sz="half" idx="10"/>
          </p:nvPr>
        </p:nvSpPr>
        <p:spPr/>
        <p:txBody>
          <a:bodyPr/>
          <a:lstStyle/>
          <a:p>
            <a:fld id="{F9E098CF-D927-478F-B26A-78F9331E9256}" type="datetimeFigureOut">
              <a:rPr lang="es-CO" smtClean="0"/>
              <a:t>26/04/2022</a:t>
            </a:fld>
            <a:endParaRPr lang="es-CO"/>
          </a:p>
        </p:txBody>
      </p:sp>
      <p:sp>
        <p:nvSpPr>
          <p:cNvPr id="6" name="Marcador de pie de página 5">
            <a:extLst>
              <a:ext uri="{FF2B5EF4-FFF2-40B4-BE49-F238E27FC236}">
                <a16:creationId xmlns:a16="http://schemas.microsoft.com/office/drawing/2014/main" id="{6EE23052-3A29-4B2C-AFFB-CEBE77FDF22F}"/>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5125816-E8CB-446B-9E63-D8CA845F395A}"/>
              </a:ext>
            </a:extLst>
          </p:cNvPr>
          <p:cNvSpPr>
            <a:spLocks noGrp="1"/>
          </p:cNvSpPr>
          <p:nvPr>
            <p:ph type="sldNum" sz="quarter" idx="12"/>
          </p:nvPr>
        </p:nvSpPr>
        <p:spPr/>
        <p:txBody>
          <a:bodyPr/>
          <a:lstStyle/>
          <a:p>
            <a:fld id="{FB7E6425-2746-42F3-82E4-4DEFE011E357}" type="slidenum">
              <a:rPr lang="es-CO" smtClean="0"/>
              <a:t>‹Nº›</a:t>
            </a:fld>
            <a:endParaRPr lang="es-CO"/>
          </a:p>
        </p:txBody>
      </p:sp>
    </p:spTree>
    <p:extLst>
      <p:ext uri="{BB962C8B-B14F-4D97-AF65-F5344CB8AC3E}">
        <p14:creationId xmlns:p14="http://schemas.microsoft.com/office/powerpoint/2010/main" val="2374753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DD4B7F3-C419-4031-AFB4-4A4A1BECC1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087D02DD-9A85-48EF-960E-F2A291AD21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6563EA64-0407-466B-9EA7-2E1FFDBA14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E098CF-D927-478F-B26A-78F9331E9256}" type="datetimeFigureOut">
              <a:rPr lang="es-CO" smtClean="0"/>
              <a:t>26/04/2022</a:t>
            </a:fld>
            <a:endParaRPr lang="es-CO"/>
          </a:p>
        </p:txBody>
      </p:sp>
      <p:sp>
        <p:nvSpPr>
          <p:cNvPr id="5" name="Marcador de pie de página 4">
            <a:extLst>
              <a:ext uri="{FF2B5EF4-FFF2-40B4-BE49-F238E27FC236}">
                <a16:creationId xmlns:a16="http://schemas.microsoft.com/office/drawing/2014/main" id="{03BC6EC2-5783-430B-9386-ACEFCA24E3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2F879214-EE58-425D-9F95-27F24C06EE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7E6425-2746-42F3-82E4-4DEFE011E357}" type="slidenum">
              <a:rPr lang="es-CO" smtClean="0"/>
              <a:t>‹Nº›</a:t>
            </a:fld>
            <a:endParaRPr lang="es-CO"/>
          </a:p>
        </p:txBody>
      </p:sp>
    </p:spTree>
    <p:extLst>
      <p:ext uri="{BB962C8B-B14F-4D97-AF65-F5344CB8AC3E}">
        <p14:creationId xmlns:p14="http://schemas.microsoft.com/office/powerpoint/2010/main" val="17159765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 name="Rectangle 102">
            <a:extLst>
              <a:ext uri="{FF2B5EF4-FFF2-40B4-BE49-F238E27FC236}">
                <a16:creationId xmlns:a16="http://schemas.microsoft.com/office/drawing/2014/main" id="{86295E7F-EA66-480B-B001-C8BE7CD61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0040" y="4892040"/>
            <a:ext cx="11548872" cy="1645920"/>
          </a:xfrm>
          <a:prstGeom prst="rect">
            <a:avLst/>
          </a:prstGeom>
          <a:solidFill>
            <a:srgbClr val="262626"/>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ítulo 6">
            <a:extLst>
              <a:ext uri="{FF2B5EF4-FFF2-40B4-BE49-F238E27FC236}">
                <a16:creationId xmlns:a16="http://schemas.microsoft.com/office/drawing/2014/main" id="{0CB4B6C3-5F0B-426C-9BB5-29E2AE4BC5A9}"/>
              </a:ext>
            </a:extLst>
          </p:cNvPr>
          <p:cNvSpPr>
            <a:spLocks noGrp="1"/>
          </p:cNvSpPr>
          <p:nvPr>
            <p:ph type="ctrTitle"/>
          </p:nvPr>
        </p:nvSpPr>
        <p:spPr>
          <a:xfrm>
            <a:off x="718686" y="5091762"/>
            <a:ext cx="7484787" cy="1264588"/>
          </a:xfrm>
        </p:spPr>
        <p:txBody>
          <a:bodyPr vert="horz" lIns="91440" tIns="45720" rIns="91440" bIns="45720" rtlCol="0" anchor="ctr">
            <a:normAutofit/>
          </a:bodyPr>
          <a:lstStyle/>
          <a:p>
            <a:pPr algn="r"/>
            <a:r>
              <a:rPr lang="en-US" sz="4100" dirty="0">
                <a:solidFill>
                  <a:srgbClr val="FFFFFF"/>
                </a:solidFill>
              </a:rPr>
              <a:t>EJERCICIO </a:t>
            </a:r>
            <a:r>
              <a:rPr lang="en-US" sz="4100">
                <a:solidFill>
                  <a:srgbClr val="FFFFFF"/>
                </a:solidFill>
              </a:rPr>
              <a:t>PRÁCTICO DEFINICIÓN DEL MARCO ESTRATÉGICO</a:t>
            </a:r>
            <a:endParaRPr lang="en-US" sz="4100" dirty="0">
              <a:solidFill>
                <a:srgbClr val="FFFFFF"/>
              </a:solidFill>
            </a:endParaRPr>
          </a:p>
        </p:txBody>
      </p:sp>
      <p:pic>
        <p:nvPicPr>
          <p:cNvPr id="8" name="Imagen 7">
            <a:extLst>
              <a:ext uri="{FF2B5EF4-FFF2-40B4-BE49-F238E27FC236}">
                <a16:creationId xmlns:a16="http://schemas.microsoft.com/office/drawing/2014/main" id="{3C2BD622-CD80-4393-BECB-69B3130BC09F}"/>
              </a:ext>
            </a:extLst>
          </p:cNvPr>
          <p:cNvPicPr>
            <a:picLocks noChangeAspect="1"/>
          </p:cNvPicPr>
          <p:nvPr/>
        </p:nvPicPr>
        <p:blipFill rotWithShape="1">
          <a:blip r:embed="rId2"/>
          <a:srcRect t="1986" r="6424" b="34122"/>
          <a:stretch/>
        </p:blipFill>
        <p:spPr>
          <a:xfrm>
            <a:off x="320040" y="320040"/>
            <a:ext cx="10806872" cy="4390390"/>
          </a:xfrm>
          <a:prstGeom prst="rect">
            <a:avLst/>
          </a:prstGeom>
        </p:spPr>
      </p:pic>
      <p:cxnSp>
        <p:nvCxnSpPr>
          <p:cNvPr id="105" name="Straight Connector 104">
            <a:extLst>
              <a:ext uri="{FF2B5EF4-FFF2-40B4-BE49-F238E27FC236}">
                <a16:creationId xmlns:a16="http://schemas.microsoft.com/office/drawing/2014/main" id="{E126E481-B945-4179-BD79-05E96E9B29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0579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808A1371-E28B-48FA-88AD-D526D879644A}"/>
              </a:ext>
            </a:extLst>
          </p:cNvPr>
          <p:cNvPicPr>
            <a:picLocks noChangeAspect="1"/>
          </p:cNvPicPr>
          <p:nvPr/>
        </p:nvPicPr>
        <p:blipFill rotWithShape="1">
          <a:blip r:embed="rId2"/>
          <a:srcRect r="1858" b="86667"/>
          <a:stretch/>
        </p:blipFill>
        <p:spPr>
          <a:xfrm>
            <a:off x="260685" y="0"/>
            <a:ext cx="11453796" cy="914400"/>
          </a:xfrm>
          <a:prstGeom prst="rect">
            <a:avLst/>
          </a:prstGeom>
        </p:spPr>
      </p:pic>
      <p:sp>
        <p:nvSpPr>
          <p:cNvPr id="5" name="Google Shape;83;p11">
            <a:extLst>
              <a:ext uri="{FF2B5EF4-FFF2-40B4-BE49-F238E27FC236}">
                <a16:creationId xmlns:a16="http://schemas.microsoft.com/office/drawing/2014/main" id="{CDAF61A1-AF21-46AB-A6DC-4DF4617E810F}"/>
              </a:ext>
            </a:extLst>
          </p:cNvPr>
          <p:cNvSpPr>
            <a:spLocks noGrp="1"/>
          </p:cNvSpPr>
          <p:nvPr>
            <p:ph type="ctrTitle"/>
          </p:nvPr>
        </p:nvSpPr>
        <p:spPr>
          <a:xfrm>
            <a:off x="1524000" y="1122363"/>
            <a:ext cx="9697278" cy="1996757"/>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664F81"/>
              </a:buClr>
              <a:buSzPts val="2500"/>
              <a:buFont typeface="Arial"/>
              <a:buNone/>
            </a:pPr>
            <a:r>
              <a:rPr lang="es-CO" sz="1400" b="1" i="0" u="none" strike="noStrike" cap="none" dirty="0">
                <a:solidFill>
                  <a:srgbClr val="664F81"/>
                </a:solidFill>
                <a:latin typeface="Arial"/>
                <a:ea typeface="Arial"/>
                <a:cs typeface="Arial"/>
                <a:sym typeface="Arial"/>
              </a:rPr>
              <a:t>Instrucciones:</a:t>
            </a:r>
            <a:endParaRPr sz="1800" b="0" i="0" u="none" strike="noStrike" cap="none" dirty="0">
              <a:solidFill>
                <a:srgbClr val="000000"/>
              </a:solidFill>
              <a:latin typeface="Helvetica Neue"/>
              <a:ea typeface="Helvetica Neue"/>
              <a:cs typeface="Helvetica Neue"/>
              <a:sym typeface="Helvetica Neue"/>
            </a:endParaRPr>
          </a:p>
          <a:p>
            <a:pPr marL="0" marR="0" lvl="0" indent="0" algn="l" rtl="0">
              <a:lnSpc>
                <a:spcPct val="100000"/>
              </a:lnSpc>
              <a:spcBef>
                <a:spcPts val="0"/>
              </a:spcBef>
              <a:spcAft>
                <a:spcPts val="0"/>
              </a:spcAft>
              <a:buClr>
                <a:srgbClr val="000000"/>
              </a:buClr>
              <a:buSzPts val="2500"/>
              <a:buFont typeface="Helvetica Neue"/>
              <a:buNone/>
            </a:pPr>
            <a:endParaRPr sz="1400" b="0" i="0" u="none" strike="noStrike" cap="none" dirty="0">
              <a:solidFill>
                <a:srgbClr val="664F81"/>
              </a:solidFill>
              <a:latin typeface="Arial"/>
              <a:ea typeface="Arial"/>
              <a:cs typeface="Arial"/>
              <a:sym typeface="Arial"/>
            </a:endParaRPr>
          </a:p>
          <a:p>
            <a:pPr marL="0" marR="0" lvl="0" indent="0" algn="l" rtl="0">
              <a:lnSpc>
                <a:spcPct val="100000"/>
              </a:lnSpc>
              <a:spcBef>
                <a:spcPts val="0"/>
              </a:spcBef>
              <a:spcAft>
                <a:spcPts val="0"/>
              </a:spcAft>
              <a:buClr>
                <a:srgbClr val="664F81"/>
              </a:buClr>
              <a:buSzPts val="2500"/>
              <a:buFont typeface="Arial"/>
              <a:buNone/>
            </a:pPr>
            <a:r>
              <a:rPr lang="es-CO" sz="1400" b="0" i="0" u="none" strike="noStrike" cap="none" dirty="0">
                <a:solidFill>
                  <a:srgbClr val="664F81"/>
                </a:solidFill>
                <a:latin typeface="Arial"/>
                <a:ea typeface="Arial"/>
                <a:cs typeface="Arial"/>
                <a:sym typeface="Arial"/>
              </a:rPr>
              <a:t>Registre y actualice la definición de Misión de la compañía. Ésta debe dar razón de </a:t>
            </a:r>
            <a:r>
              <a:rPr lang="es-CO" sz="1400" b="0" i="1" u="none" strike="noStrike" cap="none" dirty="0">
                <a:solidFill>
                  <a:srgbClr val="664F81"/>
                </a:solidFill>
                <a:latin typeface="Arial"/>
                <a:ea typeface="Arial"/>
                <a:cs typeface="Arial"/>
                <a:sym typeface="Arial"/>
              </a:rPr>
              <a:t>lo que somos, lo que ofrecemos </a:t>
            </a:r>
            <a:r>
              <a:rPr lang="es-CO" sz="1400" b="0" i="0" u="none" strike="noStrike" cap="none" dirty="0">
                <a:solidFill>
                  <a:srgbClr val="664F81"/>
                </a:solidFill>
                <a:latin typeface="Arial"/>
                <a:ea typeface="Arial"/>
                <a:cs typeface="Arial"/>
                <a:sym typeface="Arial"/>
              </a:rPr>
              <a:t>y a </a:t>
            </a:r>
            <a:r>
              <a:rPr lang="es-CO" sz="1400" b="0" i="1" u="none" strike="noStrike" cap="none" dirty="0">
                <a:solidFill>
                  <a:srgbClr val="664F81"/>
                </a:solidFill>
                <a:latin typeface="Arial"/>
                <a:ea typeface="Arial"/>
                <a:cs typeface="Arial"/>
                <a:sym typeface="Arial"/>
              </a:rPr>
              <a:t>qué mercado o segmento pertenecemos</a:t>
            </a:r>
            <a:r>
              <a:rPr lang="es-CO" sz="1400" b="0" i="0" u="none" strike="noStrike" cap="none" dirty="0">
                <a:solidFill>
                  <a:srgbClr val="664F81"/>
                </a:solidFill>
                <a:latin typeface="Arial"/>
                <a:ea typeface="Arial"/>
                <a:cs typeface="Arial"/>
                <a:sym typeface="Arial"/>
              </a:rPr>
              <a:t>. Recuerde tener en cuenta los objetivos y el enfoque para alcanzar dichos objetivos.  Tenga presente que la Misión debe describir en qué negocio se encuentra la organización, tanto en el presente como en el futuro y debe ser coherente con el objeto social establecido en los estatutos sociales</a:t>
            </a:r>
            <a:endParaRPr sz="3600" dirty="0"/>
          </a:p>
          <a:p>
            <a:pPr marL="0" marR="0" lvl="0" indent="0" algn="l" rtl="0">
              <a:lnSpc>
                <a:spcPct val="100000"/>
              </a:lnSpc>
              <a:spcBef>
                <a:spcPts val="0"/>
              </a:spcBef>
              <a:spcAft>
                <a:spcPts val="0"/>
              </a:spcAft>
              <a:buClr>
                <a:srgbClr val="000000"/>
              </a:buClr>
              <a:buSzPts val="2500"/>
              <a:buFont typeface="Helvetica Neue"/>
              <a:buNone/>
            </a:pPr>
            <a:endParaRPr sz="1400" b="0" i="0" u="none" strike="noStrike" cap="none" dirty="0">
              <a:solidFill>
                <a:srgbClr val="664F81"/>
              </a:solidFill>
              <a:latin typeface="Arial"/>
              <a:ea typeface="Arial"/>
              <a:cs typeface="Arial"/>
              <a:sym typeface="Arial"/>
            </a:endParaRPr>
          </a:p>
          <a:p>
            <a:pPr marL="0" marR="0" lvl="0" indent="0" algn="l" rtl="0">
              <a:lnSpc>
                <a:spcPct val="100000"/>
              </a:lnSpc>
              <a:spcBef>
                <a:spcPts val="0"/>
              </a:spcBef>
              <a:spcAft>
                <a:spcPts val="0"/>
              </a:spcAft>
              <a:buClr>
                <a:srgbClr val="664F81"/>
              </a:buClr>
              <a:buSzPts val="2500"/>
              <a:buFont typeface="Arial"/>
              <a:buNone/>
            </a:pPr>
            <a:r>
              <a:rPr lang="es-CO" sz="1400" b="0" i="0" u="none" strike="noStrike" cap="none" dirty="0">
                <a:solidFill>
                  <a:srgbClr val="664F81"/>
                </a:solidFill>
                <a:latin typeface="Arial"/>
                <a:ea typeface="Arial"/>
                <a:cs typeface="Arial"/>
                <a:sym typeface="Arial"/>
              </a:rPr>
              <a:t>No olvide que la Misión define el tipo de trabajo que realiza la compañía, los clientes a los que atiende y la naturaleza de servicio-producto que brinda.</a:t>
            </a:r>
            <a:endParaRPr sz="3600" dirty="0"/>
          </a:p>
          <a:p>
            <a:pPr marL="0" marR="0" lvl="0" indent="0" algn="l" rtl="0">
              <a:lnSpc>
                <a:spcPct val="100000"/>
              </a:lnSpc>
              <a:spcBef>
                <a:spcPts val="0"/>
              </a:spcBef>
              <a:spcAft>
                <a:spcPts val="0"/>
              </a:spcAft>
              <a:buClr>
                <a:srgbClr val="000000"/>
              </a:buClr>
              <a:buSzPts val="2500"/>
              <a:buFont typeface="Helvetica Neue"/>
              <a:buNone/>
            </a:pPr>
            <a:endParaRPr sz="1400" b="0" i="0" u="none" strike="noStrike" cap="none" dirty="0">
              <a:solidFill>
                <a:srgbClr val="664F81"/>
              </a:solidFill>
              <a:latin typeface="Arial"/>
              <a:ea typeface="Arial"/>
              <a:cs typeface="Arial"/>
              <a:sym typeface="Arial"/>
            </a:endParaRPr>
          </a:p>
          <a:p>
            <a:pPr marL="0" marR="0" lvl="0" indent="0" algn="just" rtl="0">
              <a:lnSpc>
                <a:spcPct val="100000"/>
              </a:lnSpc>
              <a:spcBef>
                <a:spcPts val="0"/>
              </a:spcBef>
              <a:spcAft>
                <a:spcPts val="0"/>
              </a:spcAft>
              <a:buClr>
                <a:srgbClr val="664F81"/>
              </a:buClr>
              <a:buSzPts val="2500"/>
              <a:buFont typeface="Arial"/>
              <a:buNone/>
            </a:pPr>
            <a:endParaRPr sz="1400" b="0" i="0" u="none" strike="noStrike" cap="none" dirty="0">
              <a:solidFill>
                <a:srgbClr val="664F8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3600"/>
              <a:buFont typeface="Arial"/>
              <a:buNone/>
            </a:pPr>
            <a:endParaRPr sz="1800" b="0" i="0" u="none" strike="noStrike" cap="none" dirty="0">
              <a:solidFill>
                <a:srgbClr val="000000"/>
              </a:solidFill>
              <a:latin typeface="Helvetica Neue"/>
              <a:ea typeface="Helvetica Neue"/>
              <a:cs typeface="Helvetica Neue"/>
              <a:sym typeface="Helvetica Neue"/>
            </a:endParaRPr>
          </a:p>
        </p:txBody>
      </p:sp>
      <p:sp>
        <p:nvSpPr>
          <p:cNvPr id="2" name="CuadroTexto 1">
            <a:extLst>
              <a:ext uri="{FF2B5EF4-FFF2-40B4-BE49-F238E27FC236}">
                <a16:creationId xmlns:a16="http://schemas.microsoft.com/office/drawing/2014/main" id="{310783C9-43D6-4A08-A85F-6A80982107B0}"/>
              </a:ext>
            </a:extLst>
          </p:cNvPr>
          <p:cNvSpPr txBox="1"/>
          <p:nvPr/>
        </p:nvSpPr>
        <p:spPr>
          <a:xfrm>
            <a:off x="1523999" y="3535680"/>
            <a:ext cx="9389165" cy="301621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s-CO" sz="2800" dirty="0">
                <a:solidFill>
                  <a:schemeClr val="bg1"/>
                </a:solidFill>
              </a:rPr>
              <a:t>NUESTRA MISIÓN</a:t>
            </a:r>
          </a:p>
          <a:p>
            <a:endParaRPr lang="es-CO" dirty="0"/>
          </a:p>
          <a:p>
            <a:r>
              <a:rPr lang="es-CO" dirty="0"/>
              <a:t>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a:t>
            </a:r>
          </a:p>
        </p:txBody>
      </p:sp>
    </p:spTree>
    <p:extLst>
      <p:ext uri="{BB962C8B-B14F-4D97-AF65-F5344CB8AC3E}">
        <p14:creationId xmlns:p14="http://schemas.microsoft.com/office/powerpoint/2010/main" val="300390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808A1371-E28B-48FA-88AD-D526D879644A}"/>
              </a:ext>
            </a:extLst>
          </p:cNvPr>
          <p:cNvPicPr>
            <a:picLocks noChangeAspect="1"/>
          </p:cNvPicPr>
          <p:nvPr/>
        </p:nvPicPr>
        <p:blipFill rotWithShape="1">
          <a:blip r:embed="rId2"/>
          <a:srcRect r="1858" b="86667"/>
          <a:stretch/>
        </p:blipFill>
        <p:spPr>
          <a:xfrm>
            <a:off x="260685" y="0"/>
            <a:ext cx="11453796" cy="914400"/>
          </a:xfrm>
          <a:prstGeom prst="rect">
            <a:avLst/>
          </a:prstGeom>
        </p:spPr>
      </p:pic>
      <p:sp>
        <p:nvSpPr>
          <p:cNvPr id="5" name="Google Shape;83;p11">
            <a:extLst>
              <a:ext uri="{FF2B5EF4-FFF2-40B4-BE49-F238E27FC236}">
                <a16:creationId xmlns:a16="http://schemas.microsoft.com/office/drawing/2014/main" id="{CDAF61A1-AF21-46AB-A6DC-4DF4617E810F}"/>
              </a:ext>
            </a:extLst>
          </p:cNvPr>
          <p:cNvSpPr>
            <a:spLocks noGrp="1"/>
          </p:cNvSpPr>
          <p:nvPr>
            <p:ph type="ctrTitle"/>
          </p:nvPr>
        </p:nvSpPr>
        <p:spPr>
          <a:xfrm>
            <a:off x="1524000" y="1122363"/>
            <a:ext cx="9697278" cy="1915477"/>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664F81"/>
              </a:buClr>
              <a:buSzPts val="2500"/>
              <a:buFont typeface="Arial"/>
              <a:buNone/>
            </a:pPr>
            <a:r>
              <a:rPr lang="es-CO" sz="1400" b="1" i="0" u="none" strike="noStrike" cap="none" dirty="0">
                <a:solidFill>
                  <a:srgbClr val="664F81"/>
                </a:solidFill>
                <a:latin typeface="Arial"/>
                <a:ea typeface="Arial"/>
                <a:cs typeface="Arial"/>
                <a:sym typeface="Arial"/>
              </a:rPr>
              <a:t>Instrucciones:</a:t>
            </a:r>
            <a:br>
              <a:rPr lang="es-MX" sz="1800" b="0" i="0" u="none" strike="noStrike" cap="none" dirty="0">
                <a:solidFill>
                  <a:srgbClr val="000000"/>
                </a:solidFill>
                <a:latin typeface="Helvetica Neue"/>
                <a:ea typeface="Helvetica Neue"/>
                <a:cs typeface="Helvetica Neue"/>
                <a:sym typeface="Helvetica Neue"/>
              </a:rPr>
            </a:br>
            <a:br>
              <a:rPr lang="es-MX" sz="1400" b="0" i="0" u="none" strike="noStrike" cap="none" dirty="0">
                <a:solidFill>
                  <a:srgbClr val="664F81"/>
                </a:solidFill>
                <a:latin typeface="Arial"/>
                <a:ea typeface="Arial"/>
                <a:cs typeface="Arial"/>
                <a:sym typeface="Arial"/>
              </a:rPr>
            </a:br>
            <a:r>
              <a:rPr lang="es-MX" sz="1400" b="0" i="0" u="none" strike="noStrike" cap="none" dirty="0">
                <a:solidFill>
                  <a:srgbClr val="664F81"/>
                </a:solidFill>
                <a:latin typeface="Arial"/>
                <a:ea typeface="Arial"/>
                <a:cs typeface="Arial"/>
                <a:sym typeface="Arial"/>
              </a:rPr>
              <a:t>Registre y actualice la definición de Visión. Ésta debe responder a la pregunta </a:t>
            </a:r>
            <a:r>
              <a:rPr lang="es-MX" sz="1400" b="0" i="1" u="none" strike="noStrike" cap="none" dirty="0">
                <a:solidFill>
                  <a:srgbClr val="664F81"/>
                </a:solidFill>
                <a:latin typeface="Arial"/>
                <a:ea typeface="Arial"/>
                <a:cs typeface="Arial"/>
                <a:sym typeface="Arial"/>
              </a:rPr>
              <a:t>¿qué se quiere ofrecer?</a:t>
            </a:r>
            <a:r>
              <a:rPr lang="es-MX" sz="1400" b="0" i="0" u="none" strike="noStrike" cap="none" dirty="0">
                <a:solidFill>
                  <a:srgbClr val="664F81"/>
                </a:solidFill>
                <a:latin typeface="Arial"/>
                <a:ea typeface="Arial"/>
                <a:cs typeface="Arial"/>
                <a:sym typeface="Arial"/>
              </a:rPr>
              <a:t> Debe reflejar lo que se quiere ser e inspirar, creando un imaginario en los grupos de interés. </a:t>
            </a:r>
            <a:br>
              <a:rPr lang="es-MX" sz="1400" b="0" i="0" u="none" strike="noStrike" cap="none" dirty="0">
                <a:solidFill>
                  <a:srgbClr val="664F81"/>
                </a:solidFill>
                <a:latin typeface="Arial"/>
                <a:ea typeface="Arial"/>
                <a:cs typeface="Arial"/>
                <a:sym typeface="Arial"/>
              </a:rPr>
            </a:br>
            <a:br>
              <a:rPr lang="es-MX" sz="1400" b="0" i="0" u="none" strike="noStrike" cap="none" dirty="0">
                <a:solidFill>
                  <a:srgbClr val="664F81"/>
                </a:solidFill>
                <a:latin typeface="Arial"/>
                <a:ea typeface="Arial"/>
                <a:cs typeface="Arial"/>
                <a:sym typeface="Arial"/>
              </a:rPr>
            </a:br>
            <a:r>
              <a:rPr lang="es-MX" sz="1400" b="0" i="0" u="none" strike="noStrike" cap="none" dirty="0">
                <a:solidFill>
                  <a:srgbClr val="664F81"/>
                </a:solidFill>
                <a:latin typeface="Arial"/>
                <a:ea typeface="Arial"/>
                <a:cs typeface="Arial"/>
                <a:sym typeface="Arial"/>
              </a:rPr>
              <a:t>Tenga presente que la Visión describe la posición deseada de la organización en el futuro, dice </a:t>
            </a:r>
            <a:r>
              <a:rPr lang="es-MX" sz="1400" b="0" i="1" u="none" strike="noStrike" cap="none" dirty="0">
                <a:solidFill>
                  <a:srgbClr val="664F81"/>
                </a:solidFill>
                <a:latin typeface="Arial"/>
                <a:ea typeface="Arial"/>
                <a:cs typeface="Arial"/>
                <a:sym typeface="Arial"/>
              </a:rPr>
              <a:t>cómo quiere ser la compañía en algunos años. </a:t>
            </a:r>
            <a:r>
              <a:rPr lang="es-MX" sz="1400" b="0" i="0" u="none" strike="noStrike" cap="none" dirty="0">
                <a:solidFill>
                  <a:srgbClr val="664F81"/>
                </a:solidFill>
                <a:latin typeface="Arial"/>
                <a:ea typeface="Arial"/>
                <a:cs typeface="Arial"/>
                <a:sym typeface="Arial"/>
              </a:rPr>
              <a:t>La Visión es construida en equipo, en un esfuerzo por llevar el pensamiento más allá de la actividad cotidiana, de una manera clara y memorable. </a:t>
            </a:r>
            <a:br>
              <a:rPr lang="es-MX" sz="900" dirty="0"/>
            </a:br>
            <a:endParaRPr sz="1400" b="0" i="0" u="none" strike="noStrike" cap="none" dirty="0">
              <a:solidFill>
                <a:srgbClr val="664F81"/>
              </a:solidFill>
              <a:latin typeface="Arial"/>
              <a:ea typeface="Arial"/>
              <a:cs typeface="Arial"/>
              <a:sym typeface="Arial"/>
            </a:endParaRPr>
          </a:p>
          <a:p>
            <a:pPr marL="0" marR="0" lvl="0" indent="0" algn="l" rtl="0">
              <a:lnSpc>
                <a:spcPct val="100000"/>
              </a:lnSpc>
              <a:spcBef>
                <a:spcPts val="0"/>
              </a:spcBef>
              <a:spcAft>
                <a:spcPts val="0"/>
              </a:spcAft>
              <a:buClr>
                <a:srgbClr val="664F81"/>
              </a:buClr>
              <a:buSzPts val="2500"/>
              <a:buFont typeface="Arial"/>
              <a:buNone/>
            </a:pPr>
            <a:endParaRPr sz="1400" b="0" i="0" u="none" strike="noStrike" cap="none" dirty="0">
              <a:solidFill>
                <a:srgbClr val="664F8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600"/>
              <a:buFont typeface="Arial"/>
              <a:buNone/>
            </a:pPr>
            <a:endParaRPr sz="1800" b="0" i="0" u="none" strike="noStrike" cap="none" dirty="0">
              <a:solidFill>
                <a:srgbClr val="000000"/>
              </a:solidFill>
              <a:latin typeface="Helvetica Neue"/>
              <a:ea typeface="Helvetica Neue"/>
              <a:cs typeface="Helvetica Neue"/>
              <a:sym typeface="Helvetica Neue"/>
            </a:endParaRPr>
          </a:p>
        </p:txBody>
      </p:sp>
      <p:sp>
        <p:nvSpPr>
          <p:cNvPr id="2" name="CuadroTexto 1">
            <a:extLst>
              <a:ext uri="{FF2B5EF4-FFF2-40B4-BE49-F238E27FC236}">
                <a16:creationId xmlns:a16="http://schemas.microsoft.com/office/drawing/2014/main" id="{310783C9-43D6-4A08-A85F-6A80982107B0}"/>
              </a:ext>
            </a:extLst>
          </p:cNvPr>
          <p:cNvSpPr txBox="1"/>
          <p:nvPr/>
        </p:nvSpPr>
        <p:spPr>
          <a:xfrm>
            <a:off x="1635759" y="3108960"/>
            <a:ext cx="9389165" cy="301621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s-CO" sz="2800" dirty="0">
                <a:solidFill>
                  <a:schemeClr val="bg1"/>
                </a:solidFill>
              </a:rPr>
              <a:t>NUESTRA VISIÓN</a:t>
            </a:r>
          </a:p>
          <a:p>
            <a:endParaRPr lang="es-CO" dirty="0"/>
          </a:p>
          <a:p>
            <a:r>
              <a:rPr lang="es-CO" dirty="0"/>
              <a:t>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a:t>
            </a:r>
          </a:p>
        </p:txBody>
      </p:sp>
    </p:spTree>
    <p:extLst>
      <p:ext uri="{BB962C8B-B14F-4D97-AF65-F5344CB8AC3E}">
        <p14:creationId xmlns:p14="http://schemas.microsoft.com/office/powerpoint/2010/main" val="3245474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808A1371-E28B-48FA-88AD-D526D879644A}"/>
              </a:ext>
            </a:extLst>
          </p:cNvPr>
          <p:cNvPicPr>
            <a:picLocks noChangeAspect="1"/>
          </p:cNvPicPr>
          <p:nvPr/>
        </p:nvPicPr>
        <p:blipFill rotWithShape="1">
          <a:blip r:embed="rId2"/>
          <a:srcRect r="1858" b="86667"/>
          <a:stretch/>
        </p:blipFill>
        <p:spPr>
          <a:xfrm>
            <a:off x="260685" y="0"/>
            <a:ext cx="11453796" cy="914400"/>
          </a:xfrm>
          <a:prstGeom prst="rect">
            <a:avLst/>
          </a:prstGeom>
        </p:spPr>
      </p:pic>
      <p:sp>
        <p:nvSpPr>
          <p:cNvPr id="5" name="Google Shape;83;p11">
            <a:extLst>
              <a:ext uri="{FF2B5EF4-FFF2-40B4-BE49-F238E27FC236}">
                <a16:creationId xmlns:a16="http://schemas.microsoft.com/office/drawing/2014/main" id="{CDAF61A1-AF21-46AB-A6DC-4DF4617E810F}"/>
              </a:ext>
            </a:extLst>
          </p:cNvPr>
          <p:cNvSpPr>
            <a:spLocks noGrp="1"/>
          </p:cNvSpPr>
          <p:nvPr>
            <p:ph type="ctrTitle"/>
          </p:nvPr>
        </p:nvSpPr>
        <p:spPr>
          <a:xfrm>
            <a:off x="1523999" y="914400"/>
            <a:ext cx="9697278" cy="240792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664F81"/>
              </a:buClr>
              <a:buSzPts val="2500"/>
              <a:buFont typeface="Arial"/>
              <a:buNone/>
            </a:pPr>
            <a:r>
              <a:rPr lang="es-MX" sz="1200" b="1" i="0" u="none" strike="noStrike" cap="none" dirty="0">
                <a:solidFill>
                  <a:srgbClr val="664F81"/>
                </a:solidFill>
                <a:latin typeface="Arial"/>
                <a:ea typeface="Arial"/>
                <a:cs typeface="Arial"/>
                <a:sym typeface="Arial"/>
              </a:rPr>
              <a:t>Instrucciones:</a:t>
            </a:r>
            <a:br>
              <a:rPr lang="es-MX" sz="1600" b="0" i="0" u="none" strike="noStrike" cap="none" dirty="0">
                <a:solidFill>
                  <a:srgbClr val="000000"/>
                </a:solidFill>
                <a:latin typeface="Helvetica Neue"/>
                <a:ea typeface="Helvetica Neue"/>
                <a:cs typeface="Helvetica Neue"/>
                <a:sym typeface="Helvetica Neue"/>
              </a:rPr>
            </a:br>
            <a:br>
              <a:rPr lang="es-MX" sz="1200" b="0" i="0" u="none" strike="noStrike" cap="none" dirty="0">
                <a:solidFill>
                  <a:srgbClr val="664F81"/>
                </a:solidFill>
                <a:latin typeface="Arial"/>
                <a:ea typeface="Arial"/>
                <a:cs typeface="Arial"/>
                <a:sym typeface="Arial"/>
              </a:rPr>
            </a:br>
            <a:r>
              <a:rPr lang="es-MX" sz="1200" b="0" i="0" u="none" strike="noStrike" cap="none" dirty="0">
                <a:solidFill>
                  <a:srgbClr val="664F81"/>
                </a:solidFill>
                <a:latin typeface="Arial"/>
                <a:ea typeface="Arial"/>
                <a:cs typeface="Arial"/>
                <a:sym typeface="Arial"/>
              </a:rPr>
              <a:t>Registre y actualice la definición del Propósito Central, el cual da l</a:t>
            </a:r>
            <a:r>
              <a:rPr lang="es-MX" sz="1200" b="0" i="1" u="none" strike="noStrike" cap="none" dirty="0">
                <a:solidFill>
                  <a:srgbClr val="664F81"/>
                </a:solidFill>
                <a:latin typeface="Arial"/>
                <a:ea typeface="Arial"/>
                <a:cs typeface="Arial"/>
                <a:sym typeface="Arial"/>
              </a:rPr>
              <a:t>a  razón  de  ser  </a:t>
            </a:r>
            <a:r>
              <a:rPr lang="es-MX" sz="1200" b="0" i="0" u="none" strike="noStrike" cap="none" dirty="0">
                <a:solidFill>
                  <a:srgbClr val="664F81"/>
                </a:solidFill>
                <a:latin typeface="Arial"/>
                <a:ea typeface="Arial"/>
                <a:cs typeface="Arial"/>
                <a:sym typeface="Arial"/>
              </a:rPr>
              <a:t>de  la  organización.  Éste debe reflejar las  motivaciones  idealistas  que tiene cada colaborador  para  trabajar  en la compañía, así como un sentido  de  contribución  externa. El Propósito debe  durar  al  menos  100  años  y  no  debe  ser  confundido  con metas  específicas  o  estrategias.  El Propósito Central debe entenderse como una guía,  algo  que  siempre  se  persigue  pero nunca se logra.  Aunque el Propósito Central  no  cambia,  éste debe inspirar y propiciar el cambio y el progreso. Por esta razón nunca se alcanza. </a:t>
            </a:r>
            <a:br>
              <a:rPr lang="es-MX" sz="1200" b="0" i="0" u="none" strike="noStrike" cap="none" dirty="0">
                <a:solidFill>
                  <a:srgbClr val="664F81"/>
                </a:solidFill>
                <a:latin typeface="Arial"/>
                <a:ea typeface="Arial"/>
                <a:cs typeface="Arial"/>
                <a:sym typeface="Arial"/>
              </a:rPr>
            </a:br>
            <a:br>
              <a:rPr lang="es-MX" sz="1200" b="0" i="0" u="none" strike="noStrike" cap="none" dirty="0">
                <a:solidFill>
                  <a:srgbClr val="664F81"/>
                </a:solidFill>
                <a:latin typeface="Arial"/>
                <a:ea typeface="Arial"/>
                <a:cs typeface="Arial"/>
                <a:sym typeface="Arial"/>
              </a:rPr>
            </a:br>
            <a:r>
              <a:rPr lang="es-MX" sz="1200" b="0" i="0" u="none" strike="noStrike" cap="none" dirty="0">
                <a:solidFill>
                  <a:srgbClr val="664F81"/>
                </a:solidFill>
                <a:latin typeface="Arial"/>
                <a:ea typeface="Arial"/>
                <a:cs typeface="Arial"/>
                <a:sym typeface="Arial"/>
              </a:rPr>
              <a:t>El Propósito Central es la razón permanente de existir y trascender. Da respuesta al porqué se existe. Es un estado futuro, deseable e idealista. Es la expresión inspiracional y trascendente que señala la contribución externa. Fortalece y/o crea un vínculo sensible y leal entre la empresa y sus grupos de interés (</a:t>
            </a:r>
            <a:r>
              <a:rPr lang="es-MX" sz="1200" b="0" i="1" u="none" strike="noStrike" cap="none" dirty="0" err="1">
                <a:solidFill>
                  <a:srgbClr val="664F81"/>
                </a:solidFill>
                <a:latin typeface="Arial"/>
                <a:ea typeface="Arial"/>
                <a:cs typeface="Arial"/>
                <a:sym typeface="Arial"/>
              </a:rPr>
              <a:t>Stakeholders</a:t>
            </a:r>
            <a:r>
              <a:rPr lang="es-MX" sz="1200" b="0" i="0" u="none" strike="noStrike" cap="none" dirty="0">
                <a:solidFill>
                  <a:srgbClr val="664F81"/>
                </a:solidFill>
                <a:latin typeface="Arial"/>
                <a:ea typeface="Arial"/>
                <a:cs typeface="Arial"/>
                <a:sym typeface="Arial"/>
              </a:rPr>
              <a:t>).  Determina el servir o contribuir al mundo por parte de la compañía. Define aquello de lo que perdería la sociedad si la empresa dejase de existir.</a:t>
            </a:r>
            <a:br>
              <a:rPr lang="es-MX" sz="800" dirty="0"/>
            </a:br>
            <a:br>
              <a:rPr lang="es-MX" sz="1200" b="0" i="0" u="none" strike="noStrike" cap="none" dirty="0">
                <a:solidFill>
                  <a:srgbClr val="664F81"/>
                </a:solidFill>
                <a:latin typeface="Arial"/>
                <a:ea typeface="Arial"/>
                <a:cs typeface="Arial"/>
                <a:sym typeface="Arial"/>
              </a:rPr>
            </a:br>
            <a:endParaRPr sz="1200" b="0" i="0" u="none" strike="noStrike" cap="none" dirty="0">
              <a:solidFill>
                <a:srgbClr val="664F81"/>
              </a:solidFill>
              <a:latin typeface="Arial"/>
              <a:ea typeface="Arial"/>
              <a:cs typeface="Arial"/>
              <a:sym typeface="Arial"/>
            </a:endParaRPr>
          </a:p>
          <a:p>
            <a:pPr marL="0" marR="0" lvl="0" indent="0" algn="l" rtl="0">
              <a:lnSpc>
                <a:spcPct val="100000"/>
              </a:lnSpc>
              <a:spcBef>
                <a:spcPts val="0"/>
              </a:spcBef>
              <a:spcAft>
                <a:spcPts val="0"/>
              </a:spcAft>
              <a:buClr>
                <a:srgbClr val="664F81"/>
              </a:buClr>
              <a:buSzPts val="2500"/>
              <a:buFont typeface="Arial"/>
              <a:buNone/>
            </a:pPr>
            <a:endParaRPr sz="1200" b="0" i="0" u="none" strike="noStrike" cap="none" dirty="0">
              <a:solidFill>
                <a:srgbClr val="664F8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600"/>
              <a:buFont typeface="Arial"/>
              <a:buNone/>
            </a:pPr>
            <a:endParaRPr sz="1600" b="0" i="0" u="none" strike="noStrike" cap="none" dirty="0">
              <a:solidFill>
                <a:srgbClr val="000000"/>
              </a:solidFill>
              <a:latin typeface="Helvetica Neue"/>
              <a:ea typeface="Helvetica Neue"/>
              <a:cs typeface="Helvetica Neue"/>
              <a:sym typeface="Helvetica Neue"/>
            </a:endParaRPr>
          </a:p>
        </p:txBody>
      </p:sp>
      <p:sp>
        <p:nvSpPr>
          <p:cNvPr id="2" name="CuadroTexto 1">
            <a:extLst>
              <a:ext uri="{FF2B5EF4-FFF2-40B4-BE49-F238E27FC236}">
                <a16:creationId xmlns:a16="http://schemas.microsoft.com/office/drawing/2014/main" id="{310783C9-43D6-4A08-A85F-6A80982107B0}"/>
              </a:ext>
            </a:extLst>
          </p:cNvPr>
          <p:cNvSpPr txBox="1"/>
          <p:nvPr/>
        </p:nvSpPr>
        <p:spPr>
          <a:xfrm>
            <a:off x="1523999" y="3535680"/>
            <a:ext cx="9389165" cy="301621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s-CO" sz="2800" dirty="0">
                <a:solidFill>
                  <a:schemeClr val="bg1"/>
                </a:solidFill>
              </a:rPr>
              <a:t>PROPÓSITO CENTRAL</a:t>
            </a:r>
          </a:p>
          <a:p>
            <a:endParaRPr lang="es-CO" dirty="0"/>
          </a:p>
          <a:p>
            <a:r>
              <a:rPr lang="es-CO" dirty="0"/>
              <a:t>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a:t>
            </a:r>
          </a:p>
        </p:txBody>
      </p:sp>
    </p:spTree>
    <p:extLst>
      <p:ext uri="{BB962C8B-B14F-4D97-AF65-F5344CB8AC3E}">
        <p14:creationId xmlns:p14="http://schemas.microsoft.com/office/powerpoint/2010/main" val="1633374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808A1371-E28B-48FA-88AD-D526D879644A}"/>
              </a:ext>
            </a:extLst>
          </p:cNvPr>
          <p:cNvPicPr>
            <a:picLocks noChangeAspect="1"/>
          </p:cNvPicPr>
          <p:nvPr/>
        </p:nvPicPr>
        <p:blipFill rotWithShape="1">
          <a:blip r:embed="rId2"/>
          <a:srcRect r="1858" b="86667"/>
          <a:stretch/>
        </p:blipFill>
        <p:spPr>
          <a:xfrm>
            <a:off x="260685" y="0"/>
            <a:ext cx="11453796" cy="914400"/>
          </a:xfrm>
          <a:prstGeom prst="rect">
            <a:avLst/>
          </a:prstGeom>
        </p:spPr>
      </p:pic>
      <p:sp>
        <p:nvSpPr>
          <p:cNvPr id="5" name="Google Shape;83;p11">
            <a:extLst>
              <a:ext uri="{FF2B5EF4-FFF2-40B4-BE49-F238E27FC236}">
                <a16:creationId xmlns:a16="http://schemas.microsoft.com/office/drawing/2014/main" id="{CDAF61A1-AF21-46AB-A6DC-4DF4617E810F}"/>
              </a:ext>
            </a:extLst>
          </p:cNvPr>
          <p:cNvSpPr>
            <a:spLocks noGrp="1"/>
          </p:cNvSpPr>
          <p:nvPr>
            <p:ph type="ctrTitle"/>
          </p:nvPr>
        </p:nvSpPr>
        <p:spPr>
          <a:xfrm>
            <a:off x="1523999" y="914400"/>
            <a:ext cx="9697278" cy="144272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664F81"/>
              </a:buClr>
              <a:buSzPts val="2500"/>
              <a:buFont typeface="Arial"/>
              <a:buNone/>
            </a:pPr>
            <a:r>
              <a:rPr lang="es-MX" sz="1600" b="1" i="0" u="none" strike="noStrike" cap="none" dirty="0">
                <a:solidFill>
                  <a:srgbClr val="664F81"/>
                </a:solidFill>
                <a:latin typeface="Arial"/>
                <a:ea typeface="Arial"/>
                <a:cs typeface="Arial"/>
                <a:sym typeface="Arial"/>
              </a:rPr>
              <a:t>Instrucciones:</a:t>
            </a:r>
            <a:br>
              <a:rPr lang="es-MX" sz="2000" b="0" i="0" u="none" strike="noStrike" cap="none" dirty="0">
                <a:solidFill>
                  <a:srgbClr val="000000"/>
                </a:solidFill>
                <a:latin typeface="Helvetica Neue"/>
                <a:ea typeface="Helvetica Neue"/>
                <a:cs typeface="Helvetica Neue"/>
                <a:sym typeface="Helvetica Neue"/>
              </a:rPr>
            </a:br>
            <a:br>
              <a:rPr lang="es-MX" sz="1600" b="0" i="0" u="none" strike="noStrike" cap="none" dirty="0">
                <a:solidFill>
                  <a:srgbClr val="664F81"/>
                </a:solidFill>
                <a:latin typeface="Arial"/>
                <a:ea typeface="Arial"/>
                <a:cs typeface="Arial"/>
                <a:sym typeface="Arial"/>
              </a:rPr>
            </a:br>
            <a:r>
              <a:rPr lang="es-MX" sz="1600" b="0" i="0" u="none" strike="noStrike" cap="none" dirty="0">
                <a:solidFill>
                  <a:srgbClr val="664F81"/>
                </a:solidFill>
                <a:latin typeface="Arial"/>
                <a:ea typeface="Arial"/>
                <a:cs typeface="Arial"/>
                <a:sym typeface="Arial"/>
              </a:rPr>
              <a:t>Realice la definición de Principios y  Valores de la compañía. Contrástela con la Misión, Visión y Propósito Central. Si considera necesario, realice los cambios o ajustes  en ésta definición. </a:t>
            </a:r>
            <a:br>
              <a:rPr lang="es-MX" sz="1000" dirty="0"/>
            </a:br>
            <a:br>
              <a:rPr lang="es-MX" sz="1600" b="0" i="0" u="none" strike="noStrike" cap="none" dirty="0">
                <a:solidFill>
                  <a:srgbClr val="664F81"/>
                </a:solidFill>
                <a:latin typeface="Arial"/>
                <a:ea typeface="Arial"/>
                <a:cs typeface="Arial"/>
                <a:sym typeface="Arial"/>
              </a:rPr>
            </a:br>
            <a:endParaRPr lang="es-MX" sz="1600" b="0" i="0" u="none" strike="noStrike" cap="none" dirty="0">
              <a:solidFill>
                <a:srgbClr val="664F8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600"/>
              <a:buFont typeface="Arial"/>
              <a:buNone/>
            </a:pPr>
            <a:endParaRPr lang="es-MX" sz="2000" b="0" i="0" u="none" strike="noStrike" cap="none" dirty="0">
              <a:solidFill>
                <a:srgbClr val="000000"/>
              </a:solidFill>
              <a:latin typeface="Helvetica Neue"/>
              <a:ea typeface="Helvetica Neue"/>
              <a:cs typeface="Helvetica Neue"/>
              <a:sym typeface="Helvetica Neue"/>
            </a:endParaRPr>
          </a:p>
        </p:txBody>
      </p:sp>
      <p:graphicFrame>
        <p:nvGraphicFramePr>
          <p:cNvPr id="3" name="Tabla 6">
            <a:extLst>
              <a:ext uri="{FF2B5EF4-FFF2-40B4-BE49-F238E27FC236}">
                <a16:creationId xmlns:a16="http://schemas.microsoft.com/office/drawing/2014/main" id="{3F5C9F13-F2BC-482D-B784-E268D1C3FCA1}"/>
              </a:ext>
            </a:extLst>
          </p:cNvPr>
          <p:cNvGraphicFramePr>
            <a:graphicFrameLocks noGrp="1"/>
          </p:cNvGraphicFramePr>
          <p:nvPr>
            <p:extLst>
              <p:ext uri="{D42A27DB-BD31-4B8C-83A1-F6EECF244321}">
                <p14:modId xmlns:p14="http://schemas.microsoft.com/office/powerpoint/2010/main" val="3240893482"/>
              </p:ext>
            </p:extLst>
          </p:nvPr>
        </p:nvGraphicFramePr>
        <p:xfrm>
          <a:off x="1319932" y="2639905"/>
          <a:ext cx="9552136" cy="3711055"/>
        </p:xfrm>
        <a:graphic>
          <a:graphicData uri="http://schemas.openxmlformats.org/drawingml/2006/table">
            <a:tbl>
              <a:tblPr firstRow="1" bandRow="1">
                <a:tableStyleId>{F5AB1C69-6EDB-4FF4-983F-18BD219EF322}</a:tableStyleId>
              </a:tblPr>
              <a:tblGrid>
                <a:gridCol w="2125264">
                  <a:extLst>
                    <a:ext uri="{9D8B030D-6E8A-4147-A177-3AD203B41FA5}">
                      <a16:colId xmlns:a16="http://schemas.microsoft.com/office/drawing/2014/main" val="1072557262"/>
                    </a:ext>
                  </a:extLst>
                </a:gridCol>
                <a:gridCol w="1695591">
                  <a:extLst>
                    <a:ext uri="{9D8B030D-6E8A-4147-A177-3AD203B41FA5}">
                      <a16:colId xmlns:a16="http://schemas.microsoft.com/office/drawing/2014/main" val="1434394322"/>
                    </a:ext>
                  </a:extLst>
                </a:gridCol>
                <a:gridCol w="1910427">
                  <a:extLst>
                    <a:ext uri="{9D8B030D-6E8A-4147-A177-3AD203B41FA5}">
                      <a16:colId xmlns:a16="http://schemas.microsoft.com/office/drawing/2014/main" val="1524673223"/>
                    </a:ext>
                  </a:extLst>
                </a:gridCol>
                <a:gridCol w="1910427">
                  <a:extLst>
                    <a:ext uri="{9D8B030D-6E8A-4147-A177-3AD203B41FA5}">
                      <a16:colId xmlns:a16="http://schemas.microsoft.com/office/drawing/2014/main" val="3373790721"/>
                    </a:ext>
                  </a:extLst>
                </a:gridCol>
                <a:gridCol w="1910427">
                  <a:extLst>
                    <a:ext uri="{9D8B030D-6E8A-4147-A177-3AD203B41FA5}">
                      <a16:colId xmlns:a16="http://schemas.microsoft.com/office/drawing/2014/main" val="701635153"/>
                    </a:ext>
                  </a:extLst>
                </a:gridCol>
              </a:tblGrid>
              <a:tr h="1332655">
                <a:tc>
                  <a:txBody>
                    <a:bodyPr/>
                    <a:lstStyle/>
                    <a:p>
                      <a:r>
                        <a:rPr lang="es-CO" dirty="0"/>
                        <a:t>PRINCIPIOS Y VALORES DE LA ORGANIZACIÓN</a:t>
                      </a:r>
                    </a:p>
                  </a:txBody>
                  <a:tcPr/>
                </a:tc>
                <a:tc>
                  <a:txBody>
                    <a:bodyPr/>
                    <a:lstStyle/>
                    <a:p>
                      <a:r>
                        <a:rPr lang="es-CO" dirty="0"/>
                        <a:t>DEFINICIÓN</a:t>
                      </a:r>
                    </a:p>
                  </a:txBody>
                  <a:tcPr/>
                </a:tc>
                <a:tc>
                  <a:txBody>
                    <a:bodyPr/>
                    <a:lstStyle/>
                    <a:p>
                      <a:r>
                        <a:rPr lang="es-CO" dirty="0"/>
                        <a:t>CÓMO SE MATERIALIZA EN LA MISIÓN?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CÓMO SE MATERIALIZA EN LA VISIÓN?</a:t>
                      </a:r>
                    </a:p>
                    <a:p>
                      <a:endParaRPr lang="es-CO"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CÓMO SE MATERIALIZA EN EL PROPÓSITO CENTRAL?</a:t>
                      </a:r>
                    </a:p>
                  </a:txBody>
                  <a:tcPr/>
                </a:tc>
                <a:extLst>
                  <a:ext uri="{0D108BD9-81ED-4DB2-BD59-A6C34878D82A}">
                    <a16:rowId xmlns:a16="http://schemas.microsoft.com/office/drawing/2014/main" val="101407783"/>
                  </a:ext>
                </a:extLst>
              </a:tr>
              <a:tr h="475680">
                <a:tc>
                  <a:txBody>
                    <a:bodyPr/>
                    <a:lstStyle/>
                    <a:p>
                      <a:endParaRPr lang="es-CO"/>
                    </a:p>
                  </a:txBody>
                  <a:tcPr/>
                </a:tc>
                <a:tc>
                  <a:txBody>
                    <a:bodyPr/>
                    <a:lstStyle/>
                    <a:p>
                      <a:endParaRPr lang="es-CO"/>
                    </a:p>
                  </a:txBody>
                  <a:tcPr/>
                </a:tc>
                <a:tc>
                  <a:txBody>
                    <a:bodyPr/>
                    <a:lstStyle/>
                    <a:p>
                      <a:endParaRPr lang="es-CO"/>
                    </a:p>
                  </a:txBody>
                  <a:tcPr/>
                </a:tc>
                <a:tc>
                  <a:txBody>
                    <a:bodyPr/>
                    <a:lstStyle/>
                    <a:p>
                      <a:endParaRPr lang="es-CO" dirty="0"/>
                    </a:p>
                  </a:txBody>
                  <a:tcPr/>
                </a:tc>
                <a:tc>
                  <a:txBody>
                    <a:bodyPr/>
                    <a:lstStyle/>
                    <a:p>
                      <a:endParaRPr lang="es-CO" dirty="0"/>
                    </a:p>
                  </a:txBody>
                  <a:tcPr/>
                </a:tc>
                <a:extLst>
                  <a:ext uri="{0D108BD9-81ED-4DB2-BD59-A6C34878D82A}">
                    <a16:rowId xmlns:a16="http://schemas.microsoft.com/office/drawing/2014/main" val="2687383139"/>
                  </a:ext>
                </a:extLst>
              </a:tr>
              <a:tr h="475680">
                <a:tc>
                  <a:txBody>
                    <a:bodyPr/>
                    <a:lstStyle/>
                    <a:p>
                      <a:endParaRPr lang="es-CO" dirty="0"/>
                    </a:p>
                  </a:txBody>
                  <a:tcPr/>
                </a:tc>
                <a:tc>
                  <a:txBody>
                    <a:bodyPr/>
                    <a:lstStyle/>
                    <a:p>
                      <a:endParaRPr lang="es-CO" dirty="0"/>
                    </a:p>
                  </a:txBody>
                  <a:tcPr/>
                </a:tc>
                <a:tc>
                  <a:txBody>
                    <a:bodyPr/>
                    <a:lstStyle/>
                    <a:p>
                      <a:endParaRPr lang="es-CO"/>
                    </a:p>
                  </a:txBody>
                  <a:tcPr/>
                </a:tc>
                <a:tc>
                  <a:txBody>
                    <a:bodyPr/>
                    <a:lstStyle/>
                    <a:p>
                      <a:endParaRPr lang="es-CO" dirty="0"/>
                    </a:p>
                  </a:txBody>
                  <a:tcPr/>
                </a:tc>
                <a:tc>
                  <a:txBody>
                    <a:bodyPr/>
                    <a:lstStyle/>
                    <a:p>
                      <a:endParaRPr lang="es-CO" dirty="0"/>
                    </a:p>
                  </a:txBody>
                  <a:tcPr/>
                </a:tc>
                <a:extLst>
                  <a:ext uri="{0D108BD9-81ED-4DB2-BD59-A6C34878D82A}">
                    <a16:rowId xmlns:a16="http://schemas.microsoft.com/office/drawing/2014/main" val="3862436699"/>
                  </a:ext>
                </a:extLst>
              </a:tr>
              <a:tr h="475680">
                <a:tc>
                  <a:txBody>
                    <a:bodyPr/>
                    <a:lstStyle/>
                    <a:p>
                      <a:endParaRPr lang="es-CO" dirty="0"/>
                    </a:p>
                  </a:txBody>
                  <a:tcPr/>
                </a:tc>
                <a:tc>
                  <a:txBody>
                    <a:bodyPr/>
                    <a:lstStyle/>
                    <a:p>
                      <a:endParaRPr lang="es-CO"/>
                    </a:p>
                  </a:txBody>
                  <a:tcPr/>
                </a:tc>
                <a:tc>
                  <a:txBody>
                    <a:bodyPr/>
                    <a:lstStyle/>
                    <a:p>
                      <a:endParaRPr lang="es-CO"/>
                    </a:p>
                  </a:txBody>
                  <a:tcPr/>
                </a:tc>
                <a:tc>
                  <a:txBody>
                    <a:bodyPr/>
                    <a:lstStyle/>
                    <a:p>
                      <a:endParaRPr lang="es-CO" dirty="0"/>
                    </a:p>
                  </a:txBody>
                  <a:tcPr/>
                </a:tc>
                <a:tc>
                  <a:txBody>
                    <a:bodyPr/>
                    <a:lstStyle/>
                    <a:p>
                      <a:endParaRPr lang="es-CO" dirty="0"/>
                    </a:p>
                  </a:txBody>
                  <a:tcPr/>
                </a:tc>
                <a:extLst>
                  <a:ext uri="{0D108BD9-81ED-4DB2-BD59-A6C34878D82A}">
                    <a16:rowId xmlns:a16="http://schemas.microsoft.com/office/drawing/2014/main" val="2477776269"/>
                  </a:ext>
                </a:extLst>
              </a:tr>
              <a:tr h="475680">
                <a:tc>
                  <a:txBody>
                    <a:bodyPr/>
                    <a:lstStyle/>
                    <a:p>
                      <a:endParaRPr lang="es-CO" dirty="0"/>
                    </a:p>
                  </a:txBody>
                  <a:tcPr/>
                </a:tc>
                <a:tc>
                  <a:txBody>
                    <a:bodyPr/>
                    <a:lstStyle/>
                    <a:p>
                      <a:endParaRPr lang="es-CO"/>
                    </a:p>
                  </a:txBody>
                  <a:tcPr/>
                </a:tc>
                <a:tc>
                  <a:txBody>
                    <a:bodyPr/>
                    <a:lstStyle/>
                    <a:p>
                      <a:endParaRPr lang="es-CO"/>
                    </a:p>
                  </a:txBody>
                  <a:tcPr/>
                </a:tc>
                <a:tc>
                  <a:txBody>
                    <a:bodyPr/>
                    <a:lstStyle/>
                    <a:p>
                      <a:endParaRPr lang="es-CO" dirty="0"/>
                    </a:p>
                  </a:txBody>
                  <a:tcPr/>
                </a:tc>
                <a:tc>
                  <a:txBody>
                    <a:bodyPr/>
                    <a:lstStyle/>
                    <a:p>
                      <a:endParaRPr lang="es-CO" dirty="0"/>
                    </a:p>
                  </a:txBody>
                  <a:tcPr/>
                </a:tc>
                <a:extLst>
                  <a:ext uri="{0D108BD9-81ED-4DB2-BD59-A6C34878D82A}">
                    <a16:rowId xmlns:a16="http://schemas.microsoft.com/office/drawing/2014/main" val="1316185644"/>
                  </a:ext>
                </a:extLst>
              </a:tr>
              <a:tr h="475680">
                <a:tc>
                  <a:txBody>
                    <a:bodyPr/>
                    <a:lstStyle/>
                    <a:p>
                      <a:endParaRPr lang="es-CO" dirty="0"/>
                    </a:p>
                  </a:txBody>
                  <a:tcPr/>
                </a:tc>
                <a:tc>
                  <a:txBody>
                    <a:bodyPr/>
                    <a:lstStyle/>
                    <a:p>
                      <a:endParaRPr lang="es-CO"/>
                    </a:p>
                  </a:txBody>
                  <a:tcPr/>
                </a:tc>
                <a:tc>
                  <a:txBody>
                    <a:bodyPr/>
                    <a:lstStyle/>
                    <a:p>
                      <a:endParaRPr lang="es-CO"/>
                    </a:p>
                  </a:txBody>
                  <a:tcPr/>
                </a:tc>
                <a:tc>
                  <a:txBody>
                    <a:bodyPr/>
                    <a:lstStyle/>
                    <a:p>
                      <a:endParaRPr lang="es-CO" dirty="0"/>
                    </a:p>
                  </a:txBody>
                  <a:tcPr/>
                </a:tc>
                <a:tc>
                  <a:txBody>
                    <a:bodyPr/>
                    <a:lstStyle/>
                    <a:p>
                      <a:endParaRPr lang="es-CO" dirty="0"/>
                    </a:p>
                  </a:txBody>
                  <a:tcPr/>
                </a:tc>
                <a:extLst>
                  <a:ext uri="{0D108BD9-81ED-4DB2-BD59-A6C34878D82A}">
                    <a16:rowId xmlns:a16="http://schemas.microsoft.com/office/drawing/2014/main" val="1135083755"/>
                  </a:ext>
                </a:extLst>
              </a:tr>
            </a:tbl>
          </a:graphicData>
        </a:graphic>
      </p:graphicFrame>
    </p:spTree>
    <p:extLst>
      <p:ext uri="{BB962C8B-B14F-4D97-AF65-F5344CB8AC3E}">
        <p14:creationId xmlns:p14="http://schemas.microsoft.com/office/powerpoint/2010/main" val="267794858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TotalTime>
  <Words>500</Words>
  <Application>Microsoft Office PowerPoint</Application>
  <PresentationFormat>Panorámica</PresentationFormat>
  <Paragraphs>24</Paragraphs>
  <Slides>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vt:i4>
      </vt:variant>
    </vt:vector>
  </HeadingPairs>
  <TitlesOfParts>
    <vt:vector size="10" baseType="lpstr">
      <vt:lpstr>Arial</vt:lpstr>
      <vt:lpstr>Calibri</vt:lpstr>
      <vt:lpstr>Calibri Light</vt:lpstr>
      <vt:lpstr>Helvetica Neue</vt:lpstr>
      <vt:lpstr>Tema de Office</vt:lpstr>
      <vt:lpstr>EJERCICIO PRÁCTICO DEFINICIÓN DEL MARCO ESTRATÉGICO</vt:lpstr>
      <vt:lpstr>Instrucciones:  Registre y actualice la definición de Misión de la compañía. Ésta debe dar razón de lo que somos, lo que ofrecemos y a qué mercado o segmento pertenecemos. Recuerde tener en cuenta los objetivos y el enfoque para alcanzar dichos objetivos.  Tenga presente que la Misión debe describir en qué negocio se encuentra la organización, tanto en el presente como en el futuro y debe ser coherente con el objeto social establecido en los estatutos sociales  No olvide que la Misión define el tipo de trabajo que realiza la compañía, los clientes a los que atiende y la naturaleza de servicio-producto que brinda.   </vt:lpstr>
      <vt:lpstr>Instrucciones:  Registre y actualice la definición de Visión. Ésta debe responder a la pregunta ¿qué se quiere ofrecer? Debe reflejar lo que se quiere ser e inspirar, creando un imaginario en los grupos de interés.   Tenga presente que la Visión describe la posición deseada de la organización en el futuro, dice cómo quiere ser la compañía en algunos años. La Visión es construida en equipo, en un esfuerzo por llevar el pensamiento más allá de la actividad cotidiana, de una manera clara y memorable.    </vt:lpstr>
      <vt:lpstr>Instrucciones:  Registre y actualice la definición del Propósito Central, el cual da la  razón  de  ser  de  la  organización.  Éste debe reflejar las  motivaciones  idealistas  que tiene cada colaborador  para  trabajar  en la compañía, así como un sentido  de  contribución  externa. El Propósito debe  durar  al  menos  100  años  y  no  debe  ser  confundido  con metas  específicas  o  estrategias.  El Propósito Central debe entenderse como una guía,  algo  que  siempre  se  persigue  pero nunca se logra.  Aunque el Propósito Central  no  cambia,  éste debe inspirar y propiciar el cambio y el progreso. Por esta razón nunca se alcanza.   El Propósito Central es la razón permanente de existir y trascender. Da respuesta al porqué se existe. Es un estado futuro, deseable e idealista. Es la expresión inspiracional y trascendente que señala la contribución externa. Fortalece y/o crea un vínculo sensible y leal entre la empresa y sus grupos de interés (Stakeholders).  Determina el servir o contribuir al mundo por parte de la compañía. Define aquello de lo que perdería la sociedad si la empresa dejase de existir.    </vt:lpstr>
      <vt:lpstr>Instrucciones:  Realice la definición de Principios y  Valores de la compañía. Contrástela con la Misión, Visión y Propósito Central. Si considera necesario, realice los cambios o ajustes  en ésta definición.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EJERCICIO PRÁCTICO CULTURA ORGANIZACIONAL</dc:title>
  <dc:creator>Maria Tatiana Sanchez Soler</dc:creator>
  <cp:lastModifiedBy>Maria Tatiana Sanchez Soler</cp:lastModifiedBy>
  <cp:revision>2</cp:revision>
  <dcterms:created xsi:type="dcterms:W3CDTF">2022-04-27T00:12:36Z</dcterms:created>
  <dcterms:modified xsi:type="dcterms:W3CDTF">2022-04-27T02:53:46Z</dcterms:modified>
</cp:coreProperties>
</file>