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7" d="100"/>
          <a:sy n="77" d="100"/>
        </p:scale>
        <p:origin x="32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76621B-BA93-41E0-B23F-6972B5D7FA58}"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37C30B91-83F1-4E9C-9388-74C3796D0613}">
      <dgm:prSet custT="1"/>
      <dgm:spPr/>
      <dgm:t>
        <a:bodyPr/>
        <a:lstStyle/>
        <a:p>
          <a:r>
            <a:rPr lang="en-US" sz="2400" dirty="0"/>
            <a:t>First of all, in Spain there are a large number of people who regularly attend sports clubs and gyms. </a:t>
          </a:r>
        </a:p>
      </dgm:t>
    </dgm:pt>
    <dgm:pt modelId="{7FD15443-3A6A-4E4A-84B9-1019B7B6025B}" type="parTrans" cxnId="{1CBA1E98-5CB3-4CBF-9AF2-C0155B589ABC}">
      <dgm:prSet/>
      <dgm:spPr/>
      <dgm:t>
        <a:bodyPr/>
        <a:lstStyle/>
        <a:p>
          <a:endParaRPr lang="en-US"/>
        </a:p>
      </dgm:t>
    </dgm:pt>
    <dgm:pt modelId="{7C3AF96A-7B8C-4807-A058-26AFA90BC5E0}" type="sibTrans" cxnId="{1CBA1E98-5CB3-4CBF-9AF2-C0155B589ABC}">
      <dgm:prSet/>
      <dgm:spPr/>
      <dgm:t>
        <a:bodyPr/>
        <a:lstStyle/>
        <a:p>
          <a:endParaRPr lang="en-US"/>
        </a:p>
      </dgm:t>
    </dgm:pt>
    <dgm:pt modelId="{87E066A7-5757-4691-853A-2166744BC91F}" type="pres">
      <dgm:prSet presAssocID="{F576621B-BA93-41E0-B23F-6972B5D7FA58}" presName="linear" presStyleCnt="0">
        <dgm:presLayoutVars>
          <dgm:animLvl val="lvl"/>
          <dgm:resizeHandles val="exact"/>
        </dgm:presLayoutVars>
      </dgm:prSet>
      <dgm:spPr/>
    </dgm:pt>
    <dgm:pt modelId="{4FD4C718-4D2C-481A-B58B-AB92892DF04E}" type="pres">
      <dgm:prSet presAssocID="{37C30B91-83F1-4E9C-9388-74C3796D0613}" presName="parentText" presStyleLbl="node1" presStyleIdx="0" presStyleCnt="1">
        <dgm:presLayoutVars>
          <dgm:chMax val="0"/>
          <dgm:bulletEnabled val="1"/>
        </dgm:presLayoutVars>
      </dgm:prSet>
      <dgm:spPr/>
    </dgm:pt>
  </dgm:ptLst>
  <dgm:cxnLst>
    <dgm:cxn modelId="{CD26B55B-309D-4C5C-8E7F-B1BD73C67A8B}" type="presOf" srcId="{37C30B91-83F1-4E9C-9388-74C3796D0613}" destId="{4FD4C718-4D2C-481A-B58B-AB92892DF04E}" srcOrd="0" destOrd="0" presId="urn:microsoft.com/office/officeart/2005/8/layout/vList2"/>
    <dgm:cxn modelId="{1CBA1E98-5CB3-4CBF-9AF2-C0155B589ABC}" srcId="{F576621B-BA93-41E0-B23F-6972B5D7FA58}" destId="{37C30B91-83F1-4E9C-9388-74C3796D0613}" srcOrd="0" destOrd="0" parTransId="{7FD15443-3A6A-4E4A-84B9-1019B7B6025B}" sibTransId="{7C3AF96A-7B8C-4807-A058-26AFA90BC5E0}"/>
    <dgm:cxn modelId="{7624C7BA-7CF6-472B-A186-AFB528E6206E}" type="presOf" srcId="{F576621B-BA93-41E0-B23F-6972B5D7FA58}" destId="{87E066A7-5757-4691-853A-2166744BC91F}" srcOrd="0" destOrd="0" presId="urn:microsoft.com/office/officeart/2005/8/layout/vList2"/>
    <dgm:cxn modelId="{D1B0EFFC-C7F9-481A-9910-D1564044C22D}" type="presParOf" srcId="{87E066A7-5757-4691-853A-2166744BC91F}" destId="{4FD4C718-4D2C-481A-B58B-AB92892DF04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4C718-4D2C-481A-B58B-AB92892DF04E}">
      <dsp:nvSpPr>
        <dsp:cNvPr id="0" name=""/>
        <dsp:cNvSpPr/>
      </dsp:nvSpPr>
      <dsp:spPr>
        <a:xfrm>
          <a:off x="0" y="843123"/>
          <a:ext cx="4140772" cy="2091375"/>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First of all, in Spain there are a large number of people who regularly attend sports clubs and gyms. </a:t>
          </a:r>
        </a:p>
      </dsp:txBody>
      <dsp:txXfrm>
        <a:off x="102093" y="945216"/>
        <a:ext cx="3936586" cy="18871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iestrassierra.net/alumnado/curso2021/DAW/daw2021a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A922CC7D-9AB0-495B-8AEC-81B7CDEE1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11">
            <a:extLst>
              <a:ext uri="{FF2B5EF4-FFF2-40B4-BE49-F238E27FC236}">
                <a16:creationId xmlns:a16="http://schemas.microsoft.com/office/drawing/2014/main" id="{001EF6D3-851E-4B24-A9CD-D38CA18A5B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34C02ECD-F75C-45DF-A249-716AE4455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1" name="Freeform 12">
              <a:extLst>
                <a:ext uri="{FF2B5EF4-FFF2-40B4-BE49-F238E27FC236}">
                  <a16:creationId xmlns:a16="http://schemas.microsoft.com/office/drawing/2014/main" id="{11648B16-4A94-4F3F-B47F-F0C334287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37B30A17-8AF2-443F-A549-420892746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899AF856-9FE0-41D3-AE38-0028650E5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0AA03574-BAE0-48F0-AFFD-7FE53A80A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E5C11F0E-3CE3-4AA3-8903-97F7B6E77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0084F2D6-47B1-4245-9971-C28AB2991F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5ED0731E-418A-460F-A64A-D885C733A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CA7B555A-665D-4AF0-BE1D-FD9FD5518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76639BB9-DC72-4905-B646-14612CA4C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33F5F41C-CB34-4D75-A726-A6A1468CC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4ECB3308-01BD-41F1-96DE-633B57C7EB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ítulo 1">
            <a:extLst>
              <a:ext uri="{FF2B5EF4-FFF2-40B4-BE49-F238E27FC236}">
                <a16:creationId xmlns:a16="http://schemas.microsoft.com/office/drawing/2014/main" id="{D04DA98C-9A74-4E79-81A9-1FA5B2B2DC56}"/>
              </a:ext>
            </a:extLst>
          </p:cNvPr>
          <p:cNvSpPr>
            <a:spLocks noGrp="1"/>
          </p:cNvSpPr>
          <p:nvPr>
            <p:ph type="ctrTitle"/>
          </p:nvPr>
        </p:nvSpPr>
        <p:spPr>
          <a:xfrm>
            <a:off x="2589213" y="4529540"/>
            <a:ext cx="8915399" cy="1162423"/>
          </a:xfrm>
        </p:spPr>
        <p:txBody>
          <a:bodyPr>
            <a:normAutofit/>
          </a:bodyPr>
          <a:lstStyle/>
          <a:p>
            <a:r>
              <a:rPr lang="es-ES" dirty="0"/>
              <a:t>FIT &amp; HEALTHY</a:t>
            </a:r>
          </a:p>
        </p:txBody>
      </p:sp>
      <p:sp>
        <p:nvSpPr>
          <p:cNvPr id="3" name="Subtítulo 2">
            <a:extLst>
              <a:ext uri="{FF2B5EF4-FFF2-40B4-BE49-F238E27FC236}">
                <a16:creationId xmlns:a16="http://schemas.microsoft.com/office/drawing/2014/main" id="{35A4CBA6-7BE9-4B46-8310-30CB755F2F23}"/>
              </a:ext>
            </a:extLst>
          </p:cNvPr>
          <p:cNvSpPr>
            <a:spLocks noGrp="1"/>
          </p:cNvSpPr>
          <p:nvPr>
            <p:ph type="subTitle" idx="1"/>
          </p:nvPr>
        </p:nvSpPr>
        <p:spPr>
          <a:xfrm>
            <a:off x="2589213" y="5696711"/>
            <a:ext cx="8915399" cy="507189"/>
          </a:xfrm>
        </p:spPr>
        <p:txBody>
          <a:bodyPr>
            <a:normAutofit/>
          </a:bodyPr>
          <a:lstStyle/>
          <a:p>
            <a:pPr algn="r"/>
            <a:r>
              <a:rPr lang="es-ES" sz="1600" i="1" dirty="0" err="1"/>
              <a:t>Author</a:t>
            </a:r>
            <a:r>
              <a:rPr lang="es-ES" sz="1600" i="1" dirty="0"/>
              <a:t>: Carlos Arenas Carretero</a:t>
            </a:r>
          </a:p>
        </p:txBody>
      </p:sp>
      <p:grpSp>
        <p:nvGrpSpPr>
          <p:cNvPr id="26" name="Group 25">
            <a:extLst>
              <a:ext uri="{FF2B5EF4-FFF2-40B4-BE49-F238E27FC236}">
                <a16:creationId xmlns:a16="http://schemas.microsoft.com/office/drawing/2014/main" id="{84A5389E-FAF0-49F8-B7DE-5DB1D39A43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7" name="Freeform 27">
              <a:extLst>
                <a:ext uri="{FF2B5EF4-FFF2-40B4-BE49-F238E27FC236}">
                  <a16:creationId xmlns:a16="http://schemas.microsoft.com/office/drawing/2014/main" id="{38290ECD-2C1E-41E9-B72C-8A74E6A4D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D4262E79-CD33-402B-8B11-B973D22F2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D4E66077-E4B7-4D37-AAC4-0F2BDF92F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C1CA20B0-9D1B-4696-8843-E29F303F5F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8D6F844C-835B-426A-B64E-08FFD6F25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0FA43E74-9BE8-4976-92B5-EAE1CE13D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9ACB84C5-04AD-4802-B5BD-57BDC91F7A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800BB42D-795C-4D34-B0C0-48C6DCAA5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F053FFBE-8DFA-4F0C-8654-84B82FF44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CF5AB1EE-3C75-41FC-BAC6-83222999D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5EB7AD58-332B-4EA3-9386-08FD955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60F8A3C2-0BFB-44EE-9532-B1FE64632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AA4E6AA2-BEA6-4D9C-940A-56C57341D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Imagen 4" descr="Dibujo de un animal con la boca abierta&#10;&#10;Descripción generada automáticamente con confianza baja">
            <a:extLst>
              <a:ext uri="{FF2B5EF4-FFF2-40B4-BE49-F238E27FC236}">
                <a16:creationId xmlns:a16="http://schemas.microsoft.com/office/drawing/2014/main" id="{D741BB9B-BEA8-4774-A6F7-729BE92E2635}"/>
              </a:ext>
            </a:extLst>
          </p:cNvPr>
          <p:cNvPicPr>
            <a:picLocks noChangeAspect="1"/>
          </p:cNvPicPr>
          <p:nvPr/>
        </p:nvPicPr>
        <p:blipFill>
          <a:blip r:embed="rId2"/>
          <a:stretch>
            <a:fillRect/>
          </a:stretch>
        </p:blipFill>
        <p:spPr>
          <a:xfrm>
            <a:off x="3551068" y="1281316"/>
            <a:ext cx="4442248" cy="2961499"/>
          </a:xfrm>
          <a:prstGeom prst="rect">
            <a:avLst/>
          </a:prstGeom>
        </p:spPr>
      </p:pic>
      <p:sp>
        <p:nvSpPr>
          <p:cNvPr id="42" name="Freeform 33">
            <a:extLst>
              <a:ext uri="{FF2B5EF4-FFF2-40B4-BE49-F238E27FC236}">
                <a16:creationId xmlns:a16="http://schemas.microsoft.com/office/drawing/2014/main" id="{ED642ED3-CFED-4142-8502-CCC199447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723233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98" name="Group 50">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2"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3"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4"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5"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6"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7"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8"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9"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0"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1"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2"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3"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2" name="Group 64">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66"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7"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8"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9"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0"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1"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2"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3"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4"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5"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6"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7"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4" name="Rectangle 78">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6"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17" name="Rectangle 82">
            <a:extLst>
              <a:ext uri="{FF2B5EF4-FFF2-40B4-BE49-F238E27FC236}">
                <a16:creationId xmlns:a16="http://schemas.microsoft.com/office/drawing/2014/main" id="{A922CC7D-9AB0-495B-8AEC-81B7CDEE1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84">
            <a:extLst>
              <a:ext uri="{FF2B5EF4-FFF2-40B4-BE49-F238E27FC236}">
                <a16:creationId xmlns:a16="http://schemas.microsoft.com/office/drawing/2014/main" id="{001EF6D3-851E-4B24-A9CD-D38CA18A5B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6" name="Freeform 11">
              <a:extLst>
                <a:ext uri="{FF2B5EF4-FFF2-40B4-BE49-F238E27FC236}">
                  <a16:creationId xmlns:a16="http://schemas.microsoft.com/office/drawing/2014/main" id="{34C02ECD-F75C-45DF-A249-716AE4455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9" name="Freeform 12">
              <a:extLst>
                <a:ext uri="{FF2B5EF4-FFF2-40B4-BE49-F238E27FC236}">
                  <a16:creationId xmlns:a16="http://schemas.microsoft.com/office/drawing/2014/main" id="{11648B16-4A94-4F3F-B47F-F0C334287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8" name="Freeform 13">
              <a:extLst>
                <a:ext uri="{FF2B5EF4-FFF2-40B4-BE49-F238E27FC236}">
                  <a16:creationId xmlns:a16="http://schemas.microsoft.com/office/drawing/2014/main" id="{37B30A17-8AF2-443F-A549-420892746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9" name="Freeform 14">
              <a:extLst>
                <a:ext uri="{FF2B5EF4-FFF2-40B4-BE49-F238E27FC236}">
                  <a16:creationId xmlns:a16="http://schemas.microsoft.com/office/drawing/2014/main" id="{899AF856-9FE0-41D3-AE38-0028650E5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0" name="Freeform 15">
              <a:extLst>
                <a:ext uri="{FF2B5EF4-FFF2-40B4-BE49-F238E27FC236}">
                  <a16:creationId xmlns:a16="http://schemas.microsoft.com/office/drawing/2014/main" id="{0AA03574-BAE0-48F0-AFFD-7FE53A80A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1" name="Freeform 16">
              <a:extLst>
                <a:ext uri="{FF2B5EF4-FFF2-40B4-BE49-F238E27FC236}">
                  <a16:creationId xmlns:a16="http://schemas.microsoft.com/office/drawing/2014/main" id="{E5C11F0E-3CE3-4AA3-8903-97F7B6E77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2" name="Freeform 17">
              <a:extLst>
                <a:ext uri="{FF2B5EF4-FFF2-40B4-BE49-F238E27FC236}">
                  <a16:creationId xmlns:a16="http://schemas.microsoft.com/office/drawing/2014/main" id="{0084F2D6-47B1-4245-9971-C28AB2991F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3" name="Freeform 18">
              <a:extLst>
                <a:ext uri="{FF2B5EF4-FFF2-40B4-BE49-F238E27FC236}">
                  <a16:creationId xmlns:a16="http://schemas.microsoft.com/office/drawing/2014/main" id="{5ED0731E-418A-460F-A64A-D885C733A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4" name="Freeform 19">
              <a:extLst>
                <a:ext uri="{FF2B5EF4-FFF2-40B4-BE49-F238E27FC236}">
                  <a16:creationId xmlns:a16="http://schemas.microsoft.com/office/drawing/2014/main" id="{CA7B555A-665D-4AF0-BE1D-FD9FD5518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5" name="Freeform 20">
              <a:extLst>
                <a:ext uri="{FF2B5EF4-FFF2-40B4-BE49-F238E27FC236}">
                  <a16:creationId xmlns:a16="http://schemas.microsoft.com/office/drawing/2014/main" id="{76639BB9-DC72-4905-B646-14612CA4C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6" name="Freeform 21">
              <a:extLst>
                <a:ext uri="{FF2B5EF4-FFF2-40B4-BE49-F238E27FC236}">
                  <a16:creationId xmlns:a16="http://schemas.microsoft.com/office/drawing/2014/main" id="{33F5F41C-CB34-4D75-A726-A6A1468CC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7" name="Freeform 22">
              <a:extLst>
                <a:ext uri="{FF2B5EF4-FFF2-40B4-BE49-F238E27FC236}">
                  <a16:creationId xmlns:a16="http://schemas.microsoft.com/office/drawing/2014/main" id="{4ECB3308-01BD-41F1-96DE-633B57C7EB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ítulo 1">
            <a:extLst>
              <a:ext uri="{FF2B5EF4-FFF2-40B4-BE49-F238E27FC236}">
                <a16:creationId xmlns:a16="http://schemas.microsoft.com/office/drawing/2014/main" id="{B29A46F1-A7EA-474B-BC24-CECC33945586}"/>
              </a:ext>
            </a:extLst>
          </p:cNvPr>
          <p:cNvSpPr>
            <a:spLocks noGrp="1"/>
          </p:cNvSpPr>
          <p:nvPr>
            <p:ph type="title"/>
          </p:nvPr>
        </p:nvSpPr>
        <p:spPr>
          <a:xfrm>
            <a:off x="2589213" y="4529540"/>
            <a:ext cx="8915399" cy="1162423"/>
          </a:xfrm>
        </p:spPr>
        <p:txBody>
          <a:bodyPr vert="horz" lIns="91440" tIns="45720" rIns="91440" bIns="45720" rtlCol="0" anchor="b">
            <a:normAutofit/>
          </a:bodyPr>
          <a:lstStyle/>
          <a:p>
            <a:pPr>
              <a:lnSpc>
                <a:spcPct val="90000"/>
              </a:lnSpc>
            </a:pPr>
            <a:r>
              <a:rPr lang="en-US" sz="3800" dirty="0"/>
              <a:t>Some libraries used :FRONT</a:t>
            </a:r>
          </a:p>
        </p:txBody>
      </p:sp>
      <p:sp>
        <p:nvSpPr>
          <p:cNvPr id="3" name="Marcador de contenido 2">
            <a:extLst>
              <a:ext uri="{FF2B5EF4-FFF2-40B4-BE49-F238E27FC236}">
                <a16:creationId xmlns:a16="http://schemas.microsoft.com/office/drawing/2014/main" id="{0199BD71-C6D7-43CF-866A-D955B069DBBE}"/>
              </a:ext>
            </a:extLst>
          </p:cNvPr>
          <p:cNvSpPr>
            <a:spLocks noGrp="1"/>
          </p:cNvSpPr>
          <p:nvPr>
            <p:ph idx="1"/>
          </p:nvPr>
        </p:nvSpPr>
        <p:spPr>
          <a:xfrm>
            <a:off x="2589213" y="5696711"/>
            <a:ext cx="8915399" cy="507189"/>
          </a:xfrm>
        </p:spPr>
        <p:txBody>
          <a:bodyPr vert="horz" lIns="91440" tIns="45720" rIns="91440" bIns="45720" rtlCol="0" anchor="t">
            <a:normAutofit/>
          </a:bodyPr>
          <a:lstStyle/>
          <a:p>
            <a:pPr marL="0" indent="0">
              <a:buNone/>
            </a:pPr>
            <a:r>
              <a:rPr lang="en-US">
                <a:solidFill>
                  <a:schemeClr val="tx1">
                    <a:lumMod val="65000"/>
                    <a:lumOff val="35000"/>
                  </a:schemeClr>
                </a:solidFill>
              </a:rPr>
              <a:t>Full-calendar</a:t>
            </a:r>
          </a:p>
        </p:txBody>
      </p:sp>
      <p:grpSp>
        <p:nvGrpSpPr>
          <p:cNvPr id="99" name="Group 98">
            <a:extLst>
              <a:ext uri="{FF2B5EF4-FFF2-40B4-BE49-F238E27FC236}">
                <a16:creationId xmlns:a16="http://schemas.microsoft.com/office/drawing/2014/main" id="{84A5389E-FAF0-49F8-B7DE-5DB1D39A43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0" name="Freeform 27">
              <a:extLst>
                <a:ext uri="{FF2B5EF4-FFF2-40B4-BE49-F238E27FC236}">
                  <a16:creationId xmlns:a16="http://schemas.microsoft.com/office/drawing/2014/main" id="{38290ECD-2C1E-41E9-B72C-8A74E6A4D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1" name="Freeform 28">
              <a:extLst>
                <a:ext uri="{FF2B5EF4-FFF2-40B4-BE49-F238E27FC236}">
                  <a16:creationId xmlns:a16="http://schemas.microsoft.com/office/drawing/2014/main" id="{D4262E79-CD33-402B-8B11-B973D22F2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2" name="Freeform 29">
              <a:extLst>
                <a:ext uri="{FF2B5EF4-FFF2-40B4-BE49-F238E27FC236}">
                  <a16:creationId xmlns:a16="http://schemas.microsoft.com/office/drawing/2014/main" id="{D4E66077-E4B7-4D37-AAC4-0F2BDF92F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3" name="Freeform 30">
              <a:extLst>
                <a:ext uri="{FF2B5EF4-FFF2-40B4-BE49-F238E27FC236}">
                  <a16:creationId xmlns:a16="http://schemas.microsoft.com/office/drawing/2014/main" id="{C1CA20B0-9D1B-4696-8843-E29F303F5F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 name="Freeform 31">
              <a:extLst>
                <a:ext uri="{FF2B5EF4-FFF2-40B4-BE49-F238E27FC236}">
                  <a16:creationId xmlns:a16="http://schemas.microsoft.com/office/drawing/2014/main" id="{8D6F844C-835B-426A-B64E-08FFD6F25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5" name="Freeform 32">
              <a:extLst>
                <a:ext uri="{FF2B5EF4-FFF2-40B4-BE49-F238E27FC236}">
                  <a16:creationId xmlns:a16="http://schemas.microsoft.com/office/drawing/2014/main" id="{0FA43E74-9BE8-4976-92B5-EAE1CE13D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6" name="Freeform 33">
              <a:extLst>
                <a:ext uri="{FF2B5EF4-FFF2-40B4-BE49-F238E27FC236}">
                  <a16:creationId xmlns:a16="http://schemas.microsoft.com/office/drawing/2014/main" id="{9ACB84C5-04AD-4802-B5BD-57BDC91F7A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7" name="Freeform 34">
              <a:extLst>
                <a:ext uri="{FF2B5EF4-FFF2-40B4-BE49-F238E27FC236}">
                  <a16:creationId xmlns:a16="http://schemas.microsoft.com/office/drawing/2014/main" id="{800BB42D-795C-4D34-B0C0-48C6DCAA5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8" name="Freeform 35">
              <a:extLst>
                <a:ext uri="{FF2B5EF4-FFF2-40B4-BE49-F238E27FC236}">
                  <a16:creationId xmlns:a16="http://schemas.microsoft.com/office/drawing/2014/main" id="{F053FFBE-8DFA-4F0C-8654-84B82FF44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9" name="Freeform 36">
              <a:extLst>
                <a:ext uri="{FF2B5EF4-FFF2-40B4-BE49-F238E27FC236}">
                  <a16:creationId xmlns:a16="http://schemas.microsoft.com/office/drawing/2014/main" id="{CF5AB1EE-3C75-41FC-BAC6-83222999D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0" name="Freeform 37">
              <a:extLst>
                <a:ext uri="{FF2B5EF4-FFF2-40B4-BE49-F238E27FC236}">
                  <a16:creationId xmlns:a16="http://schemas.microsoft.com/office/drawing/2014/main" id="{5EB7AD58-332B-4EA3-9386-08FD955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1" name="Freeform 38">
              <a:extLst>
                <a:ext uri="{FF2B5EF4-FFF2-40B4-BE49-F238E27FC236}">
                  <a16:creationId xmlns:a16="http://schemas.microsoft.com/office/drawing/2014/main" id="{60F8A3C2-0BFB-44EE-9532-B1FE64632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3" name="Rectangle 112">
            <a:extLst>
              <a:ext uri="{FF2B5EF4-FFF2-40B4-BE49-F238E27FC236}">
                <a16:creationId xmlns:a16="http://schemas.microsoft.com/office/drawing/2014/main" id="{AA4E6AA2-BEA6-4D9C-940A-56C57341D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Imagen 5">
            <a:extLst>
              <a:ext uri="{FF2B5EF4-FFF2-40B4-BE49-F238E27FC236}">
                <a16:creationId xmlns:a16="http://schemas.microsoft.com/office/drawing/2014/main" id="{D6BF8EB2-FFAE-4B3B-911E-45703C57CCD1}"/>
              </a:ext>
            </a:extLst>
          </p:cNvPr>
          <p:cNvPicPr>
            <a:picLocks noChangeAspect="1"/>
          </p:cNvPicPr>
          <p:nvPr/>
        </p:nvPicPr>
        <p:blipFill>
          <a:blip r:embed="rId2"/>
          <a:stretch>
            <a:fillRect/>
          </a:stretch>
        </p:blipFill>
        <p:spPr>
          <a:xfrm>
            <a:off x="2589212" y="792172"/>
            <a:ext cx="8962708" cy="3450643"/>
          </a:xfrm>
          <a:prstGeom prst="rect">
            <a:avLst/>
          </a:prstGeom>
        </p:spPr>
      </p:pic>
      <p:sp>
        <p:nvSpPr>
          <p:cNvPr id="115" name="Freeform 33">
            <a:extLst>
              <a:ext uri="{FF2B5EF4-FFF2-40B4-BE49-F238E27FC236}">
                <a16:creationId xmlns:a16="http://schemas.microsoft.com/office/drawing/2014/main" id="{ED642ED3-CFED-4142-8502-CCC199447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18337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rgbClr val="3F3653">
              <a:alpha val="90000"/>
            </a:srgb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FE662D2F-E8FD-4805-AE36-F00355107474}"/>
              </a:ext>
            </a:extLst>
          </p:cNvPr>
          <p:cNvSpPr>
            <a:spLocks noGrp="1"/>
          </p:cNvSpPr>
          <p:nvPr>
            <p:ph type="title"/>
          </p:nvPr>
        </p:nvSpPr>
        <p:spPr>
          <a:xfrm>
            <a:off x="541867" y="787400"/>
            <a:ext cx="7145866" cy="778933"/>
          </a:xfrm>
        </p:spPr>
        <p:txBody>
          <a:bodyPr anchor="ctr">
            <a:normAutofit/>
          </a:bodyPr>
          <a:lstStyle/>
          <a:p>
            <a:r>
              <a:rPr lang="es-ES" sz="3200" dirty="0">
                <a:solidFill>
                  <a:srgbClr val="FEFFFF"/>
                </a:solidFill>
              </a:rPr>
              <a:t>WEB DESIGN: BOOTSTRAP</a:t>
            </a:r>
          </a:p>
        </p:txBody>
      </p:sp>
      <p:sp>
        <p:nvSpPr>
          <p:cNvPr id="3" name="Marcador de contenido 2">
            <a:extLst>
              <a:ext uri="{FF2B5EF4-FFF2-40B4-BE49-F238E27FC236}">
                <a16:creationId xmlns:a16="http://schemas.microsoft.com/office/drawing/2014/main" id="{71051A77-C12D-4961-BDFC-C0E76B917D13}"/>
              </a:ext>
            </a:extLst>
          </p:cNvPr>
          <p:cNvSpPr>
            <a:spLocks noGrp="1"/>
          </p:cNvSpPr>
          <p:nvPr>
            <p:ph idx="1"/>
          </p:nvPr>
        </p:nvSpPr>
        <p:spPr>
          <a:xfrm>
            <a:off x="541866" y="2032000"/>
            <a:ext cx="7145867" cy="3879222"/>
          </a:xfrm>
        </p:spPr>
        <p:txBody>
          <a:bodyPr>
            <a:normAutofit/>
          </a:bodyPr>
          <a:lstStyle/>
          <a:p>
            <a:pPr>
              <a:buClr>
                <a:srgbClr val="0064FF"/>
              </a:buClr>
            </a:pPr>
            <a:endParaRPr lang="en-US" dirty="0">
              <a:solidFill>
                <a:srgbClr val="FEFFFF"/>
              </a:solidFill>
            </a:endParaRPr>
          </a:p>
          <a:p>
            <a:pPr>
              <a:buClr>
                <a:srgbClr val="0064FF"/>
              </a:buClr>
            </a:pPr>
            <a:endParaRPr lang="en-US" dirty="0">
              <a:solidFill>
                <a:srgbClr val="FEFFFF"/>
              </a:solidFill>
            </a:endParaRPr>
          </a:p>
          <a:p>
            <a:pPr>
              <a:buClr>
                <a:srgbClr val="0064FF"/>
              </a:buClr>
            </a:pPr>
            <a:r>
              <a:rPr lang="en-US" dirty="0">
                <a:solidFill>
                  <a:srgbClr val="FEFFFF"/>
                </a:solidFill>
              </a:rPr>
              <a:t>This framework is one of the most popular in the market, having been developed by the Twitter team. </a:t>
            </a:r>
          </a:p>
          <a:p>
            <a:pPr>
              <a:buClr>
                <a:srgbClr val="0064FF"/>
              </a:buClr>
            </a:pPr>
            <a:r>
              <a:rPr lang="en-US" dirty="0">
                <a:solidFill>
                  <a:srgbClr val="FEFFFF"/>
                </a:solidFill>
              </a:rPr>
              <a:t>Bootstrap is present throughout the application, whether in the management of rows and columns, forms, buttons…</a:t>
            </a:r>
          </a:p>
          <a:p>
            <a:pPr>
              <a:buClr>
                <a:srgbClr val="0064FF"/>
              </a:buClr>
            </a:pPr>
            <a:endParaRPr lang="en-US" dirty="0">
              <a:solidFill>
                <a:srgbClr val="FEFFFF"/>
              </a:solidFill>
            </a:endParaRPr>
          </a:p>
          <a:p>
            <a:pPr>
              <a:buClr>
                <a:srgbClr val="0064FF"/>
              </a:buClr>
            </a:pPr>
            <a:endParaRPr lang="es-ES" dirty="0">
              <a:solidFill>
                <a:srgbClr val="FEFFFF"/>
              </a:solidFill>
            </a:endParaRPr>
          </a:p>
        </p:txBody>
      </p:sp>
      <p:pic>
        <p:nvPicPr>
          <p:cNvPr id="5" name="Imagen 4" descr="Imagen que contiene Texto&#10;&#10;Descripción generada automáticamente">
            <a:extLst>
              <a:ext uri="{FF2B5EF4-FFF2-40B4-BE49-F238E27FC236}">
                <a16:creationId xmlns:a16="http://schemas.microsoft.com/office/drawing/2014/main" id="{05CCF0B6-16A6-4687-BC4F-0BD8647D3D5B}"/>
              </a:ext>
            </a:extLst>
          </p:cNvPr>
          <p:cNvPicPr>
            <a:picLocks noChangeAspect="1"/>
          </p:cNvPicPr>
          <p:nvPr/>
        </p:nvPicPr>
        <p:blipFill>
          <a:blip r:embed="rId2"/>
          <a:stretch>
            <a:fillRect/>
          </a:stretch>
        </p:blipFill>
        <p:spPr>
          <a:xfrm>
            <a:off x="8588829" y="2656115"/>
            <a:ext cx="3126159" cy="2240458"/>
          </a:xfrm>
          <a:prstGeom prst="rect">
            <a:avLst/>
          </a:prstGeom>
        </p:spPr>
      </p:pic>
    </p:spTree>
    <p:extLst>
      <p:ext uri="{BB962C8B-B14F-4D97-AF65-F5344CB8AC3E}">
        <p14:creationId xmlns:p14="http://schemas.microsoft.com/office/powerpoint/2010/main" val="210115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716F4-C7C5-4BB2-954A-CD9FA96B6B51}"/>
              </a:ext>
            </a:extLst>
          </p:cNvPr>
          <p:cNvSpPr>
            <a:spLocks noGrp="1"/>
          </p:cNvSpPr>
          <p:nvPr>
            <p:ph type="title"/>
          </p:nvPr>
        </p:nvSpPr>
        <p:spPr>
          <a:xfrm>
            <a:off x="1627632" y="624110"/>
            <a:ext cx="2487168" cy="5575523"/>
          </a:xfrm>
        </p:spPr>
        <p:txBody>
          <a:bodyPr>
            <a:normAutofit/>
          </a:bodyPr>
          <a:lstStyle/>
          <a:p>
            <a:r>
              <a:rPr lang="es-ES" sz="2700" dirty="0"/>
              <a:t>Technologies </a:t>
            </a:r>
            <a:r>
              <a:rPr lang="es-ES" sz="2700" dirty="0" err="1"/>
              <a:t>used</a:t>
            </a:r>
            <a:r>
              <a:rPr lang="es-ES" sz="2700" dirty="0"/>
              <a:t> :MIDDLE</a:t>
            </a:r>
          </a:p>
        </p:txBody>
      </p:sp>
      <p:sp>
        <p:nvSpPr>
          <p:cNvPr id="3" name="Marcador de contenido 2">
            <a:extLst>
              <a:ext uri="{FF2B5EF4-FFF2-40B4-BE49-F238E27FC236}">
                <a16:creationId xmlns:a16="http://schemas.microsoft.com/office/drawing/2014/main" id="{0E5A45C6-6679-4DDE-B48F-D72B03D26A9D}"/>
              </a:ext>
            </a:extLst>
          </p:cNvPr>
          <p:cNvSpPr>
            <a:spLocks noGrp="1"/>
          </p:cNvSpPr>
          <p:nvPr>
            <p:ph idx="1"/>
          </p:nvPr>
        </p:nvSpPr>
        <p:spPr>
          <a:xfrm>
            <a:off x="4700016" y="624110"/>
            <a:ext cx="6804596" cy="3777622"/>
          </a:xfrm>
        </p:spPr>
        <p:txBody>
          <a:bodyPr>
            <a:normAutofit/>
          </a:bodyPr>
          <a:lstStyle/>
          <a:p>
            <a:r>
              <a:rPr lang="en-US" dirty="0"/>
              <a:t>PHP is a very popular open source language suitable for web development and can be embedded in HTML.</a:t>
            </a:r>
          </a:p>
          <a:p>
            <a:pPr marL="0" indent="0">
              <a:buNone/>
            </a:pPr>
            <a:endParaRPr lang="en-US" dirty="0"/>
          </a:p>
          <a:p>
            <a:r>
              <a:rPr lang="en-US" dirty="0"/>
              <a:t>I have used php for my project due to the ease of integrating it with angular to make calls to php files through services and the ease of making the necessary requests to the database.</a:t>
            </a:r>
            <a:endParaRPr lang="es-ES" dirty="0"/>
          </a:p>
        </p:txBody>
      </p:sp>
      <p:pic>
        <p:nvPicPr>
          <p:cNvPr id="5" name="Imagen 4" descr="Una caricatura de una persona&#10;&#10;Descripción generada automáticamente con confianza media">
            <a:extLst>
              <a:ext uri="{FF2B5EF4-FFF2-40B4-BE49-F238E27FC236}">
                <a16:creationId xmlns:a16="http://schemas.microsoft.com/office/drawing/2014/main" id="{7D3E114F-7331-406A-B373-8511B90CE7C4}"/>
              </a:ext>
            </a:extLst>
          </p:cNvPr>
          <p:cNvPicPr>
            <a:picLocks noChangeAspect="1"/>
          </p:cNvPicPr>
          <p:nvPr/>
        </p:nvPicPr>
        <p:blipFill>
          <a:blip r:embed="rId2"/>
          <a:stretch>
            <a:fillRect/>
          </a:stretch>
        </p:blipFill>
        <p:spPr>
          <a:xfrm>
            <a:off x="5575176" y="3622847"/>
            <a:ext cx="4479432" cy="2239716"/>
          </a:xfrm>
          <a:prstGeom prst="rect">
            <a:avLst/>
          </a:prstGeom>
        </p:spPr>
      </p:pic>
    </p:spTree>
    <p:extLst>
      <p:ext uri="{BB962C8B-B14F-4D97-AF65-F5344CB8AC3E}">
        <p14:creationId xmlns:p14="http://schemas.microsoft.com/office/powerpoint/2010/main" val="2270942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6F06E17-BE08-4E29-8064-4EE0A9129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7634BDA-692A-4731-B217-4752A6F6A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25D1521E-72A2-421E-B82A-DBE145117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EBF53FF7-321F-4FE9-ABB8-98EAAD3BE193}"/>
              </a:ext>
            </a:extLst>
          </p:cNvPr>
          <p:cNvSpPr>
            <a:spLocks noGrp="1"/>
          </p:cNvSpPr>
          <p:nvPr>
            <p:ph type="title"/>
          </p:nvPr>
        </p:nvSpPr>
        <p:spPr>
          <a:xfrm>
            <a:off x="541867" y="787400"/>
            <a:ext cx="7145866" cy="778933"/>
          </a:xfrm>
        </p:spPr>
        <p:txBody>
          <a:bodyPr anchor="ctr">
            <a:normAutofit/>
          </a:bodyPr>
          <a:lstStyle/>
          <a:p>
            <a:r>
              <a:rPr lang="es-ES" sz="3200">
                <a:solidFill>
                  <a:srgbClr val="FEFFFF"/>
                </a:solidFill>
              </a:rPr>
              <a:t>Technologies used :MIDDLE</a:t>
            </a:r>
          </a:p>
        </p:txBody>
      </p:sp>
      <p:sp>
        <p:nvSpPr>
          <p:cNvPr id="3" name="Marcador de contenido 2">
            <a:extLst>
              <a:ext uri="{FF2B5EF4-FFF2-40B4-BE49-F238E27FC236}">
                <a16:creationId xmlns:a16="http://schemas.microsoft.com/office/drawing/2014/main" id="{583C3CD8-8F99-496E-8677-BEBA89D5B034}"/>
              </a:ext>
            </a:extLst>
          </p:cNvPr>
          <p:cNvSpPr>
            <a:spLocks noGrp="1"/>
          </p:cNvSpPr>
          <p:nvPr>
            <p:ph idx="1"/>
          </p:nvPr>
        </p:nvSpPr>
        <p:spPr>
          <a:xfrm>
            <a:off x="541866" y="2032000"/>
            <a:ext cx="7145867" cy="3879222"/>
          </a:xfrm>
        </p:spPr>
        <p:txBody>
          <a:bodyPr>
            <a:normAutofit/>
          </a:bodyPr>
          <a:lstStyle/>
          <a:p>
            <a:pPr>
              <a:buClr>
                <a:srgbClr val="8B4D0B"/>
              </a:buClr>
            </a:pPr>
            <a:r>
              <a:rPr lang="en-US" sz="2400" dirty="0">
                <a:solidFill>
                  <a:srgbClr val="FEFFFF"/>
                </a:solidFill>
              </a:rPr>
              <a:t>Composer</a:t>
            </a:r>
            <a:r>
              <a:rPr lang="en-US" dirty="0">
                <a:solidFill>
                  <a:srgbClr val="FEFFFF"/>
                </a:solidFill>
              </a:rPr>
              <a:t>: It is a dependency manager for PHP that allows us to download packages from a repository to add them to our project. </a:t>
            </a:r>
          </a:p>
          <a:p>
            <a:pPr>
              <a:buClr>
                <a:srgbClr val="8B4D0B"/>
              </a:buClr>
            </a:pPr>
            <a:endParaRPr lang="en-US" sz="2400" dirty="0">
              <a:solidFill>
                <a:srgbClr val="FEFFFF"/>
              </a:solidFill>
            </a:endParaRPr>
          </a:p>
          <a:p>
            <a:pPr>
              <a:buClr>
                <a:srgbClr val="8B4D0B"/>
              </a:buClr>
            </a:pPr>
            <a:r>
              <a:rPr lang="en-US" sz="2400" dirty="0" err="1">
                <a:solidFill>
                  <a:srgbClr val="FEFFFF"/>
                </a:solidFill>
              </a:rPr>
              <a:t>PHPMailer</a:t>
            </a:r>
            <a:r>
              <a:rPr lang="en-US" dirty="0">
                <a:solidFill>
                  <a:srgbClr val="FEFFFF"/>
                </a:solidFill>
              </a:rPr>
              <a:t> is a class created specifically to make it easy to send emails that have complex characteristics.</a:t>
            </a:r>
            <a:endParaRPr lang="es-ES" dirty="0">
              <a:solidFill>
                <a:srgbClr val="FEFFFF"/>
              </a:solidFill>
            </a:endParaRPr>
          </a:p>
        </p:txBody>
      </p:sp>
      <p:sp>
        <p:nvSpPr>
          <p:cNvPr id="25" name="Rectangle 24">
            <a:extLst>
              <a:ext uri="{FF2B5EF4-FFF2-40B4-BE49-F238E27FC236}">
                <a16:creationId xmlns:a16="http://schemas.microsoft.com/office/drawing/2014/main" id="{FBF53BCF-70E3-4801-8075-D6E8E5E69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3056" y="2032000"/>
            <a:ext cx="3001931" cy="3862495"/>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Imagen que contiene firmar, dibujo, palo, señal&#10;&#10;Descripción generada automáticamente">
            <a:extLst>
              <a:ext uri="{FF2B5EF4-FFF2-40B4-BE49-F238E27FC236}">
                <a16:creationId xmlns:a16="http://schemas.microsoft.com/office/drawing/2014/main" id="{96098EE6-BA86-49EF-8798-BA7358288C70}"/>
              </a:ext>
            </a:extLst>
          </p:cNvPr>
          <p:cNvPicPr>
            <a:picLocks noChangeAspect="1"/>
          </p:cNvPicPr>
          <p:nvPr/>
        </p:nvPicPr>
        <p:blipFill>
          <a:blip r:embed="rId2"/>
          <a:stretch>
            <a:fillRect/>
          </a:stretch>
        </p:blipFill>
        <p:spPr>
          <a:xfrm>
            <a:off x="9414409" y="3963247"/>
            <a:ext cx="1692723" cy="1692723"/>
          </a:xfrm>
          <a:prstGeom prst="rect">
            <a:avLst/>
          </a:prstGeom>
        </p:spPr>
      </p:pic>
      <p:pic>
        <p:nvPicPr>
          <p:cNvPr id="5" name="Imagen 4">
            <a:extLst>
              <a:ext uri="{FF2B5EF4-FFF2-40B4-BE49-F238E27FC236}">
                <a16:creationId xmlns:a16="http://schemas.microsoft.com/office/drawing/2014/main" id="{8FD8BED3-FFA5-4A9F-A1F4-22E9758C3CFB}"/>
              </a:ext>
            </a:extLst>
          </p:cNvPr>
          <p:cNvPicPr>
            <a:picLocks noChangeAspect="1"/>
          </p:cNvPicPr>
          <p:nvPr/>
        </p:nvPicPr>
        <p:blipFill>
          <a:blip r:embed="rId3"/>
          <a:stretch>
            <a:fillRect/>
          </a:stretch>
        </p:blipFill>
        <p:spPr>
          <a:xfrm>
            <a:off x="8924011" y="2154871"/>
            <a:ext cx="2673517" cy="1583967"/>
          </a:xfrm>
          <a:prstGeom prst="rect">
            <a:avLst/>
          </a:prstGeom>
        </p:spPr>
      </p:pic>
    </p:spTree>
    <p:extLst>
      <p:ext uri="{BB962C8B-B14F-4D97-AF65-F5344CB8AC3E}">
        <p14:creationId xmlns:p14="http://schemas.microsoft.com/office/powerpoint/2010/main" val="2067667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rgbClr val="584D41">
              <a:alpha val="90000"/>
            </a:srgb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9F096FBC-CDA4-4980-970C-EB56A42D79DE}"/>
              </a:ext>
            </a:extLst>
          </p:cNvPr>
          <p:cNvSpPr>
            <a:spLocks noGrp="1"/>
          </p:cNvSpPr>
          <p:nvPr>
            <p:ph type="title"/>
          </p:nvPr>
        </p:nvSpPr>
        <p:spPr>
          <a:xfrm>
            <a:off x="541867" y="787400"/>
            <a:ext cx="7145866" cy="778933"/>
          </a:xfrm>
        </p:spPr>
        <p:txBody>
          <a:bodyPr anchor="ctr">
            <a:normAutofit/>
          </a:bodyPr>
          <a:lstStyle/>
          <a:p>
            <a:r>
              <a:rPr lang="es-ES" sz="3200" dirty="0">
                <a:solidFill>
                  <a:srgbClr val="FEFFFF"/>
                </a:solidFill>
              </a:rPr>
              <a:t>Technologies </a:t>
            </a:r>
            <a:r>
              <a:rPr lang="es-ES" sz="3200" dirty="0" err="1">
                <a:solidFill>
                  <a:srgbClr val="FEFFFF"/>
                </a:solidFill>
              </a:rPr>
              <a:t>used</a:t>
            </a:r>
            <a:r>
              <a:rPr lang="es-ES" sz="3200" dirty="0">
                <a:solidFill>
                  <a:srgbClr val="FEFFFF"/>
                </a:solidFill>
              </a:rPr>
              <a:t> :BACK</a:t>
            </a:r>
          </a:p>
        </p:txBody>
      </p:sp>
      <p:sp>
        <p:nvSpPr>
          <p:cNvPr id="9" name="Content Placeholder 8">
            <a:extLst>
              <a:ext uri="{FF2B5EF4-FFF2-40B4-BE49-F238E27FC236}">
                <a16:creationId xmlns:a16="http://schemas.microsoft.com/office/drawing/2014/main" id="{DA5926AF-92D0-48EB-93D7-2F5C3ADF0B05}"/>
              </a:ext>
            </a:extLst>
          </p:cNvPr>
          <p:cNvSpPr>
            <a:spLocks noGrp="1"/>
          </p:cNvSpPr>
          <p:nvPr>
            <p:ph idx="1"/>
          </p:nvPr>
        </p:nvSpPr>
        <p:spPr>
          <a:xfrm>
            <a:off x="541866" y="2032000"/>
            <a:ext cx="7145867" cy="3879222"/>
          </a:xfrm>
        </p:spPr>
        <p:txBody>
          <a:bodyPr>
            <a:normAutofit/>
          </a:bodyPr>
          <a:lstStyle/>
          <a:p>
            <a:pPr>
              <a:buClr>
                <a:srgbClr val="EE8306"/>
              </a:buClr>
            </a:pPr>
            <a:r>
              <a:rPr lang="en-US" sz="2800" dirty="0">
                <a:solidFill>
                  <a:srgbClr val="FEFFFF"/>
                </a:solidFill>
              </a:rPr>
              <a:t>MySQL</a:t>
            </a:r>
            <a:r>
              <a:rPr lang="en-US" dirty="0">
                <a:solidFill>
                  <a:srgbClr val="FEFFFF"/>
                </a:solidFill>
              </a:rPr>
              <a:t> is a database management system. It is currently the most famous and widely used open source database in the world. </a:t>
            </a:r>
          </a:p>
          <a:p>
            <a:pPr>
              <a:buClr>
                <a:srgbClr val="EE8306"/>
              </a:buClr>
            </a:pPr>
            <a:endParaRPr lang="en-US" dirty="0">
              <a:solidFill>
                <a:srgbClr val="FEFFFF"/>
              </a:solidFill>
            </a:endParaRPr>
          </a:p>
          <a:p>
            <a:pPr>
              <a:buClr>
                <a:srgbClr val="EE8306"/>
              </a:buClr>
            </a:pPr>
            <a:r>
              <a:rPr lang="en-US" dirty="0">
                <a:solidFill>
                  <a:srgbClr val="FEFFFF"/>
                </a:solidFill>
              </a:rPr>
              <a:t>MySQL is used to store all the information you want in relational databases, as well as to manage all this data with little complications.</a:t>
            </a:r>
          </a:p>
        </p:txBody>
      </p:sp>
      <p:pic>
        <p:nvPicPr>
          <p:cNvPr id="5" name="Marcador de contenido 4" descr="Logotipo&#10;&#10;Descripción generada automáticamente">
            <a:extLst>
              <a:ext uri="{FF2B5EF4-FFF2-40B4-BE49-F238E27FC236}">
                <a16:creationId xmlns:a16="http://schemas.microsoft.com/office/drawing/2014/main" id="{13C899F7-337C-490F-B839-EB289645B976}"/>
              </a:ext>
            </a:extLst>
          </p:cNvPr>
          <p:cNvPicPr>
            <a:picLocks noChangeAspect="1"/>
          </p:cNvPicPr>
          <p:nvPr/>
        </p:nvPicPr>
        <p:blipFill>
          <a:blip r:embed="rId2"/>
          <a:stretch>
            <a:fillRect/>
          </a:stretch>
        </p:blipFill>
        <p:spPr>
          <a:xfrm>
            <a:off x="8713057" y="3183901"/>
            <a:ext cx="3001931" cy="1558694"/>
          </a:xfrm>
          <a:prstGeom prst="rect">
            <a:avLst/>
          </a:prstGeom>
        </p:spPr>
      </p:pic>
    </p:spTree>
    <p:extLst>
      <p:ext uri="{BB962C8B-B14F-4D97-AF65-F5344CB8AC3E}">
        <p14:creationId xmlns:p14="http://schemas.microsoft.com/office/powerpoint/2010/main" val="315268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D21C2960-B0EB-4294-98C8-5CC7AA283CC4}"/>
              </a:ext>
            </a:extLst>
          </p:cNvPr>
          <p:cNvSpPr>
            <a:spLocks noGrp="1"/>
          </p:cNvSpPr>
          <p:nvPr>
            <p:ph type="title"/>
          </p:nvPr>
        </p:nvSpPr>
        <p:spPr>
          <a:xfrm>
            <a:off x="649225" y="645106"/>
            <a:ext cx="2164996" cy="1259894"/>
          </a:xfrm>
        </p:spPr>
        <p:txBody>
          <a:bodyPr>
            <a:normAutofit/>
          </a:bodyPr>
          <a:lstStyle/>
          <a:p>
            <a:r>
              <a:rPr lang="es-ES" sz="3200" dirty="0" err="1">
                <a:solidFill>
                  <a:srgbClr val="88755C"/>
                </a:solidFill>
              </a:rPr>
              <a:t>Database</a:t>
            </a:r>
            <a:r>
              <a:rPr lang="es-ES" sz="3200" dirty="0">
                <a:solidFill>
                  <a:srgbClr val="88755C"/>
                </a:solidFill>
              </a:rPr>
              <a:t> tables</a:t>
            </a:r>
          </a:p>
        </p:txBody>
      </p:sp>
      <p:sp>
        <p:nvSpPr>
          <p:cNvPr id="32" name="Rectangle 3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88755C"/>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E04C1D42-A502-495E-8569-7DE70625BD03}"/>
              </a:ext>
            </a:extLst>
          </p:cNvPr>
          <p:cNvSpPr>
            <a:spLocks noGrp="1"/>
          </p:cNvSpPr>
          <p:nvPr>
            <p:ph idx="1"/>
          </p:nvPr>
        </p:nvSpPr>
        <p:spPr>
          <a:xfrm>
            <a:off x="348343" y="2133600"/>
            <a:ext cx="3200400" cy="3759253"/>
          </a:xfrm>
        </p:spPr>
        <p:txBody>
          <a:bodyPr>
            <a:normAutofit/>
          </a:bodyPr>
          <a:lstStyle/>
          <a:p>
            <a:pPr>
              <a:buClr>
                <a:srgbClr val="4CDDFE"/>
              </a:buClr>
            </a:pPr>
            <a:endParaRPr lang="en-US" dirty="0"/>
          </a:p>
          <a:p>
            <a:pPr>
              <a:buClr>
                <a:srgbClr val="4CDDFE"/>
              </a:buClr>
            </a:pPr>
            <a:endParaRPr lang="en-US" dirty="0"/>
          </a:p>
        </p:txBody>
      </p:sp>
      <p:pic>
        <p:nvPicPr>
          <p:cNvPr id="10" name="Imagen 9" descr="Interfaz de usuario gráfica, Texto, Aplicación, Correo electrónico&#10;&#10;Descripción generada automáticamente">
            <a:extLst>
              <a:ext uri="{FF2B5EF4-FFF2-40B4-BE49-F238E27FC236}">
                <a16:creationId xmlns:a16="http://schemas.microsoft.com/office/drawing/2014/main" id="{4E89E31C-4B69-4D0D-8F8D-B84F2BF17ECE}"/>
              </a:ext>
            </a:extLst>
          </p:cNvPr>
          <p:cNvPicPr>
            <a:picLocks noChangeAspect="1"/>
          </p:cNvPicPr>
          <p:nvPr/>
        </p:nvPicPr>
        <p:blipFill>
          <a:blip r:embed="rId2"/>
          <a:stretch>
            <a:fillRect/>
          </a:stretch>
        </p:blipFill>
        <p:spPr>
          <a:xfrm>
            <a:off x="2814221" y="328475"/>
            <a:ext cx="9255870" cy="6377126"/>
          </a:xfrm>
          <a:prstGeom prst="rect">
            <a:avLst/>
          </a:prstGeom>
        </p:spPr>
      </p:pic>
      <p:sp>
        <p:nvSpPr>
          <p:cNvPr id="3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9576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rgbClr val="5F3C37">
              <a:alpha val="90000"/>
            </a:srgb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10E651C1-FC63-4715-AC9C-225206F95A9C}"/>
              </a:ext>
            </a:extLst>
          </p:cNvPr>
          <p:cNvSpPr>
            <a:spLocks noGrp="1"/>
          </p:cNvSpPr>
          <p:nvPr>
            <p:ph type="title"/>
          </p:nvPr>
        </p:nvSpPr>
        <p:spPr>
          <a:xfrm>
            <a:off x="541867" y="787400"/>
            <a:ext cx="7145866" cy="778933"/>
          </a:xfrm>
        </p:spPr>
        <p:txBody>
          <a:bodyPr anchor="ctr">
            <a:normAutofit/>
          </a:bodyPr>
          <a:lstStyle/>
          <a:p>
            <a:r>
              <a:rPr lang="en-US" sz="3000" dirty="0">
                <a:solidFill>
                  <a:srgbClr val="FEFFFF"/>
                </a:solidFill>
              </a:rPr>
              <a:t>Difficulties in carrying out the project</a:t>
            </a:r>
            <a:endParaRPr lang="es-ES" sz="3000" dirty="0">
              <a:solidFill>
                <a:srgbClr val="FEFFFF"/>
              </a:solidFill>
            </a:endParaRPr>
          </a:p>
        </p:txBody>
      </p:sp>
      <p:sp>
        <p:nvSpPr>
          <p:cNvPr id="3" name="Marcador de contenido 2">
            <a:extLst>
              <a:ext uri="{FF2B5EF4-FFF2-40B4-BE49-F238E27FC236}">
                <a16:creationId xmlns:a16="http://schemas.microsoft.com/office/drawing/2014/main" id="{35D37FF8-557C-42C3-9C2B-42A262EE3D33}"/>
              </a:ext>
            </a:extLst>
          </p:cNvPr>
          <p:cNvSpPr>
            <a:spLocks noGrp="1"/>
          </p:cNvSpPr>
          <p:nvPr>
            <p:ph idx="1"/>
          </p:nvPr>
        </p:nvSpPr>
        <p:spPr>
          <a:xfrm>
            <a:off x="541866" y="2032000"/>
            <a:ext cx="7145867" cy="3879222"/>
          </a:xfrm>
        </p:spPr>
        <p:txBody>
          <a:bodyPr>
            <a:normAutofit/>
          </a:bodyPr>
          <a:lstStyle/>
          <a:p>
            <a:pPr>
              <a:buClr>
                <a:srgbClr val="FF5882"/>
              </a:buClr>
            </a:pPr>
            <a:r>
              <a:rPr lang="es-ES" sz="2000" dirty="0">
                <a:solidFill>
                  <a:srgbClr val="FEFFFF"/>
                </a:solidFill>
              </a:rPr>
              <a:t>1º </a:t>
            </a:r>
            <a:r>
              <a:rPr lang="es-ES" sz="2000" dirty="0" err="1">
                <a:solidFill>
                  <a:srgbClr val="FEFFFF"/>
                </a:solidFill>
              </a:rPr>
              <a:t>The</a:t>
            </a:r>
            <a:r>
              <a:rPr lang="es-ES" sz="2000" dirty="0">
                <a:solidFill>
                  <a:srgbClr val="FEFFFF"/>
                </a:solidFill>
              </a:rPr>
              <a:t> </a:t>
            </a:r>
            <a:r>
              <a:rPr lang="es-ES" sz="2000" dirty="0" err="1">
                <a:solidFill>
                  <a:srgbClr val="FEFFFF"/>
                </a:solidFill>
              </a:rPr>
              <a:t>creation</a:t>
            </a:r>
            <a:r>
              <a:rPr lang="es-ES" sz="2000" dirty="0">
                <a:solidFill>
                  <a:srgbClr val="FEFFFF"/>
                </a:solidFill>
              </a:rPr>
              <a:t> and t</a:t>
            </a:r>
            <a:r>
              <a:rPr lang="en-US" sz="2000" dirty="0">
                <a:solidFill>
                  <a:srgbClr val="FEFFFF"/>
                </a:solidFill>
              </a:rPr>
              <a:t>he relationships needed for the different tables.</a:t>
            </a:r>
          </a:p>
          <a:p>
            <a:pPr>
              <a:buClr>
                <a:srgbClr val="FF5882"/>
              </a:buClr>
            </a:pPr>
            <a:r>
              <a:rPr lang="en-US" sz="2000" dirty="0">
                <a:solidFill>
                  <a:srgbClr val="FEFFFF"/>
                </a:solidFill>
              </a:rPr>
              <a:t>2º The connection between angular and php.</a:t>
            </a:r>
          </a:p>
          <a:p>
            <a:pPr>
              <a:buClr>
                <a:srgbClr val="FF5882"/>
              </a:buClr>
            </a:pPr>
            <a:r>
              <a:rPr lang="en-US" sz="2000" dirty="0">
                <a:solidFill>
                  <a:srgbClr val="FEFFFF"/>
                </a:solidFill>
              </a:rPr>
              <a:t>3º The division of the modules for the lazy load.</a:t>
            </a:r>
          </a:p>
          <a:p>
            <a:pPr>
              <a:buClr>
                <a:srgbClr val="FF5882"/>
              </a:buClr>
            </a:pPr>
            <a:r>
              <a:rPr lang="en-US" sz="2000" dirty="0">
                <a:solidFill>
                  <a:srgbClr val="FEFFFF"/>
                </a:solidFill>
              </a:rPr>
              <a:t>4º Compatibility between libraries.</a:t>
            </a:r>
          </a:p>
          <a:p>
            <a:pPr>
              <a:buClr>
                <a:srgbClr val="FF5882"/>
              </a:buClr>
            </a:pPr>
            <a:r>
              <a:rPr lang="en-US" sz="2000" dirty="0">
                <a:solidFill>
                  <a:srgbClr val="FEFFFF"/>
                </a:solidFill>
              </a:rPr>
              <a:t>5º The adaptation of the libraries to the project code.</a:t>
            </a:r>
          </a:p>
          <a:p>
            <a:pPr>
              <a:buClr>
                <a:srgbClr val="FF5882"/>
              </a:buClr>
            </a:pPr>
            <a:r>
              <a:rPr lang="en-US" sz="2000" dirty="0">
                <a:solidFill>
                  <a:srgbClr val="FEFFFF"/>
                </a:solidFill>
              </a:rPr>
              <a:t>6º The work with times and dates and the different </a:t>
            </a:r>
            <a:r>
              <a:rPr lang="en-US" sz="2000" dirty="0" err="1">
                <a:solidFill>
                  <a:srgbClr val="FEFFFF"/>
                </a:solidFill>
              </a:rPr>
              <a:t>casuistics</a:t>
            </a:r>
            <a:r>
              <a:rPr lang="en-US" sz="2000" dirty="0">
                <a:solidFill>
                  <a:srgbClr val="FEFFFF"/>
                </a:solidFill>
              </a:rPr>
              <a:t> for the management of the sessions</a:t>
            </a:r>
          </a:p>
          <a:p>
            <a:pPr>
              <a:buClr>
                <a:srgbClr val="FF5882"/>
              </a:buClr>
            </a:pPr>
            <a:endParaRPr lang="es-ES" dirty="0">
              <a:solidFill>
                <a:srgbClr val="FEFFFF"/>
              </a:solidFill>
            </a:endParaRPr>
          </a:p>
        </p:txBody>
      </p:sp>
      <p:pic>
        <p:nvPicPr>
          <p:cNvPr id="7" name="Imagen 6" descr="Imagen que contiene Logotipo&#10;&#10;Descripción generada automáticamente">
            <a:extLst>
              <a:ext uri="{FF2B5EF4-FFF2-40B4-BE49-F238E27FC236}">
                <a16:creationId xmlns:a16="http://schemas.microsoft.com/office/drawing/2014/main" id="{FBACA026-696D-457D-AF02-D6979EB7B3FC}"/>
              </a:ext>
            </a:extLst>
          </p:cNvPr>
          <p:cNvPicPr>
            <a:picLocks noChangeAspect="1"/>
          </p:cNvPicPr>
          <p:nvPr/>
        </p:nvPicPr>
        <p:blipFill>
          <a:blip r:embed="rId2"/>
          <a:stretch>
            <a:fillRect/>
          </a:stretch>
        </p:blipFill>
        <p:spPr>
          <a:xfrm>
            <a:off x="8713057" y="2482295"/>
            <a:ext cx="3001931" cy="2961905"/>
          </a:xfrm>
          <a:prstGeom prst="rect">
            <a:avLst/>
          </a:prstGeom>
        </p:spPr>
      </p:pic>
      <p:sp>
        <p:nvSpPr>
          <p:cNvPr id="5" name="CuadroTexto 4">
            <a:extLst>
              <a:ext uri="{FF2B5EF4-FFF2-40B4-BE49-F238E27FC236}">
                <a16:creationId xmlns:a16="http://schemas.microsoft.com/office/drawing/2014/main" id="{D48C9515-0790-4787-A610-537E44DB7D56}"/>
              </a:ext>
            </a:extLst>
          </p:cNvPr>
          <p:cNvSpPr txBox="1"/>
          <p:nvPr/>
        </p:nvSpPr>
        <p:spPr>
          <a:xfrm>
            <a:off x="3047260" y="3250992"/>
            <a:ext cx="6094520" cy="369332"/>
          </a:xfrm>
          <a:prstGeom prst="rect">
            <a:avLst/>
          </a:prstGeom>
          <a:noFill/>
        </p:spPr>
        <p:txBody>
          <a:bodyPr wrap="square">
            <a:spAutoFit/>
          </a:bodyPr>
          <a:lstStyle/>
          <a:p>
            <a:pPr>
              <a:spcAft>
                <a:spcPts val="600"/>
              </a:spcAft>
            </a:pPr>
            <a:r>
              <a:rPr lang="es-ES" dirty="0"/>
              <a:t> </a:t>
            </a:r>
            <a:endParaRPr lang="es-ES"/>
          </a:p>
        </p:txBody>
      </p:sp>
    </p:spTree>
    <p:extLst>
      <p:ext uri="{BB962C8B-B14F-4D97-AF65-F5344CB8AC3E}">
        <p14:creationId xmlns:p14="http://schemas.microsoft.com/office/powerpoint/2010/main" val="1491413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94E85-F3D1-43BA-ABA7-9D2B077F9F96}"/>
              </a:ext>
            </a:extLst>
          </p:cNvPr>
          <p:cNvSpPr>
            <a:spLocks noGrp="1"/>
          </p:cNvSpPr>
          <p:nvPr>
            <p:ph type="title"/>
          </p:nvPr>
        </p:nvSpPr>
        <p:spPr/>
        <p:txBody>
          <a:bodyPr/>
          <a:lstStyle/>
          <a:p>
            <a:r>
              <a:rPr lang="es-ES" dirty="0"/>
              <a:t>ROLES</a:t>
            </a:r>
          </a:p>
        </p:txBody>
      </p:sp>
      <p:sp>
        <p:nvSpPr>
          <p:cNvPr id="3" name="Marcador de contenido 2">
            <a:extLst>
              <a:ext uri="{FF2B5EF4-FFF2-40B4-BE49-F238E27FC236}">
                <a16:creationId xmlns:a16="http://schemas.microsoft.com/office/drawing/2014/main" id="{D8163FD9-D8E5-40EB-BA20-E1B446B254E2}"/>
              </a:ext>
            </a:extLst>
          </p:cNvPr>
          <p:cNvSpPr>
            <a:spLocks noGrp="1"/>
          </p:cNvSpPr>
          <p:nvPr>
            <p:ph idx="1"/>
          </p:nvPr>
        </p:nvSpPr>
        <p:spPr/>
        <p:txBody>
          <a:bodyPr/>
          <a:lstStyle/>
          <a:p>
            <a:pPr marL="0" indent="0">
              <a:buNone/>
            </a:pPr>
            <a:r>
              <a:rPr lang="en-US" dirty="0"/>
              <a:t>The following roles have been implemented in the application:</a:t>
            </a:r>
            <a:endParaRPr lang="es-ES" dirty="0"/>
          </a:p>
          <a:p>
            <a:r>
              <a:rPr lang="es-ES" dirty="0" err="1"/>
              <a:t>Administrator</a:t>
            </a:r>
            <a:endParaRPr lang="es-ES" dirty="0"/>
          </a:p>
          <a:p>
            <a:r>
              <a:rPr lang="es-ES" dirty="0"/>
              <a:t>Monitor</a:t>
            </a:r>
          </a:p>
          <a:p>
            <a:r>
              <a:rPr lang="es-ES" dirty="0"/>
              <a:t>Client</a:t>
            </a:r>
          </a:p>
          <a:p>
            <a:endParaRPr lang="es-ES" dirty="0"/>
          </a:p>
          <a:p>
            <a:pPr marL="0" indent="0">
              <a:buNone/>
            </a:pPr>
            <a:endParaRPr lang="es-ES" dirty="0"/>
          </a:p>
          <a:p>
            <a:pPr marL="0" indent="0">
              <a:buNone/>
            </a:pPr>
            <a:r>
              <a:rPr lang="en-US" dirty="0">
                <a:hlinkClick r:id="rId2"/>
              </a:rPr>
              <a:t>Now, if there are no questions let's see the application….</a:t>
            </a:r>
            <a:endParaRPr lang="es-ES" dirty="0"/>
          </a:p>
        </p:txBody>
      </p:sp>
    </p:spTree>
    <p:extLst>
      <p:ext uri="{BB962C8B-B14F-4D97-AF65-F5344CB8AC3E}">
        <p14:creationId xmlns:p14="http://schemas.microsoft.com/office/powerpoint/2010/main" val="200102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893E15-475B-4CC6-A7E9-27C068CC2883}"/>
              </a:ext>
            </a:extLst>
          </p:cNvPr>
          <p:cNvSpPr>
            <a:spLocks noGrp="1"/>
          </p:cNvSpPr>
          <p:nvPr>
            <p:ph type="title"/>
          </p:nvPr>
        </p:nvSpPr>
        <p:spPr/>
        <p:txBody>
          <a:bodyPr/>
          <a:lstStyle/>
          <a:p>
            <a:pPr algn="ctr"/>
            <a:r>
              <a:rPr lang="en-US" dirty="0"/>
              <a:t>What is Fit &amp; healthy?</a:t>
            </a:r>
            <a:endParaRPr lang="es-ES" dirty="0"/>
          </a:p>
        </p:txBody>
      </p:sp>
      <p:sp>
        <p:nvSpPr>
          <p:cNvPr id="3" name="Marcador de texto 2">
            <a:extLst>
              <a:ext uri="{FF2B5EF4-FFF2-40B4-BE49-F238E27FC236}">
                <a16:creationId xmlns:a16="http://schemas.microsoft.com/office/drawing/2014/main" id="{B0D146C7-4385-483D-9C39-211C28835F68}"/>
              </a:ext>
            </a:extLst>
          </p:cNvPr>
          <p:cNvSpPr>
            <a:spLocks noGrp="1"/>
          </p:cNvSpPr>
          <p:nvPr>
            <p:ph type="body" idx="1"/>
          </p:nvPr>
        </p:nvSpPr>
        <p:spPr>
          <a:xfrm flipH="1">
            <a:off x="1358282" y="1358283"/>
            <a:ext cx="1276647" cy="177554"/>
          </a:xfrm>
        </p:spPr>
        <p:txBody>
          <a:bodyPr/>
          <a:lstStyle/>
          <a:p>
            <a:endParaRPr lang="es-ES" dirty="0"/>
          </a:p>
        </p:txBody>
      </p:sp>
      <p:sp>
        <p:nvSpPr>
          <p:cNvPr id="4" name="Marcador de contenido 3">
            <a:extLst>
              <a:ext uri="{FF2B5EF4-FFF2-40B4-BE49-F238E27FC236}">
                <a16:creationId xmlns:a16="http://schemas.microsoft.com/office/drawing/2014/main" id="{74D5005F-14A8-4830-AF1B-559D3163AAEB}"/>
              </a:ext>
            </a:extLst>
          </p:cNvPr>
          <p:cNvSpPr>
            <a:spLocks noGrp="1"/>
          </p:cNvSpPr>
          <p:nvPr>
            <p:ph sz="half" idx="2"/>
          </p:nvPr>
        </p:nvSpPr>
        <p:spPr>
          <a:xfrm>
            <a:off x="2589212" y="2077375"/>
            <a:ext cx="4342893" cy="3825651"/>
          </a:xfrm>
        </p:spPr>
        <p:txBody>
          <a:bodyPr>
            <a:normAutofit/>
          </a:bodyPr>
          <a:lstStyle/>
          <a:p>
            <a:r>
              <a:rPr lang="en-US" dirty="0"/>
              <a:t>The project consists of the creation and management of a gym in Córdoba.</a:t>
            </a:r>
          </a:p>
          <a:p>
            <a:pPr marL="0" indent="0">
              <a:buNone/>
            </a:pPr>
            <a:endParaRPr lang="en-US" dirty="0"/>
          </a:p>
          <a:p>
            <a:r>
              <a:rPr lang="en-US" dirty="0"/>
              <a:t>It is a place that allows you to practice different types of activities and exercise indoors.</a:t>
            </a:r>
          </a:p>
        </p:txBody>
      </p:sp>
      <p:sp>
        <p:nvSpPr>
          <p:cNvPr id="5" name="Marcador de texto 4">
            <a:extLst>
              <a:ext uri="{FF2B5EF4-FFF2-40B4-BE49-F238E27FC236}">
                <a16:creationId xmlns:a16="http://schemas.microsoft.com/office/drawing/2014/main" id="{62342EC3-EB3E-45F2-A37E-E57C53CD2211}"/>
              </a:ext>
            </a:extLst>
          </p:cNvPr>
          <p:cNvSpPr>
            <a:spLocks noGrp="1"/>
          </p:cNvSpPr>
          <p:nvPr>
            <p:ph type="body" sz="quarter" idx="3"/>
          </p:nvPr>
        </p:nvSpPr>
        <p:spPr/>
        <p:txBody>
          <a:bodyPr/>
          <a:lstStyle/>
          <a:p>
            <a:endParaRPr lang="es-ES" dirty="0"/>
          </a:p>
        </p:txBody>
      </p:sp>
      <p:pic>
        <p:nvPicPr>
          <p:cNvPr id="8" name="Marcador de contenido 7" descr="Imagen que contiene hombre, tabla, firmar, puesto&#10;&#10;Descripción generada automáticamente">
            <a:extLst>
              <a:ext uri="{FF2B5EF4-FFF2-40B4-BE49-F238E27FC236}">
                <a16:creationId xmlns:a16="http://schemas.microsoft.com/office/drawing/2014/main" id="{C22080C5-4C1D-4964-AEBE-74F955B9DC3B}"/>
              </a:ext>
            </a:extLst>
          </p:cNvPr>
          <p:cNvPicPr>
            <a:picLocks noGrp="1" noChangeAspect="1"/>
          </p:cNvPicPr>
          <p:nvPr>
            <p:ph sz="quarter" idx="4"/>
          </p:nvPr>
        </p:nvPicPr>
        <p:blipFill>
          <a:blip r:embed="rId2"/>
          <a:stretch>
            <a:fillRect/>
          </a:stretch>
        </p:blipFill>
        <p:spPr>
          <a:xfrm>
            <a:off x="7270813" y="1808890"/>
            <a:ext cx="4119237" cy="3696925"/>
          </a:xfrm>
        </p:spPr>
      </p:pic>
    </p:spTree>
    <p:extLst>
      <p:ext uri="{BB962C8B-B14F-4D97-AF65-F5344CB8AC3E}">
        <p14:creationId xmlns:p14="http://schemas.microsoft.com/office/powerpoint/2010/main" val="391897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A50696-6AFD-4175-B434-0DF651520FC4}"/>
              </a:ext>
            </a:extLst>
          </p:cNvPr>
          <p:cNvSpPr>
            <a:spLocks noGrp="1"/>
          </p:cNvSpPr>
          <p:nvPr>
            <p:ph type="title"/>
          </p:nvPr>
        </p:nvSpPr>
        <p:spPr>
          <a:xfrm>
            <a:off x="2596638" y="561966"/>
            <a:ext cx="8911687" cy="796317"/>
          </a:xfrm>
        </p:spPr>
        <p:txBody>
          <a:bodyPr/>
          <a:lstStyle/>
          <a:p>
            <a:pPr algn="ctr"/>
            <a:r>
              <a:rPr lang="en-US" dirty="0"/>
              <a:t>Why did I choose this idea?</a:t>
            </a:r>
            <a:endParaRPr lang="es-ES" dirty="0"/>
          </a:p>
        </p:txBody>
      </p:sp>
      <p:sp>
        <p:nvSpPr>
          <p:cNvPr id="3" name="Marcador de contenido 2">
            <a:extLst>
              <a:ext uri="{FF2B5EF4-FFF2-40B4-BE49-F238E27FC236}">
                <a16:creationId xmlns:a16="http://schemas.microsoft.com/office/drawing/2014/main" id="{DA32E144-5FB8-4AED-9D06-68C554EE2FAF}"/>
              </a:ext>
            </a:extLst>
          </p:cNvPr>
          <p:cNvSpPr>
            <a:spLocks noGrp="1"/>
          </p:cNvSpPr>
          <p:nvPr>
            <p:ph idx="1"/>
          </p:nvPr>
        </p:nvSpPr>
        <p:spPr>
          <a:xfrm>
            <a:off x="2592925" y="1695635"/>
            <a:ext cx="8915400" cy="3986987"/>
          </a:xfrm>
        </p:spPr>
        <p:txBody>
          <a:bodyPr/>
          <a:lstStyle/>
          <a:p>
            <a:r>
              <a:rPr lang="en-US" dirty="0"/>
              <a:t>The idea of creating this type of business arises from the growing interest of society to improve both health and physical appearance.</a:t>
            </a:r>
          </a:p>
          <a:p>
            <a:pPr marL="0" indent="0">
              <a:buNone/>
            </a:pPr>
            <a:endParaRPr lang="en-US" dirty="0"/>
          </a:p>
          <a:p>
            <a:r>
              <a:rPr lang="en-US" dirty="0"/>
              <a:t>Today, the population is increasingly concerned about their physical condition and image.</a:t>
            </a:r>
            <a:endParaRPr lang="es-ES" dirty="0"/>
          </a:p>
        </p:txBody>
      </p:sp>
      <p:pic>
        <p:nvPicPr>
          <p:cNvPr id="5" name="Imagen 4" descr="Imagen que contiene Interfaz de usuario gráfica&#10;&#10;Descripción generada automáticamente">
            <a:extLst>
              <a:ext uri="{FF2B5EF4-FFF2-40B4-BE49-F238E27FC236}">
                <a16:creationId xmlns:a16="http://schemas.microsoft.com/office/drawing/2014/main" id="{6F448EC3-6A2F-4673-A1B1-AA6E8D3AC79F}"/>
              </a:ext>
            </a:extLst>
          </p:cNvPr>
          <p:cNvPicPr>
            <a:picLocks noChangeAspect="1"/>
          </p:cNvPicPr>
          <p:nvPr/>
        </p:nvPicPr>
        <p:blipFill>
          <a:blip r:embed="rId2"/>
          <a:stretch>
            <a:fillRect/>
          </a:stretch>
        </p:blipFill>
        <p:spPr>
          <a:xfrm>
            <a:off x="3954211" y="3826914"/>
            <a:ext cx="5814874" cy="2348062"/>
          </a:xfrm>
          <a:prstGeom prst="rect">
            <a:avLst/>
          </a:prstGeom>
        </p:spPr>
      </p:pic>
    </p:spTree>
    <p:extLst>
      <p:ext uri="{BB962C8B-B14F-4D97-AF65-F5344CB8AC3E}">
        <p14:creationId xmlns:p14="http://schemas.microsoft.com/office/powerpoint/2010/main" val="377238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036886-3A87-46A0-B96A-2035535AAB7E}"/>
              </a:ext>
            </a:extLst>
          </p:cNvPr>
          <p:cNvSpPr>
            <a:spLocks noGrp="1"/>
          </p:cNvSpPr>
          <p:nvPr>
            <p:ph type="title"/>
          </p:nvPr>
        </p:nvSpPr>
        <p:spPr>
          <a:xfrm>
            <a:off x="1687669" y="624110"/>
            <a:ext cx="4137059" cy="1280890"/>
          </a:xfrm>
        </p:spPr>
        <p:txBody>
          <a:bodyPr>
            <a:normAutofit/>
          </a:bodyPr>
          <a:lstStyle/>
          <a:p>
            <a:pPr>
              <a:lnSpc>
                <a:spcPct val="90000"/>
              </a:lnSpc>
            </a:pPr>
            <a:r>
              <a:rPr lang="en-US" sz="2000"/>
              <a:t>The reasons that promote the opening of the gym are diverse. </a:t>
            </a:r>
            <a:br>
              <a:rPr lang="en-US" sz="2000"/>
            </a:br>
            <a:endParaRPr lang="es-ES" sz="2000"/>
          </a:p>
        </p:txBody>
      </p:sp>
      <p:pic>
        <p:nvPicPr>
          <p:cNvPr id="6" name="Imagen 5" descr="Gráfico, Gráfico circular, Gráfico de burbujas&#10;&#10;Descripción generada automáticamente">
            <a:extLst>
              <a:ext uri="{FF2B5EF4-FFF2-40B4-BE49-F238E27FC236}">
                <a16:creationId xmlns:a16="http://schemas.microsoft.com/office/drawing/2014/main" id="{CA86EDB1-5D11-4CD8-BDCB-509ADA57DAD5}"/>
              </a:ext>
            </a:extLst>
          </p:cNvPr>
          <p:cNvPicPr>
            <a:picLocks noChangeAspect="1"/>
          </p:cNvPicPr>
          <p:nvPr/>
        </p:nvPicPr>
        <p:blipFill>
          <a:blip r:embed="rId2"/>
          <a:stretch>
            <a:fillRect/>
          </a:stretch>
        </p:blipFill>
        <p:spPr>
          <a:xfrm>
            <a:off x="6096000" y="1264555"/>
            <a:ext cx="5451627" cy="4647511"/>
          </a:xfrm>
          <a:prstGeom prst="rect">
            <a:avLst/>
          </a:prstGeom>
        </p:spPr>
      </p:pic>
      <p:graphicFrame>
        <p:nvGraphicFramePr>
          <p:cNvPr id="29" name="Marcador de contenido 2">
            <a:extLst>
              <a:ext uri="{FF2B5EF4-FFF2-40B4-BE49-F238E27FC236}">
                <a16:creationId xmlns:a16="http://schemas.microsoft.com/office/drawing/2014/main" id="{457CF269-09AA-456D-BBA3-B1E9730FEA32}"/>
              </a:ext>
            </a:extLst>
          </p:cNvPr>
          <p:cNvGraphicFramePr>
            <a:graphicFrameLocks noGrp="1"/>
          </p:cNvGraphicFramePr>
          <p:nvPr>
            <p:ph idx="1"/>
            <p:extLst>
              <p:ext uri="{D42A27DB-BD31-4B8C-83A1-F6EECF244321}">
                <p14:modId xmlns:p14="http://schemas.microsoft.com/office/powerpoint/2010/main" val="4208432746"/>
              </p:ext>
            </p:extLst>
          </p:nvPr>
        </p:nvGraphicFramePr>
        <p:xfrm>
          <a:off x="1683956" y="2133600"/>
          <a:ext cx="4140772" cy="3777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1976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B15808-E2A3-4615-8DF7-05339C6678CA}"/>
              </a:ext>
            </a:extLst>
          </p:cNvPr>
          <p:cNvSpPr>
            <a:spLocks noGrp="1"/>
          </p:cNvSpPr>
          <p:nvPr>
            <p:ph type="title"/>
          </p:nvPr>
        </p:nvSpPr>
        <p:spPr>
          <a:xfrm>
            <a:off x="2592925" y="624110"/>
            <a:ext cx="8911687" cy="1280890"/>
          </a:xfrm>
        </p:spPr>
        <p:txBody>
          <a:bodyPr>
            <a:normAutofit/>
          </a:bodyPr>
          <a:lstStyle/>
          <a:p>
            <a:r>
              <a:rPr lang="en-US" sz="3600" dirty="0"/>
              <a:t>The reasons that promote the opening of the gym are diverse.</a:t>
            </a:r>
            <a:endParaRPr lang="es-ES" dirty="0"/>
          </a:p>
        </p:txBody>
      </p:sp>
      <p:sp>
        <p:nvSpPr>
          <p:cNvPr id="3" name="Marcador de contenido 2">
            <a:extLst>
              <a:ext uri="{FF2B5EF4-FFF2-40B4-BE49-F238E27FC236}">
                <a16:creationId xmlns:a16="http://schemas.microsoft.com/office/drawing/2014/main" id="{990D8E09-CC7A-4EEB-B6CA-EB8ABBFB6FCD}"/>
              </a:ext>
            </a:extLst>
          </p:cNvPr>
          <p:cNvSpPr>
            <a:spLocks noGrp="1"/>
          </p:cNvSpPr>
          <p:nvPr>
            <p:ph idx="1"/>
          </p:nvPr>
        </p:nvSpPr>
        <p:spPr>
          <a:xfrm>
            <a:off x="2592925" y="2145828"/>
            <a:ext cx="5835121" cy="4408714"/>
          </a:xfrm>
        </p:spPr>
        <p:txBody>
          <a:bodyPr>
            <a:normAutofit/>
          </a:bodyPr>
          <a:lstStyle/>
          <a:p>
            <a:pPr lvl="0"/>
            <a:endParaRPr lang="en-US" dirty="0"/>
          </a:p>
          <a:p>
            <a:pPr lvl="0"/>
            <a:r>
              <a:rPr lang="en-US" dirty="0"/>
              <a:t>Second, the gym will be located in Córdoba, a city that is gradually increasing in number of inhabitants after the creation of new neighborhoods. </a:t>
            </a:r>
          </a:p>
          <a:p>
            <a:pPr lvl="0"/>
            <a:endParaRPr lang="en-US" dirty="0"/>
          </a:p>
          <a:p>
            <a:pPr lvl="0"/>
            <a:r>
              <a:rPr lang="en-US" dirty="0"/>
              <a:t>Finally, the gym sector is in full expansion due to the increase in its demand in recent decades and therefore has market niches to cover. </a:t>
            </a:r>
            <a:endParaRPr lang="es-ES" dirty="0"/>
          </a:p>
        </p:txBody>
      </p:sp>
      <p:pic>
        <p:nvPicPr>
          <p:cNvPr id="5" name="Imagen 4" descr="Texto, Pizarra&#10;&#10;Descripción generada automáticamente">
            <a:extLst>
              <a:ext uri="{FF2B5EF4-FFF2-40B4-BE49-F238E27FC236}">
                <a16:creationId xmlns:a16="http://schemas.microsoft.com/office/drawing/2014/main" id="{2CD40AC7-C453-4C7C-B547-92F3807299FE}"/>
              </a:ext>
            </a:extLst>
          </p:cNvPr>
          <p:cNvPicPr>
            <a:picLocks noChangeAspect="1"/>
          </p:cNvPicPr>
          <p:nvPr/>
        </p:nvPicPr>
        <p:blipFill>
          <a:blip r:embed="rId2"/>
          <a:stretch>
            <a:fillRect/>
          </a:stretch>
        </p:blipFill>
        <p:spPr>
          <a:xfrm>
            <a:off x="8631452" y="2705622"/>
            <a:ext cx="2873159" cy="2370305"/>
          </a:xfrm>
          <a:prstGeom prst="rect">
            <a:avLst/>
          </a:prstGeom>
        </p:spPr>
      </p:pic>
    </p:spTree>
    <p:extLst>
      <p:ext uri="{BB962C8B-B14F-4D97-AF65-F5344CB8AC3E}">
        <p14:creationId xmlns:p14="http://schemas.microsoft.com/office/powerpoint/2010/main" val="280786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83E0D0-CFF2-4C2B-98AC-A979BED90298}"/>
              </a:ext>
            </a:extLst>
          </p:cNvPr>
          <p:cNvSpPr>
            <a:spLocks noGrp="1"/>
          </p:cNvSpPr>
          <p:nvPr>
            <p:ph type="title"/>
          </p:nvPr>
        </p:nvSpPr>
        <p:spPr>
          <a:xfrm>
            <a:off x="2592925" y="624110"/>
            <a:ext cx="8911687" cy="1280890"/>
          </a:xfrm>
        </p:spPr>
        <p:txBody>
          <a:bodyPr>
            <a:normAutofit/>
          </a:bodyPr>
          <a:lstStyle/>
          <a:p>
            <a:r>
              <a:rPr lang="es-ES" dirty="0"/>
              <a:t>Technologies </a:t>
            </a:r>
            <a:r>
              <a:rPr lang="es-ES" dirty="0" err="1"/>
              <a:t>used</a:t>
            </a:r>
            <a:r>
              <a:rPr lang="es-ES" dirty="0"/>
              <a:t> :FRONT</a:t>
            </a:r>
          </a:p>
        </p:txBody>
      </p:sp>
      <p:sp>
        <p:nvSpPr>
          <p:cNvPr id="3" name="Marcador de contenido 2">
            <a:extLst>
              <a:ext uri="{FF2B5EF4-FFF2-40B4-BE49-F238E27FC236}">
                <a16:creationId xmlns:a16="http://schemas.microsoft.com/office/drawing/2014/main" id="{12CB0DB8-618C-40CD-AD21-A2F9BF1850E5}"/>
              </a:ext>
            </a:extLst>
          </p:cNvPr>
          <p:cNvSpPr>
            <a:spLocks noGrp="1"/>
          </p:cNvSpPr>
          <p:nvPr>
            <p:ph idx="1"/>
          </p:nvPr>
        </p:nvSpPr>
        <p:spPr>
          <a:xfrm>
            <a:off x="2112886" y="2125362"/>
            <a:ext cx="6311448" cy="3785860"/>
          </a:xfrm>
        </p:spPr>
        <p:txBody>
          <a:bodyPr>
            <a:normAutofit/>
          </a:bodyPr>
          <a:lstStyle/>
          <a:p>
            <a:r>
              <a:rPr lang="en-US" dirty="0"/>
              <a:t>Since the beginning of my internship in the company </a:t>
            </a:r>
            <a:r>
              <a:rPr lang="en-US" dirty="0" err="1"/>
              <a:t>Atmira</a:t>
            </a:r>
            <a:r>
              <a:rPr lang="en-US" dirty="0"/>
              <a:t>, I have taken training courses for Angular, so I decided that the best way to improve on this technology was to base the project on it.</a:t>
            </a:r>
          </a:p>
          <a:p>
            <a:endParaRPr lang="en-US" dirty="0"/>
          </a:p>
          <a:p>
            <a:r>
              <a:rPr lang="en-US" sz="2400" b="0" i="0" dirty="0">
                <a:effectLst/>
                <a:latin typeface="+mj-lt"/>
              </a:rPr>
              <a:t>Angular</a:t>
            </a:r>
            <a:r>
              <a:rPr lang="en-US" b="0" i="0" dirty="0">
                <a:effectLst/>
                <a:latin typeface="+mj-lt"/>
              </a:rPr>
              <a:t> is a development framework for JavaScript created by Google. </a:t>
            </a:r>
            <a:endParaRPr lang="es-ES" dirty="0">
              <a:latin typeface="+mj-lt"/>
            </a:endParaRPr>
          </a:p>
        </p:txBody>
      </p:sp>
      <p:pic>
        <p:nvPicPr>
          <p:cNvPr id="5" name="Imagen 4" descr="Icono&#10;&#10;Descripción generada automáticamente con confianza media">
            <a:extLst>
              <a:ext uri="{FF2B5EF4-FFF2-40B4-BE49-F238E27FC236}">
                <a16:creationId xmlns:a16="http://schemas.microsoft.com/office/drawing/2014/main" id="{16A0BE84-656F-4E4B-BE64-33987D553EF6}"/>
              </a:ext>
            </a:extLst>
          </p:cNvPr>
          <p:cNvPicPr>
            <a:picLocks noChangeAspect="1"/>
          </p:cNvPicPr>
          <p:nvPr/>
        </p:nvPicPr>
        <p:blipFill>
          <a:blip r:embed="rId2"/>
          <a:stretch>
            <a:fillRect/>
          </a:stretch>
        </p:blipFill>
        <p:spPr>
          <a:xfrm>
            <a:off x="8533480" y="3429000"/>
            <a:ext cx="2873159" cy="1429396"/>
          </a:xfrm>
          <a:prstGeom prst="rect">
            <a:avLst/>
          </a:prstGeom>
        </p:spPr>
      </p:pic>
    </p:spTree>
    <p:extLst>
      <p:ext uri="{BB962C8B-B14F-4D97-AF65-F5344CB8AC3E}">
        <p14:creationId xmlns:p14="http://schemas.microsoft.com/office/powerpoint/2010/main" val="169507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C8E6D40-9C90-443A-AF1F-0B193BA947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ADB1DE-0040-4989-B59B-D60AF6850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rgbClr val="416C9D">
              <a:alpha val="90000"/>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E16D902C-C95A-4503-967F-9D24B40C2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FE662D2F-E8FD-4805-AE36-F00355107474}"/>
              </a:ext>
            </a:extLst>
          </p:cNvPr>
          <p:cNvSpPr>
            <a:spLocks noGrp="1"/>
          </p:cNvSpPr>
          <p:nvPr>
            <p:ph type="title"/>
          </p:nvPr>
        </p:nvSpPr>
        <p:spPr>
          <a:xfrm>
            <a:off x="541867" y="787400"/>
            <a:ext cx="7145866" cy="778933"/>
          </a:xfrm>
        </p:spPr>
        <p:txBody>
          <a:bodyPr anchor="ctr">
            <a:normAutofit/>
          </a:bodyPr>
          <a:lstStyle/>
          <a:p>
            <a:r>
              <a:rPr lang="es-ES" sz="3200" dirty="0">
                <a:solidFill>
                  <a:srgbClr val="FEFFFF"/>
                </a:solidFill>
              </a:rPr>
              <a:t>ANGULAR</a:t>
            </a:r>
          </a:p>
        </p:txBody>
      </p:sp>
      <p:sp>
        <p:nvSpPr>
          <p:cNvPr id="3" name="Marcador de contenido 2">
            <a:extLst>
              <a:ext uri="{FF2B5EF4-FFF2-40B4-BE49-F238E27FC236}">
                <a16:creationId xmlns:a16="http://schemas.microsoft.com/office/drawing/2014/main" id="{71051A77-C12D-4961-BDFC-C0E76B917D13}"/>
              </a:ext>
            </a:extLst>
          </p:cNvPr>
          <p:cNvSpPr>
            <a:spLocks noGrp="1"/>
          </p:cNvSpPr>
          <p:nvPr>
            <p:ph idx="1"/>
          </p:nvPr>
        </p:nvSpPr>
        <p:spPr>
          <a:xfrm>
            <a:off x="541866" y="2032000"/>
            <a:ext cx="7145867" cy="3879222"/>
          </a:xfrm>
        </p:spPr>
        <p:txBody>
          <a:bodyPr>
            <a:normAutofit/>
          </a:bodyPr>
          <a:lstStyle/>
          <a:p>
            <a:pPr>
              <a:buClr>
                <a:srgbClr val="0261CE"/>
              </a:buClr>
            </a:pPr>
            <a:r>
              <a:rPr lang="en-US" dirty="0">
                <a:solidFill>
                  <a:srgbClr val="FEFFFF"/>
                </a:solidFill>
              </a:rPr>
              <a:t>The application has implemented the technique called lazy loading ,that  is a technique used in Angular and consists of delaying the loading or initialization of objects at the time of use.</a:t>
            </a:r>
          </a:p>
          <a:p>
            <a:pPr marL="0" indent="0">
              <a:buClr>
                <a:srgbClr val="0261CE"/>
              </a:buClr>
              <a:buNone/>
            </a:pPr>
            <a:endParaRPr lang="en-US" dirty="0">
              <a:solidFill>
                <a:srgbClr val="FEFFFF"/>
              </a:solidFill>
            </a:endParaRPr>
          </a:p>
          <a:p>
            <a:pPr>
              <a:buClr>
                <a:srgbClr val="0261CE"/>
              </a:buClr>
            </a:pPr>
            <a:r>
              <a:rPr lang="en-US" dirty="0" err="1">
                <a:solidFill>
                  <a:srgbClr val="FEFFFF"/>
                </a:solidFill>
              </a:rPr>
              <a:t>Angular's</a:t>
            </a:r>
            <a:r>
              <a:rPr lang="en-US" dirty="0">
                <a:solidFill>
                  <a:srgbClr val="FEFFFF"/>
                </a:solidFill>
              </a:rPr>
              <a:t> component model offers strong encapsulation and an intuitive application structure. </a:t>
            </a:r>
          </a:p>
          <a:p>
            <a:pPr marL="0" indent="0">
              <a:buClr>
                <a:srgbClr val="0261CE"/>
              </a:buClr>
              <a:buNone/>
            </a:pPr>
            <a:endParaRPr lang="en-US" dirty="0">
              <a:solidFill>
                <a:srgbClr val="FEFFFF"/>
              </a:solidFill>
            </a:endParaRPr>
          </a:p>
          <a:p>
            <a:pPr>
              <a:buClr>
                <a:srgbClr val="0261CE"/>
              </a:buClr>
            </a:pPr>
            <a:r>
              <a:rPr lang="en-US" dirty="0">
                <a:solidFill>
                  <a:srgbClr val="FEFFFF"/>
                </a:solidFill>
              </a:rPr>
              <a:t>Use of component libraries like prime ng and angular material</a:t>
            </a:r>
          </a:p>
          <a:p>
            <a:pPr>
              <a:buClr>
                <a:srgbClr val="0261CE"/>
              </a:buClr>
            </a:pPr>
            <a:endParaRPr lang="en-US" dirty="0">
              <a:solidFill>
                <a:srgbClr val="FEFFFF"/>
              </a:solidFill>
            </a:endParaRPr>
          </a:p>
          <a:p>
            <a:pPr>
              <a:buClr>
                <a:srgbClr val="0261CE"/>
              </a:buClr>
            </a:pPr>
            <a:endParaRPr lang="en-US" dirty="0">
              <a:solidFill>
                <a:srgbClr val="FEFFFF"/>
              </a:solidFill>
            </a:endParaRPr>
          </a:p>
          <a:p>
            <a:pPr>
              <a:buClr>
                <a:srgbClr val="0261CE"/>
              </a:buClr>
            </a:pPr>
            <a:endParaRPr lang="en-US" dirty="0">
              <a:solidFill>
                <a:srgbClr val="FEFFFF"/>
              </a:solidFill>
            </a:endParaRPr>
          </a:p>
          <a:p>
            <a:pPr>
              <a:buClr>
                <a:srgbClr val="0261CE"/>
              </a:buClr>
            </a:pPr>
            <a:endParaRPr lang="en-US" dirty="0">
              <a:solidFill>
                <a:srgbClr val="FEFFFF"/>
              </a:solidFill>
            </a:endParaRPr>
          </a:p>
          <a:p>
            <a:pPr>
              <a:buClr>
                <a:srgbClr val="0261CE"/>
              </a:buClr>
            </a:pPr>
            <a:endParaRPr lang="en-US" dirty="0">
              <a:solidFill>
                <a:srgbClr val="FEFFFF"/>
              </a:solidFill>
            </a:endParaRPr>
          </a:p>
          <a:p>
            <a:pPr>
              <a:buClr>
                <a:srgbClr val="0261CE"/>
              </a:buClr>
            </a:pPr>
            <a:endParaRPr lang="es-ES" dirty="0">
              <a:solidFill>
                <a:srgbClr val="FEFFFF"/>
              </a:solidFill>
            </a:endParaRPr>
          </a:p>
        </p:txBody>
      </p:sp>
      <p:pic>
        <p:nvPicPr>
          <p:cNvPr id="6" name="Imagen 5" descr="Imagen de la pantalla de un celular con letras&#10;&#10;Descripción generada automáticamente con confianza media">
            <a:extLst>
              <a:ext uri="{FF2B5EF4-FFF2-40B4-BE49-F238E27FC236}">
                <a16:creationId xmlns:a16="http://schemas.microsoft.com/office/drawing/2014/main" id="{312C444F-145E-4996-A91B-7DF4191F6780}"/>
              </a:ext>
            </a:extLst>
          </p:cNvPr>
          <p:cNvPicPr>
            <a:picLocks noChangeAspect="1"/>
          </p:cNvPicPr>
          <p:nvPr/>
        </p:nvPicPr>
        <p:blipFill>
          <a:blip r:embed="rId2"/>
          <a:stretch>
            <a:fillRect/>
          </a:stretch>
        </p:blipFill>
        <p:spPr>
          <a:xfrm>
            <a:off x="8859915" y="1965700"/>
            <a:ext cx="2697519" cy="1857315"/>
          </a:xfrm>
          <a:prstGeom prst="rect">
            <a:avLst/>
          </a:prstGeom>
        </p:spPr>
      </p:pic>
      <p:pic>
        <p:nvPicPr>
          <p:cNvPr id="8" name="Imagen 7" descr="Interfaz de usuario gráfica, Aplicación&#10;&#10;Descripción generada automáticamente">
            <a:extLst>
              <a:ext uri="{FF2B5EF4-FFF2-40B4-BE49-F238E27FC236}">
                <a16:creationId xmlns:a16="http://schemas.microsoft.com/office/drawing/2014/main" id="{6A0ED122-C370-4F4A-AAB6-BCADE913F653}"/>
              </a:ext>
            </a:extLst>
          </p:cNvPr>
          <p:cNvPicPr>
            <a:picLocks noChangeAspect="1"/>
          </p:cNvPicPr>
          <p:nvPr/>
        </p:nvPicPr>
        <p:blipFill>
          <a:blip r:embed="rId3"/>
          <a:stretch>
            <a:fillRect/>
          </a:stretch>
        </p:blipFill>
        <p:spPr>
          <a:xfrm>
            <a:off x="8402561" y="4094536"/>
            <a:ext cx="3697512" cy="2643721"/>
          </a:xfrm>
          <a:prstGeom prst="rect">
            <a:avLst/>
          </a:prstGeom>
        </p:spPr>
      </p:pic>
    </p:spTree>
    <p:extLst>
      <p:ext uri="{BB962C8B-B14F-4D97-AF65-F5344CB8AC3E}">
        <p14:creationId xmlns:p14="http://schemas.microsoft.com/office/powerpoint/2010/main" val="329673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5"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6">
            <a:extLst>
              <a:ext uri="{FF2B5EF4-FFF2-40B4-BE49-F238E27FC236}">
                <a16:creationId xmlns:a16="http://schemas.microsoft.com/office/drawing/2014/main" id="{BA1AABB7-0FD0-4445-8B8B-7A0C680C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2" name="Rectangle 41">
            <a:extLst>
              <a:ext uri="{FF2B5EF4-FFF2-40B4-BE49-F238E27FC236}">
                <a16:creationId xmlns:a16="http://schemas.microsoft.com/office/drawing/2014/main" id="{FA94DED7-0A28-4AD9-8747-E94113225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4" name="Rectangle 43">
            <a:extLst>
              <a:ext uri="{FF2B5EF4-FFF2-40B4-BE49-F238E27FC236}">
                <a16:creationId xmlns:a16="http://schemas.microsoft.com/office/drawing/2014/main" id="{6F175609-91A3-416E-BC3D-7548FDE02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9A3B0D54-9DF0-4FF8-A0AA-B4234DF35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rgbClr val="554A40"/>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B29A46F1-A7EA-474B-BC24-CECC33945586}"/>
              </a:ext>
            </a:extLst>
          </p:cNvPr>
          <p:cNvSpPr>
            <a:spLocks noGrp="1"/>
          </p:cNvSpPr>
          <p:nvPr>
            <p:ph type="title"/>
          </p:nvPr>
        </p:nvSpPr>
        <p:spPr>
          <a:xfrm>
            <a:off x="540279" y="1795849"/>
            <a:ext cx="3778870" cy="3114818"/>
          </a:xfrm>
        </p:spPr>
        <p:txBody>
          <a:bodyPr vert="horz" lIns="91440" tIns="45720" rIns="91440" bIns="45720" rtlCol="0" anchor="b">
            <a:normAutofit/>
          </a:bodyPr>
          <a:lstStyle/>
          <a:p>
            <a:r>
              <a:rPr lang="en-US" sz="4000" dirty="0">
                <a:solidFill>
                  <a:srgbClr val="FEFFFF"/>
                </a:solidFill>
              </a:rPr>
              <a:t>Some libraries used :FRONT</a:t>
            </a:r>
          </a:p>
        </p:txBody>
      </p:sp>
      <p:sp>
        <p:nvSpPr>
          <p:cNvPr id="3" name="Marcador de contenido 2">
            <a:extLst>
              <a:ext uri="{FF2B5EF4-FFF2-40B4-BE49-F238E27FC236}">
                <a16:creationId xmlns:a16="http://schemas.microsoft.com/office/drawing/2014/main" id="{0199BD71-C6D7-43CF-866A-D955B069DBBE}"/>
              </a:ext>
            </a:extLst>
          </p:cNvPr>
          <p:cNvSpPr>
            <a:spLocks noGrp="1"/>
          </p:cNvSpPr>
          <p:nvPr>
            <p:ph idx="1"/>
          </p:nvPr>
        </p:nvSpPr>
        <p:spPr>
          <a:xfrm>
            <a:off x="540279" y="5189400"/>
            <a:ext cx="3778870" cy="830400"/>
          </a:xfrm>
        </p:spPr>
        <p:txBody>
          <a:bodyPr vert="horz" lIns="91440" tIns="45720" rIns="91440" bIns="45720" rtlCol="0" anchor="t">
            <a:normAutofit/>
          </a:bodyPr>
          <a:lstStyle/>
          <a:p>
            <a:pPr marL="0" indent="0">
              <a:buNone/>
            </a:pPr>
            <a:r>
              <a:rPr lang="en-US" sz="1600">
                <a:solidFill>
                  <a:srgbClr val="FEFFFF"/>
                </a:solidFill>
              </a:rPr>
              <a:t>Graphics: Ng2-charts</a:t>
            </a:r>
          </a:p>
        </p:txBody>
      </p:sp>
      <p:pic>
        <p:nvPicPr>
          <p:cNvPr id="5" name="Imagen 4" descr="Gráfico&#10;&#10;Descripción generada automáticamente">
            <a:extLst>
              <a:ext uri="{FF2B5EF4-FFF2-40B4-BE49-F238E27FC236}">
                <a16:creationId xmlns:a16="http://schemas.microsoft.com/office/drawing/2014/main" id="{6B4B71D9-708E-40B4-A6A0-CFB476A90700}"/>
              </a:ext>
            </a:extLst>
          </p:cNvPr>
          <p:cNvPicPr>
            <a:picLocks noChangeAspect="1"/>
          </p:cNvPicPr>
          <p:nvPr/>
        </p:nvPicPr>
        <p:blipFill rotWithShape="1">
          <a:blip r:embed="rId2"/>
          <a:srcRect l="1067" r="1475" b="1"/>
          <a:stretch/>
        </p:blipFill>
        <p:spPr>
          <a:xfrm>
            <a:off x="4639732" y="10"/>
            <a:ext cx="7552267" cy="6857990"/>
          </a:xfrm>
          <a:prstGeom prst="rect">
            <a:avLst/>
          </a:prstGeom>
        </p:spPr>
      </p:pic>
    </p:spTree>
    <p:extLst>
      <p:ext uri="{BB962C8B-B14F-4D97-AF65-F5344CB8AC3E}">
        <p14:creationId xmlns:p14="http://schemas.microsoft.com/office/powerpoint/2010/main" val="36841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2"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3"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4"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5"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6"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7"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8"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9"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0"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1"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2"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3"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5" name="Group 64">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66"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7"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8"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9"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0"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1"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2"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3"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4"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5"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6"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7"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9" name="Rectangle 78">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1" name="Freeform 6">
            <a:extLst>
              <a:ext uri="{FF2B5EF4-FFF2-40B4-BE49-F238E27FC236}">
                <a16:creationId xmlns:a16="http://schemas.microsoft.com/office/drawing/2014/main" id="{BA1AABB7-0FD0-4445-8B8B-7A0C680C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3" name="Rectangle 82">
            <a:extLst>
              <a:ext uri="{FF2B5EF4-FFF2-40B4-BE49-F238E27FC236}">
                <a16:creationId xmlns:a16="http://schemas.microsoft.com/office/drawing/2014/main" id="{54E27926-1B1B-43E1-B66E-BCD3D722D1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5" name="Rectangle 84">
            <a:extLst>
              <a:ext uri="{FF2B5EF4-FFF2-40B4-BE49-F238E27FC236}">
                <a16:creationId xmlns:a16="http://schemas.microsoft.com/office/drawing/2014/main" id="{4FCF62FB-9690-4C28-8794-1D59EC65F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9734" cy="6858000"/>
          </a:xfrm>
          <a:prstGeom prst="rect">
            <a:avLst/>
          </a:prstGeom>
          <a:solidFill>
            <a:srgbClr val="535786">
              <a:alpha val="90000"/>
            </a:srgb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B29A46F1-A7EA-474B-BC24-CECC33945586}"/>
              </a:ext>
            </a:extLst>
          </p:cNvPr>
          <p:cNvSpPr>
            <a:spLocks noGrp="1"/>
          </p:cNvSpPr>
          <p:nvPr>
            <p:ph type="title"/>
          </p:nvPr>
        </p:nvSpPr>
        <p:spPr>
          <a:xfrm>
            <a:off x="540279" y="1795849"/>
            <a:ext cx="3778870" cy="3114818"/>
          </a:xfrm>
        </p:spPr>
        <p:txBody>
          <a:bodyPr vert="horz" lIns="91440" tIns="45720" rIns="91440" bIns="45720" rtlCol="0" anchor="b">
            <a:normAutofit/>
          </a:bodyPr>
          <a:lstStyle/>
          <a:p>
            <a:r>
              <a:rPr lang="en-US" sz="4000" dirty="0">
                <a:solidFill>
                  <a:srgbClr val="FEFFFF"/>
                </a:solidFill>
              </a:rPr>
              <a:t>Some libraries used :FRONT</a:t>
            </a:r>
          </a:p>
        </p:txBody>
      </p:sp>
      <p:pic>
        <p:nvPicPr>
          <p:cNvPr id="6" name="Imagen 5">
            <a:extLst>
              <a:ext uri="{FF2B5EF4-FFF2-40B4-BE49-F238E27FC236}">
                <a16:creationId xmlns:a16="http://schemas.microsoft.com/office/drawing/2014/main" id="{A44F4496-E256-4702-B4AC-40F35289019D}"/>
              </a:ext>
            </a:extLst>
          </p:cNvPr>
          <p:cNvPicPr>
            <a:picLocks noChangeAspect="1"/>
          </p:cNvPicPr>
          <p:nvPr/>
        </p:nvPicPr>
        <p:blipFill rotWithShape="1">
          <a:blip r:embed="rId2"/>
          <a:srcRect l="9693" r="7714"/>
          <a:stretch/>
        </p:blipFill>
        <p:spPr>
          <a:xfrm>
            <a:off x="4639732" y="10"/>
            <a:ext cx="7552267" cy="6857990"/>
          </a:xfrm>
          <a:prstGeom prst="rect">
            <a:avLst/>
          </a:prstGeom>
        </p:spPr>
      </p:pic>
      <p:sp>
        <p:nvSpPr>
          <p:cNvPr id="87" name="Freeform 5">
            <a:extLst>
              <a:ext uri="{FF2B5EF4-FFF2-40B4-BE49-F238E27FC236}">
                <a16:creationId xmlns:a16="http://schemas.microsoft.com/office/drawing/2014/main" id="{72E9BF2B-2D1E-41E3-ADDD-4CBCC1A6A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 name="Marcador de contenido 2">
            <a:extLst>
              <a:ext uri="{FF2B5EF4-FFF2-40B4-BE49-F238E27FC236}">
                <a16:creationId xmlns:a16="http://schemas.microsoft.com/office/drawing/2014/main" id="{0199BD71-C6D7-43CF-866A-D955B069DBBE}"/>
              </a:ext>
            </a:extLst>
          </p:cNvPr>
          <p:cNvSpPr>
            <a:spLocks noGrp="1"/>
          </p:cNvSpPr>
          <p:nvPr>
            <p:ph idx="1"/>
          </p:nvPr>
        </p:nvSpPr>
        <p:spPr>
          <a:xfrm>
            <a:off x="540279" y="5189400"/>
            <a:ext cx="3778870" cy="544260"/>
          </a:xfrm>
        </p:spPr>
        <p:txBody>
          <a:bodyPr vert="horz" lIns="91440" tIns="45720" rIns="91440" bIns="45720" rtlCol="0" anchor="ctr">
            <a:normAutofit/>
          </a:bodyPr>
          <a:lstStyle/>
          <a:p>
            <a:pPr marL="0" indent="0">
              <a:buNone/>
            </a:pPr>
            <a:r>
              <a:rPr lang="en-US">
                <a:solidFill>
                  <a:srgbClr val="FEFFFF"/>
                </a:solidFill>
              </a:rPr>
              <a:t>Maps: mapbox-gl</a:t>
            </a:r>
          </a:p>
        </p:txBody>
      </p:sp>
    </p:spTree>
    <p:extLst>
      <p:ext uri="{BB962C8B-B14F-4D97-AF65-F5344CB8AC3E}">
        <p14:creationId xmlns:p14="http://schemas.microsoft.com/office/powerpoint/2010/main" val="318080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915</TotalTime>
  <Words>624</Words>
  <Application>Microsoft Office PowerPoint</Application>
  <PresentationFormat>Panorámica</PresentationFormat>
  <Paragraphs>71</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Century Gothic</vt:lpstr>
      <vt:lpstr>Wingdings 3</vt:lpstr>
      <vt:lpstr>Espiral</vt:lpstr>
      <vt:lpstr>FIT &amp; HEALTHY</vt:lpstr>
      <vt:lpstr>What is Fit &amp; healthy?</vt:lpstr>
      <vt:lpstr>Why did I choose this idea?</vt:lpstr>
      <vt:lpstr>The reasons that promote the opening of the gym are diverse.  </vt:lpstr>
      <vt:lpstr>The reasons that promote the opening of the gym are diverse.</vt:lpstr>
      <vt:lpstr>Technologies used :FRONT</vt:lpstr>
      <vt:lpstr>ANGULAR</vt:lpstr>
      <vt:lpstr>Some libraries used :FRONT</vt:lpstr>
      <vt:lpstr>Some libraries used :FRONT</vt:lpstr>
      <vt:lpstr>Some libraries used :FRONT</vt:lpstr>
      <vt:lpstr>WEB DESIGN: BOOTSTRAP</vt:lpstr>
      <vt:lpstr>Technologies used :MIDDLE</vt:lpstr>
      <vt:lpstr>Technologies used :MIDDLE</vt:lpstr>
      <vt:lpstr>Technologies used :BACK</vt:lpstr>
      <vt:lpstr>Database tables</vt:lpstr>
      <vt:lpstr>Difficulties in carrying out the project</vt:lpstr>
      <vt:lpstr>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 &amp; HEALTHY</dc:title>
  <dc:creator>Carlos Arenes Carretero</dc:creator>
  <cp:lastModifiedBy>Carlos Arenes Carretero</cp:lastModifiedBy>
  <cp:revision>46</cp:revision>
  <dcterms:created xsi:type="dcterms:W3CDTF">2021-06-13T12:15:49Z</dcterms:created>
  <dcterms:modified xsi:type="dcterms:W3CDTF">2021-06-16T18:20:07Z</dcterms:modified>
</cp:coreProperties>
</file>