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9" r:id="rId3"/>
    <p:sldId id="262" r:id="rId4"/>
    <p:sldId id="270" r:id="rId5"/>
    <p:sldId id="260" r:id="rId6"/>
    <p:sldId id="279" r:id="rId7"/>
    <p:sldId id="258" r:id="rId8"/>
    <p:sldId id="267" r:id="rId9"/>
    <p:sldId id="280" r:id="rId10"/>
    <p:sldId id="288" r:id="rId11"/>
    <p:sldId id="289" r:id="rId12"/>
    <p:sldId id="281" r:id="rId13"/>
    <p:sldId id="282" r:id="rId14"/>
    <p:sldId id="286" r:id="rId15"/>
    <p:sldId id="283" r:id="rId16"/>
    <p:sldId id="284" r:id="rId17"/>
    <p:sldId id="285" r:id="rId18"/>
    <p:sldId id="298" r:id="rId19"/>
    <p:sldId id="299" r:id="rId20"/>
    <p:sldId id="287" r:id="rId21"/>
    <p:sldId id="291" r:id="rId22"/>
    <p:sldId id="300" r:id="rId23"/>
    <p:sldId id="290" r:id="rId24"/>
    <p:sldId id="292" r:id="rId25"/>
    <p:sldId id="294" r:id="rId26"/>
    <p:sldId id="293" r:id="rId27"/>
    <p:sldId id="295" r:id="rId28"/>
    <p:sldId id="296" r:id="rId29"/>
    <p:sldId id="297" r:id="rId30"/>
    <p:sldId id="301" r:id="rId31"/>
  </p:sldIdLst>
  <p:sldSz cx="9144000" cy="6858000" type="screen4x3"/>
  <p:notesSz cx="7010400" cy="9296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9900CC"/>
    <a:srgbClr val="CC0099"/>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726877-BC19-4F9C-A0E4-911850386133}" type="doc">
      <dgm:prSet loTypeId="urn:microsoft.com/office/officeart/2005/8/layout/venn1" loCatId="relationship" qsTypeId="urn:microsoft.com/office/officeart/2005/8/quickstyle/3d2" qsCatId="3D" csTypeId="urn:microsoft.com/office/officeart/2005/8/colors/colorful3" csCatId="colorful" phldr="1"/>
      <dgm:spPr/>
    </dgm:pt>
    <dgm:pt modelId="{CA55C6AB-6EE4-4358-BDD5-855DF2611DE8}">
      <dgm:prSet phldrT="[Texto]"/>
      <dgm:spPr/>
      <dgm:t>
        <a:bodyPr/>
        <a:lstStyle/>
        <a:p>
          <a:r>
            <a:rPr lang="es-ES" dirty="0" smtClean="0"/>
            <a:t>1.Proyecto Escolar</a:t>
          </a:r>
          <a:endParaRPr lang="es-MX" dirty="0"/>
        </a:p>
      </dgm:t>
    </dgm:pt>
    <dgm:pt modelId="{4857355E-5CA0-49EE-B358-EE7F159585BF}" type="parTrans" cxnId="{137F5CA5-25B4-4DBB-B705-05E112405430}">
      <dgm:prSet/>
      <dgm:spPr/>
      <dgm:t>
        <a:bodyPr/>
        <a:lstStyle/>
        <a:p>
          <a:endParaRPr lang="es-MX"/>
        </a:p>
      </dgm:t>
    </dgm:pt>
    <dgm:pt modelId="{4D227343-F9F7-4467-B77C-D3C3BB30A2E9}" type="sibTrans" cxnId="{137F5CA5-25B4-4DBB-B705-05E112405430}">
      <dgm:prSet/>
      <dgm:spPr/>
      <dgm:t>
        <a:bodyPr/>
        <a:lstStyle/>
        <a:p>
          <a:endParaRPr lang="es-MX"/>
        </a:p>
      </dgm:t>
    </dgm:pt>
    <dgm:pt modelId="{33DC3C01-C059-421D-92DF-C67CDA617917}">
      <dgm:prSet phldrT="[Texto]"/>
      <dgm:spPr/>
      <dgm:t>
        <a:bodyPr/>
        <a:lstStyle/>
        <a:p>
          <a:r>
            <a:rPr lang="es-ES" dirty="0" smtClean="0"/>
            <a:t>3.Proyectos Grupales</a:t>
          </a:r>
          <a:endParaRPr lang="es-MX" dirty="0"/>
        </a:p>
      </dgm:t>
    </dgm:pt>
    <dgm:pt modelId="{799B048A-F07F-47FD-BE27-B1F86B09830B}" type="parTrans" cxnId="{10864BF0-1C3C-4E29-BC06-37ABF42BECF8}">
      <dgm:prSet/>
      <dgm:spPr/>
      <dgm:t>
        <a:bodyPr/>
        <a:lstStyle/>
        <a:p>
          <a:endParaRPr lang="es-MX"/>
        </a:p>
      </dgm:t>
    </dgm:pt>
    <dgm:pt modelId="{86422291-A6FD-4C4A-BD91-163DD7F5EAF1}" type="sibTrans" cxnId="{10864BF0-1C3C-4E29-BC06-37ABF42BECF8}">
      <dgm:prSet/>
      <dgm:spPr/>
      <dgm:t>
        <a:bodyPr/>
        <a:lstStyle/>
        <a:p>
          <a:endParaRPr lang="es-MX"/>
        </a:p>
      </dgm:t>
    </dgm:pt>
    <dgm:pt modelId="{FB7B1822-5FA7-4309-9D51-D035F04EFB94}">
      <dgm:prSet phldrT="[Texto]"/>
      <dgm:spPr/>
      <dgm:t>
        <a:bodyPr/>
        <a:lstStyle/>
        <a:p>
          <a:r>
            <a:rPr lang="es-ES" dirty="0" smtClean="0"/>
            <a:t>2.Proyectos Juveniles</a:t>
          </a:r>
          <a:endParaRPr lang="es-MX" dirty="0"/>
        </a:p>
      </dgm:t>
    </dgm:pt>
    <dgm:pt modelId="{33C9336F-5CB9-4540-90CB-33DEB64CF2BA}" type="parTrans" cxnId="{821758C3-D722-4F0C-82C3-E77AF5BF5544}">
      <dgm:prSet/>
      <dgm:spPr/>
      <dgm:t>
        <a:bodyPr/>
        <a:lstStyle/>
        <a:p>
          <a:endParaRPr lang="es-MX"/>
        </a:p>
      </dgm:t>
    </dgm:pt>
    <dgm:pt modelId="{D2A7E707-D910-4D2D-903F-D464378897DA}" type="sibTrans" cxnId="{821758C3-D722-4F0C-82C3-E77AF5BF5544}">
      <dgm:prSet/>
      <dgm:spPr/>
      <dgm:t>
        <a:bodyPr/>
        <a:lstStyle/>
        <a:p>
          <a:endParaRPr lang="es-MX"/>
        </a:p>
      </dgm:t>
    </dgm:pt>
    <dgm:pt modelId="{51169D79-B772-4D95-9299-6B00D59F24A9}" type="pres">
      <dgm:prSet presAssocID="{E1726877-BC19-4F9C-A0E4-911850386133}" presName="compositeShape" presStyleCnt="0">
        <dgm:presLayoutVars>
          <dgm:chMax val="7"/>
          <dgm:dir/>
          <dgm:resizeHandles val="exact"/>
        </dgm:presLayoutVars>
      </dgm:prSet>
      <dgm:spPr/>
    </dgm:pt>
    <dgm:pt modelId="{E075B838-59C8-419B-ACAA-9F34E86D0238}" type="pres">
      <dgm:prSet presAssocID="{CA55C6AB-6EE4-4358-BDD5-855DF2611DE8}" presName="circ1" presStyleLbl="vennNode1" presStyleIdx="0" presStyleCnt="3"/>
      <dgm:spPr/>
      <dgm:t>
        <a:bodyPr/>
        <a:lstStyle/>
        <a:p>
          <a:endParaRPr lang="es-MX"/>
        </a:p>
      </dgm:t>
    </dgm:pt>
    <dgm:pt modelId="{9BA6B0B3-4CE3-4A84-9F5D-C0E0D5DBADC3}" type="pres">
      <dgm:prSet presAssocID="{CA55C6AB-6EE4-4358-BDD5-855DF2611DE8}" presName="circ1Tx" presStyleLbl="revTx" presStyleIdx="0" presStyleCnt="0">
        <dgm:presLayoutVars>
          <dgm:chMax val="0"/>
          <dgm:chPref val="0"/>
          <dgm:bulletEnabled val="1"/>
        </dgm:presLayoutVars>
      </dgm:prSet>
      <dgm:spPr/>
      <dgm:t>
        <a:bodyPr/>
        <a:lstStyle/>
        <a:p>
          <a:endParaRPr lang="es-MX"/>
        </a:p>
      </dgm:t>
    </dgm:pt>
    <dgm:pt modelId="{D6013D69-EDA4-4888-90C6-9E69906C602C}" type="pres">
      <dgm:prSet presAssocID="{33DC3C01-C059-421D-92DF-C67CDA617917}" presName="circ2" presStyleLbl="vennNode1" presStyleIdx="1" presStyleCnt="3"/>
      <dgm:spPr/>
      <dgm:t>
        <a:bodyPr/>
        <a:lstStyle/>
        <a:p>
          <a:endParaRPr lang="es-MX"/>
        </a:p>
      </dgm:t>
    </dgm:pt>
    <dgm:pt modelId="{63D15B4A-8527-45BC-B93C-1EDEBE81DE6F}" type="pres">
      <dgm:prSet presAssocID="{33DC3C01-C059-421D-92DF-C67CDA617917}" presName="circ2Tx" presStyleLbl="revTx" presStyleIdx="0" presStyleCnt="0">
        <dgm:presLayoutVars>
          <dgm:chMax val="0"/>
          <dgm:chPref val="0"/>
          <dgm:bulletEnabled val="1"/>
        </dgm:presLayoutVars>
      </dgm:prSet>
      <dgm:spPr/>
      <dgm:t>
        <a:bodyPr/>
        <a:lstStyle/>
        <a:p>
          <a:endParaRPr lang="es-MX"/>
        </a:p>
      </dgm:t>
    </dgm:pt>
    <dgm:pt modelId="{8E74D535-33DC-42B8-9BC5-B1EEB7A6D626}" type="pres">
      <dgm:prSet presAssocID="{FB7B1822-5FA7-4309-9D51-D035F04EFB94}" presName="circ3" presStyleLbl="vennNode1" presStyleIdx="2" presStyleCnt="3"/>
      <dgm:spPr/>
      <dgm:t>
        <a:bodyPr/>
        <a:lstStyle/>
        <a:p>
          <a:endParaRPr lang="es-MX"/>
        </a:p>
      </dgm:t>
    </dgm:pt>
    <dgm:pt modelId="{6C88C1CF-9B85-47C4-87CD-4BA5C02171AB}" type="pres">
      <dgm:prSet presAssocID="{FB7B1822-5FA7-4309-9D51-D035F04EFB94}" presName="circ3Tx" presStyleLbl="revTx" presStyleIdx="0" presStyleCnt="0">
        <dgm:presLayoutVars>
          <dgm:chMax val="0"/>
          <dgm:chPref val="0"/>
          <dgm:bulletEnabled val="1"/>
        </dgm:presLayoutVars>
      </dgm:prSet>
      <dgm:spPr/>
      <dgm:t>
        <a:bodyPr/>
        <a:lstStyle/>
        <a:p>
          <a:endParaRPr lang="es-MX"/>
        </a:p>
      </dgm:t>
    </dgm:pt>
  </dgm:ptLst>
  <dgm:cxnLst>
    <dgm:cxn modelId="{EC01AB7A-8C07-413E-BB77-716CFDFEF632}" type="presOf" srcId="{FB7B1822-5FA7-4309-9D51-D035F04EFB94}" destId="{8E74D535-33DC-42B8-9BC5-B1EEB7A6D626}" srcOrd="0" destOrd="0" presId="urn:microsoft.com/office/officeart/2005/8/layout/venn1"/>
    <dgm:cxn modelId="{137F5CA5-25B4-4DBB-B705-05E112405430}" srcId="{E1726877-BC19-4F9C-A0E4-911850386133}" destId="{CA55C6AB-6EE4-4358-BDD5-855DF2611DE8}" srcOrd="0" destOrd="0" parTransId="{4857355E-5CA0-49EE-B358-EE7F159585BF}" sibTransId="{4D227343-F9F7-4467-B77C-D3C3BB30A2E9}"/>
    <dgm:cxn modelId="{696B7626-A336-44ED-9E0B-FD653997E988}" type="presOf" srcId="{CA55C6AB-6EE4-4358-BDD5-855DF2611DE8}" destId="{9BA6B0B3-4CE3-4A84-9F5D-C0E0D5DBADC3}" srcOrd="1" destOrd="0" presId="urn:microsoft.com/office/officeart/2005/8/layout/venn1"/>
    <dgm:cxn modelId="{5F7FEE2D-FC36-459D-8B65-F86F845F94CE}" type="presOf" srcId="{CA55C6AB-6EE4-4358-BDD5-855DF2611DE8}" destId="{E075B838-59C8-419B-ACAA-9F34E86D0238}" srcOrd="0" destOrd="0" presId="urn:microsoft.com/office/officeart/2005/8/layout/venn1"/>
    <dgm:cxn modelId="{3CCAEA4A-ACEC-4EE4-8C65-010E948104B2}" type="presOf" srcId="{33DC3C01-C059-421D-92DF-C67CDA617917}" destId="{D6013D69-EDA4-4888-90C6-9E69906C602C}" srcOrd="0" destOrd="0" presId="urn:microsoft.com/office/officeart/2005/8/layout/venn1"/>
    <dgm:cxn modelId="{10864BF0-1C3C-4E29-BC06-37ABF42BECF8}" srcId="{E1726877-BC19-4F9C-A0E4-911850386133}" destId="{33DC3C01-C059-421D-92DF-C67CDA617917}" srcOrd="1" destOrd="0" parTransId="{799B048A-F07F-47FD-BE27-B1F86B09830B}" sibTransId="{86422291-A6FD-4C4A-BD91-163DD7F5EAF1}"/>
    <dgm:cxn modelId="{821758C3-D722-4F0C-82C3-E77AF5BF5544}" srcId="{E1726877-BC19-4F9C-A0E4-911850386133}" destId="{FB7B1822-5FA7-4309-9D51-D035F04EFB94}" srcOrd="2" destOrd="0" parTransId="{33C9336F-5CB9-4540-90CB-33DEB64CF2BA}" sibTransId="{D2A7E707-D910-4D2D-903F-D464378897DA}"/>
    <dgm:cxn modelId="{62732F0D-1AC3-4F3F-9F22-3440D206E969}" type="presOf" srcId="{E1726877-BC19-4F9C-A0E4-911850386133}" destId="{51169D79-B772-4D95-9299-6B00D59F24A9}" srcOrd="0" destOrd="0" presId="urn:microsoft.com/office/officeart/2005/8/layout/venn1"/>
    <dgm:cxn modelId="{F92C62F1-747D-417A-9543-F4287B85245B}" type="presOf" srcId="{33DC3C01-C059-421D-92DF-C67CDA617917}" destId="{63D15B4A-8527-45BC-B93C-1EDEBE81DE6F}" srcOrd="1" destOrd="0" presId="urn:microsoft.com/office/officeart/2005/8/layout/venn1"/>
    <dgm:cxn modelId="{427D592A-E187-40A5-8F43-EE82A777C726}" type="presOf" srcId="{FB7B1822-5FA7-4309-9D51-D035F04EFB94}" destId="{6C88C1CF-9B85-47C4-87CD-4BA5C02171AB}" srcOrd="1" destOrd="0" presId="urn:microsoft.com/office/officeart/2005/8/layout/venn1"/>
    <dgm:cxn modelId="{DF8F1595-FAEB-4F1A-BDBE-7DE734A2AF57}" type="presParOf" srcId="{51169D79-B772-4D95-9299-6B00D59F24A9}" destId="{E075B838-59C8-419B-ACAA-9F34E86D0238}" srcOrd="0" destOrd="0" presId="urn:microsoft.com/office/officeart/2005/8/layout/venn1"/>
    <dgm:cxn modelId="{73182D19-0E3D-4278-87F7-21803C9384C0}" type="presParOf" srcId="{51169D79-B772-4D95-9299-6B00D59F24A9}" destId="{9BA6B0B3-4CE3-4A84-9F5D-C0E0D5DBADC3}" srcOrd="1" destOrd="0" presId="urn:microsoft.com/office/officeart/2005/8/layout/venn1"/>
    <dgm:cxn modelId="{D11AE3C0-3A47-45FB-9504-102CDB1158F9}" type="presParOf" srcId="{51169D79-B772-4D95-9299-6B00D59F24A9}" destId="{D6013D69-EDA4-4888-90C6-9E69906C602C}" srcOrd="2" destOrd="0" presId="urn:microsoft.com/office/officeart/2005/8/layout/venn1"/>
    <dgm:cxn modelId="{F1D89B43-32E5-4112-9604-194BD5A8E5DC}" type="presParOf" srcId="{51169D79-B772-4D95-9299-6B00D59F24A9}" destId="{63D15B4A-8527-45BC-B93C-1EDEBE81DE6F}" srcOrd="3" destOrd="0" presId="urn:microsoft.com/office/officeart/2005/8/layout/venn1"/>
    <dgm:cxn modelId="{BC63876B-8D14-479E-B1D8-829E2F7A1C65}" type="presParOf" srcId="{51169D79-B772-4D95-9299-6B00D59F24A9}" destId="{8E74D535-33DC-42B8-9BC5-B1EEB7A6D626}" srcOrd="4" destOrd="0" presId="urn:microsoft.com/office/officeart/2005/8/layout/venn1"/>
    <dgm:cxn modelId="{1E9CBCFB-2CCF-4881-ABC7-55366BE433FE}" type="presParOf" srcId="{51169D79-B772-4D95-9299-6B00D59F24A9}" destId="{6C88C1CF-9B85-47C4-87CD-4BA5C02171AB}"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75B838-59C8-419B-ACAA-9F34E86D0238}">
      <dsp:nvSpPr>
        <dsp:cNvPr id="0" name=""/>
        <dsp:cNvSpPr/>
      </dsp:nvSpPr>
      <dsp:spPr>
        <a:xfrm>
          <a:off x="2827074" y="68965"/>
          <a:ext cx="3310339" cy="3310339"/>
        </a:xfrm>
        <a:prstGeom prst="ellipse">
          <a:avLst/>
        </a:prstGeom>
        <a:gradFill rotWithShape="0">
          <a:gsLst>
            <a:gs pos="0">
              <a:schemeClr val="accent3">
                <a:alpha val="50000"/>
                <a:hueOff val="0"/>
                <a:satOff val="0"/>
                <a:lumOff val="0"/>
                <a:alphaOff val="0"/>
                <a:tint val="43000"/>
                <a:satMod val="165000"/>
              </a:schemeClr>
            </a:gs>
            <a:gs pos="55000">
              <a:schemeClr val="accent3">
                <a:alpha val="50000"/>
                <a:hueOff val="0"/>
                <a:satOff val="0"/>
                <a:lumOff val="0"/>
                <a:alphaOff val="0"/>
                <a:tint val="83000"/>
                <a:satMod val="155000"/>
              </a:schemeClr>
            </a:gs>
            <a:gs pos="100000">
              <a:schemeClr val="accent3">
                <a:alpha val="5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s-ES" sz="2700" kern="1200" dirty="0" smtClean="0"/>
            <a:t>1.Proyecto Escolar</a:t>
          </a:r>
          <a:endParaRPr lang="es-MX" sz="2700" kern="1200" dirty="0"/>
        </a:p>
      </dsp:txBody>
      <dsp:txXfrm>
        <a:off x="3268452" y="648274"/>
        <a:ext cx="2427582" cy="1489652"/>
      </dsp:txXfrm>
    </dsp:sp>
    <dsp:sp modelId="{D6013D69-EDA4-4888-90C6-9E69906C602C}">
      <dsp:nvSpPr>
        <dsp:cNvPr id="0" name=""/>
        <dsp:cNvSpPr/>
      </dsp:nvSpPr>
      <dsp:spPr>
        <a:xfrm>
          <a:off x="4021555" y="2137927"/>
          <a:ext cx="3310339" cy="3310339"/>
        </a:xfrm>
        <a:prstGeom prst="ellipse">
          <a:avLst/>
        </a:prstGeom>
        <a:gradFill rotWithShape="0">
          <a:gsLst>
            <a:gs pos="0">
              <a:schemeClr val="accent3">
                <a:alpha val="50000"/>
                <a:hueOff val="-8269636"/>
                <a:satOff val="13411"/>
                <a:lumOff val="98"/>
                <a:alphaOff val="0"/>
                <a:tint val="43000"/>
                <a:satMod val="165000"/>
              </a:schemeClr>
            </a:gs>
            <a:gs pos="55000">
              <a:schemeClr val="accent3">
                <a:alpha val="50000"/>
                <a:hueOff val="-8269636"/>
                <a:satOff val="13411"/>
                <a:lumOff val="98"/>
                <a:alphaOff val="0"/>
                <a:tint val="83000"/>
                <a:satMod val="155000"/>
              </a:schemeClr>
            </a:gs>
            <a:gs pos="100000">
              <a:schemeClr val="accent3">
                <a:alpha val="50000"/>
                <a:hueOff val="-8269636"/>
                <a:satOff val="13411"/>
                <a:lumOff val="98"/>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s-ES" sz="2700" kern="1200" dirty="0" smtClean="0"/>
            <a:t>3.Proyectos Grupales</a:t>
          </a:r>
          <a:endParaRPr lang="es-MX" sz="2700" kern="1200" dirty="0"/>
        </a:p>
      </dsp:txBody>
      <dsp:txXfrm>
        <a:off x="5033967" y="2993098"/>
        <a:ext cx="1986203" cy="1820686"/>
      </dsp:txXfrm>
    </dsp:sp>
    <dsp:sp modelId="{8E74D535-33DC-42B8-9BC5-B1EEB7A6D626}">
      <dsp:nvSpPr>
        <dsp:cNvPr id="0" name=""/>
        <dsp:cNvSpPr/>
      </dsp:nvSpPr>
      <dsp:spPr>
        <a:xfrm>
          <a:off x="1632593" y="2137927"/>
          <a:ext cx="3310339" cy="3310339"/>
        </a:xfrm>
        <a:prstGeom prst="ellipse">
          <a:avLst/>
        </a:prstGeom>
        <a:gradFill rotWithShape="0">
          <a:gsLst>
            <a:gs pos="0">
              <a:schemeClr val="accent3">
                <a:alpha val="50000"/>
                <a:hueOff val="-16539272"/>
                <a:satOff val="26822"/>
                <a:lumOff val="197"/>
                <a:alphaOff val="0"/>
                <a:tint val="43000"/>
                <a:satMod val="165000"/>
              </a:schemeClr>
            </a:gs>
            <a:gs pos="55000">
              <a:schemeClr val="accent3">
                <a:alpha val="50000"/>
                <a:hueOff val="-16539272"/>
                <a:satOff val="26822"/>
                <a:lumOff val="197"/>
                <a:alphaOff val="0"/>
                <a:tint val="83000"/>
                <a:satMod val="155000"/>
              </a:schemeClr>
            </a:gs>
            <a:gs pos="100000">
              <a:schemeClr val="accent3">
                <a:alpha val="50000"/>
                <a:hueOff val="-16539272"/>
                <a:satOff val="26822"/>
                <a:lumOff val="197"/>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s-ES" sz="2700" kern="1200" dirty="0" smtClean="0"/>
            <a:t>2.Proyectos Juveniles</a:t>
          </a:r>
          <a:endParaRPr lang="es-MX" sz="2700" kern="1200" dirty="0"/>
        </a:p>
      </dsp:txBody>
      <dsp:txXfrm>
        <a:off x="1944317" y="2993098"/>
        <a:ext cx="1986203" cy="182068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MX"/>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5DB51FB-0FE4-474F-8C9E-5E4170B53B2F}" type="datetimeFigureOut">
              <a:rPr lang="es-MX" smtClean="0"/>
              <a:pPr/>
              <a:t>04/02/2014</a:t>
            </a:fld>
            <a:endParaRPr lang="es-MX"/>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s-MX"/>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906C786-D0F5-4B80-BB9B-CCA6982629B3}"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1</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25</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2</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3</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4</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5</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6</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7</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8</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906C786-D0F5-4B80-BB9B-CCA6982629B3}" type="slidenum">
              <a:rPr lang="es-MX" smtClean="0"/>
              <a:pPr/>
              <a:t>9</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663614BC-BB9F-427E-91FE-B2FF99CED1DF}" type="datetimeFigureOut">
              <a:rPr lang="es-MX" smtClean="0"/>
              <a:pPr/>
              <a:t>04/02/2014</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98622A0-41E1-4071-96BD-44AA50D36E16}"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663614BC-BB9F-427E-91FE-B2FF99CED1DF}" type="datetimeFigureOut">
              <a:rPr lang="es-MX" smtClean="0"/>
              <a:pPr/>
              <a:t>04/02/2014</a:t>
            </a:fld>
            <a:endParaRPr lang="es-MX"/>
          </a:p>
        </p:txBody>
      </p:sp>
      <p:sp>
        <p:nvSpPr>
          <p:cNvPr id="27" name="26 Marcador de número de diapositiva"/>
          <p:cNvSpPr>
            <a:spLocks noGrp="1"/>
          </p:cNvSpPr>
          <p:nvPr>
            <p:ph type="sldNum" sz="quarter" idx="11"/>
          </p:nvPr>
        </p:nvSpPr>
        <p:spPr/>
        <p:txBody>
          <a:bodyPr rtlCol="0"/>
          <a:lstStyle/>
          <a:p>
            <a:fld id="{798622A0-41E1-4071-96BD-44AA50D36E16}" type="slidenum">
              <a:rPr lang="es-MX" smtClean="0"/>
              <a:pPr/>
              <a:t>‹Nº›</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663614BC-BB9F-427E-91FE-B2FF99CED1DF}" type="datetimeFigureOut">
              <a:rPr lang="es-MX" smtClean="0"/>
              <a:pPr/>
              <a:t>04/02/2014</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798622A0-41E1-4071-96BD-44AA50D36E16}"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63614BC-BB9F-427E-91FE-B2FF99CED1DF}" type="datetimeFigureOut">
              <a:rPr lang="es-MX" smtClean="0"/>
              <a:pPr/>
              <a:t>04/02/2014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98622A0-41E1-4071-96BD-44AA50D36E16}"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63614BC-BB9F-427E-91FE-B2FF99CED1DF}" type="datetimeFigureOut">
              <a:rPr lang="es-MX" smtClean="0"/>
              <a:pPr/>
              <a:t>04/02/2014</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98622A0-41E1-4071-96BD-44AA50D36E16}"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olomos.ceti.m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colomos.ceti.m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auxtutorias@live.ceti.m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mailto:auxtutorias@live.ceti.m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sz="6000" dirty="0" err="1" smtClean="0"/>
              <a:t>ConstruyeT</a:t>
            </a:r>
            <a:r>
              <a:rPr lang="es-MX" sz="6000" dirty="0" smtClean="0"/>
              <a:t> </a:t>
            </a:r>
            <a:r>
              <a:rPr lang="es-MX" sz="6000" dirty="0" smtClean="0"/>
              <a:t>en </a:t>
            </a:r>
            <a:r>
              <a:rPr lang="es-MX" sz="6000" dirty="0" smtClean="0"/>
              <a:t>el CETI</a:t>
            </a:r>
            <a:endParaRPr lang="es-MX"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836712"/>
            <a:ext cx="8060432" cy="714003"/>
          </a:xfrm>
        </p:spPr>
        <p:txBody>
          <a:bodyPr/>
          <a:lstStyle/>
          <a:p>
            <a:r>
              <a:rPr lang="es-MX" sz="3600" dirty="0" smtClean="0"/>
              <a:t>Competencias y Dimensiones</a:t>
            </a:r>
            <a:endParaRPr lang="es-MX" sz="3600" dirty="0"/>
          </a:p>
        </p:txBody>
      </p:sp>
      <p:sp>
        <p:nvSpPr>
          <p:cNvPr id="3" name="2 Marcador de texto"/>
          <p:cNvSpPr>
            <a:spLocks noGrp="1"/>
          </p:cNvSpPr>
          <p:nvPr>
            <p:ph type="body" idx="1"/>
          </p:nvPr>
        </p:nvSpPr>
        <p:spPr>
          <a:xfrm>
            <a:off x="722313" y="1700808"/>
            <a:ext cx="7772400" cy="4824536"/>
          </a:xfrm>
        </p:spPr>
        <p:txBody>
          <a:bodyPr>
            <a:normAutofit fontScale="85000" lnSpcReduction="20000"/>
          </a:bodyPr>
          <a:lstStyle/>
          <a:p>
            <a:r>
              <a:rPr lang="es-MX" b="1" dirty="0" smtClean="0">
                <a:solidFill>
                  <a:schemeClr val="accent4">
                    <a:lumMod val="60000"/>
                    <a:lumOff val="40000"/>
                  </a:schemeClr>
                </a:solidFill>
              </a:rPr>
              <a:t>Es importante que este familiarizado con la siguiente información y clasificación: </a:t>
            </a:r>
          </a:p>
          <a:p>
            <a:endParaRPr lang="es-MX" b="1" dirty="0" smtClean="0"/>
          </a:p>
          <a:p>
            <a:r>
              <a:rPr lang="es-MX" b="1" dirty="0" smtClean="0"/>
              <a:t>Planos: </a:t>
            </a:r>
            <a:r>
              <a:rPr lang="es-MX" dirty="0" smtClean="0"/>
              <a:t>Individual, Relacional y Colectivo</a:t>
            </a:r>
          </a:p>
          <a:p>
            <a:endParaRPr lang="es-MX" dirty="0" smtClean="0"/>
          </a:p>
          <a:p>
            <a:pPr algn="just"/>
            <a:r>
              <a:rPr lang="es-MX" b="1" dirty="0" smtClean="0"/>
              <a:t>Dimensiones: </a:t>
            </a:r>
            <a:r>
              <a:rPr lang="es-MX" dirty="0" smtClean="0"/>
              <a:t>Proyecto de Vida, Participación Juvenil, </a:t>
            </a:r>
            <a:r>
              <a:rPr lang="es-MX" i="1" dirty="0" smtClean="0"/>
              <a:t>Escuela y Familia</a:t>
            </a:r>
            <a:r>
              <a:rPr lang="es-MX" dirty="0" smtClean="0"/>
              <a:t>, Cultura de Paz y no Violencia, Conocimiento de sí mismo y </a:t>
            </a:r>
            <a:r>
              <a:rPr lang="es-MX" i="1" dirty="0" smtClean="0"/>
              <a:t>Vida Saludable</a:t>
            </a:r>
            <a:r>
              <a:rPr lang="es-MX" dirty="0" smtClean="0"/>
              <a:t>.</a:t>
            </a:r>
          </a:p>
          <a:p>
            <a:endParaRPr lang="es-MX" b="1" dirty="0" smtClean="0"/>
          </a:p>
          <a:p>
            <a:r>
              <a:rPr lang="es-MX" b="1" dirty="0" err="1" smtClean="0"/>
              <a:t>Subdimensiones</a:t>
            </a:r>
            <a:r>
              <a:rPr lang="es-MX" b="1" dirty="0" smtClean="0"/>
              <a:t>: </a:t>
            </a:r>
            <a:r>
              <a:rPr lang="es-MX" dirty="0" smtClean="0"/>
              <a:t>Solo dos dimensiones cuentan con estas.</a:t>
            </a:r>
            <a:endParaRPr lang="es-MX" b="1" dirty="0" smtClean="0"/>
          </a:p>
          <a:p>
            <a:r>
              <a:rPr lang="es-MX" dirty="0" smtClean="0"/>
              <a:t>	</a:t>
            </a:r>
            <a:r>
              <a:rPr lang="es-MX" i="1" dirty="0" smtClean="0"/>
              <a:t>Vida Saludable</a:t>
            </a:r>
            <a:r>
              <a:rPr lang="es-MX" dirty="0" smtClean="0">
                <a:sym typeface="Wingdings" pitchFamily="2" charset="2"/>
              </a:rPr>
              <a:t> Consumo y Salud, Consumo de 				     sustancias adictivas y sexualidad.</a:t>
            </a:r>
          </a:p>
          <a:p>
            <a:r>
              <a:rPr lang="es-MX" dirty="0" smtClean="0"/>
              <a:t>	</a:t>
            </a:r>
            <a:r>
              <a:rPr lang="es-MX" i="1" dirty="0" smtClean="0"/>
              <a:t>Escuela y Familia</a:t>
            </a:r>
            <a:r>
              <a:rPr lang="es-MX" dirty="0" smtClean="0">
                <a:sym typeface="Wingdings" pitchFamily="2" charset="2"/>
              </a:rPr>
              <a:t> Ambiente escolar, Familia.</a:t>
            </a:r>
          </a:p>
          <a:p>
            <a:endParaRPr lang="es-MX" b="1" dirty="0" smtClean="0">
              <a:sym typeface="Wingdings" pitchFamily="2" charset="2"/>
            </a:endParaRPr>
          </a:p>
          <a:p>
            <a:r>
              <a:rPr lang="es-MX" b="1" dirty="0" smtClean="0">
                <a:sym typeface="Wingdings" pitchFamily="2" charset="2"/>
              </a:rPr>
              <a:t>Áreas temáticas: </a:t>
            </a:r>
            <a:r>
              <a:rPr lang="es-MX" dirty="0" smtClean="0">
                <a:sym typeface="Wingdings" pitchFamily="2" charset="2"/>
              </a:rPr>
              <a:t>Mi cuerpo, mi mundo interior, mis relaciones, mi escuela, mi familia, mi comunidad, mi tiempo libre, mi futuro, el trabajo, el consumo y los medios</a:t>
            </a:r>
            <a:endParaRPr lang="es-MX" b="1" dirty="0" smtClean="0">
              <a:sym typeface="Wingdings" pitchFamily="2" charset="2"/>
            </a:endParaRPr>
          </a:p>
          <a:p>
            <a:endParaRPr lang="es-MX" b="1" dirty="0" smtClean="0">
              <a:sym typeface="Wingdings" pitchFamily="2" charset="2"/>
            </a:endParaRPr>
          </a:p>
          <a:p>
            <a:r>
              <a:rPr lang="es-MX" b="1" dirty="0" smtClean="0">
                <a:sym typeface="Wingdings" pitchFamily="2" charset="2"/>
              </a:rPr>
              <a:t>Competencias genéricas del SNB</a:t>
            </a:r>
          </a:p>
          <a:p>
            <a:endParaRPr lang="es-MX" dirty="0"/>
          </a:p>
        </p:txBody>
      </p:sp>
      <p:sp>
        <p:nvSpPr>
          <p:cNvPr id="4" name="3 CuadroTexto"/>
          <p:cNvSpPr txBox="1"/>
          <p:nvPr/>
        </p:nvSpPr>
        <p:spPr>
          <a:xfrm>
            <a:off x="5652120" y="6237312"/>
            <a:ext cx="2869696"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395536" y="1052736"/>
          <a:ext cx="8352928" cy="5388811"/>
        </p:xfrm>
        <a:graphic>
          <a:graphicData uri="http://schemas.openxmlformats.org/drawingml/2006/table">
            <a:tbl>
              <a:tblPr/>
              <a:tblGrid>
                <a:gridCol w="1330158"/>
                <a:gridCol w="1262130"/>
                <a:gridCol w="1035416"/>
                <a:gridCol w="4725224"/>
              </a:tblGrid>
              <a:tr h="639265">
                <a:tc>
                  <a:txBody>
                    <a:bodyPr/>
                    <a:lstStyle/>
                    <a:p>
                      <a:pPr algn="ctr">
                        <a:lnSpc>
                          <a:spcPct val="115000"/>
                        </a:lnSpc>
                        <a:spcAft>
                          <a:spcPts val="0"/>
                        </a:spcAft>
                      </a:pPr>
                      <a:r>
                        <a:rPr lang="es-MX" sz="1000" b="1" dirty="0">
                          <a:latin typeface="Arial"/>
                          <a:ea typeface="Calibri"/>
                          <a:cs typeface="Times New Roman"/>
                        </a:rPr>
                        <a:t>ÁREAS </a:t>
                      </a:r>
                      <a:endParaRPr lang="es-MX" sz="1000" b="1" dirty="0" smtClean="0">
                        <a:latin typeface="Arial"/>
                        <a:ea typeface="Calibri"/>
                        <a:cs typeface="Times New Roman"/>
                      </a:endParaRPr>
                    </a:p>
                    <a:p>
                      <a:pPr algn="ctr">
                        <a:lnSpc>
                          <a:spcPct val="115000"/>
                        </a:lnSpc>
                        <a:spcAft>
                          <a:spcPts val="0"/>
                        </a:spcAft>
                      </a:pPr>
                      <a:r>
                        <a:rPr lang="es-MX" sz="1000" b="1" dirty="0" smtClean="0">
                          <a:latin typeface="Arial"/>
                          <a:ea typeface="Calibri"/>
                          <a:cs typeface="Times New Roman"/>
                        </a:rPr>
                        <a:t>TEMÁTICAS</a:t>
                      </a:r>
                      <a:endParaRPr lang="es-MX" sz="1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a:txBody>
                    <a:bodyPr/>
                    <a:lstStyle/>
                    <a:p>
                      <a:pPr algn="ctr">
                        <a:lnSpc>
                          <a:spcPct val="115000"/>
                        </a:lnSpc>
                        <a:spcAft>
                          <a:spcPts val="0"/>
                        </a:spcAft>
                      </a:pPr>
                      <a:r>
                        <a:rPr lang="es-MX" sz="1000" b="1" dirty="0">
                          <a:latin typeface="Arial"/>
                          <a:ea typeface="Calibri"/>
                          <a:cs typeface="Times New Roman"/>
                        </a:rPr>
                        <a:t>DIMESNIONES Y SUBDIMENSIONES</a:t>
                      </a:r>
                      <a:endParaRPr lang="es-MX" sz="1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a:txBody>
                    <a:bodyPr/>
                    <a:lstStyle/>
                    <a:p>
                      <a:pPr algn="ctr">
                        <a:lnSpc>
                          <a:spcPct val="115000"/>
                        </a:lnSpc>
                        <a:spcAft>
                          <a:spcPts val="0"/>
                        </a:spcAft>
                      </a:pPr>
                      <a:r>
                        <a:rPr lang="es-MX" sz="1000" b="1" dirty="0">
                          <a:latin typeface="Arial"/>
                          <a:ea typeface="Calibri"/>
                          <a:cs typeface="Times New Roman"/>
                        </a:rPr>
                        <a:t>PLANOS</a:t>
                      </a:r>
                      <a:endParaRPr lang="es-MX" sz="100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a:txBody>
                    <a:bodyPr/>
                    <a:lstStyle/>
                    <a:p>
                      <a:pPr algn="ctr">
                        <a:lnSpc>
                          <a:spcPct val="115000"/>
                        </a:lnSpc>
                        <a:spcAft>
                          <a:spcPts val="0"/>
                        </a:spcAft>
                      </a:pPr>
                      <a:r>
                        <a:rPr lang="es-MX" sz="1000" b="1" dirty="0">
                          <a:latin typeface="Arial"/>
                          <a:ea typeface="Calibri"/>
                          <a:cs typeface="Times New Roman"/>
                        </a:rPr>
                        <a:t>COMPETENCIAS GENÉRICAS</a:t>
                      </a:r>
                      <a:endParaRPr lang="es-MX" sz="100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r>
              <a:tr h="524910">
                <a:tc rowSpan="11">
                  <a:txBody>
                    <a:bodyPr/>
                    <a:lstStyle/>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endParaRPr lang="es-ES" sz="1000" dirty="0">
                        <a:latin typeface="Arial"/>
                        <a:ea typeface="Calibri"/>
                        <a:cs typeface="Times New Roman"/>
                      </a:endParaRPr>
                    </a:p>
                    <a:p>
                      <a:pPr algn="ctr">
                        <a:lnSpc>
                          <a:spcPct val="115000"/>
                        </a:lnSpc>
                        <a:spcAft>
                          <a:spcPts val="0"/>
                        </a:spcAft>
                      </a:pPr>
                      <a:r>
                        <a:rPr lang="es-ES" sz="1000" dirty="0">
                          <a:latin typeface="Arial"/>
                          <a:ea typeface="Calibri"/>
                          <a:cs typeface="Times New Roman"/>
                        </a:rPr>
                        <a:t>Mi </a:t>
                      </a:r>
                      <a:r>
                        <a:rPr lang="es-ES" sz="1000" dirty="0" smtClean="0">
                          <a:latin typeface="Arial"/>
                          <a:ea typeface="Calibri"/>
                          <a:cs typeface="Times New Roman"/>
                        </a:rPr>
                        <a:t>cuerpo</a:t>
                      </a:r>
                    </a:p>
                    <a:p>
                      <a:pPr algn="ctr">
                        <a:lnSpc>
                          <a:spcPct val="115000"/>
                        </a:lnSpc>
                        <a:spcAft>
                          <a:spcPts val="0"/>
                        </a:spcAft>
                      </a:pPr>
                      <a:endParaRPr lang="es-MX" sz="1050" dirty="0" smtClean="0">
                        <a:latin typeface="Calibri"/>
                        <a:ea typeface="Calibri"/>
                        <a:cs typeface="Times New Roman"/>
                      </a:endParaRPr>
                    </a:p>
                    <a:p>
                      <a:pPr algn="ctr">
                        <a:lnSpc>
                          <a:spcPct val="115000"/>
                        </a:lnSpc>
                        <a:spcAft>
                          <a:spcPts val="0"/>
                        </a:spcAft>
                      </a:pPr>
                      <a:r>
                        <a:rPr lang="es-ES" sz="1000" dirty="0" smtClean="0">
                          <a:latin typeface="Arial"/>
                          <a:ea typeface="Calibri"/>
                          <a:cs typeface="Times New Roman"/>
                        </a:rPr>
                        <a:t>Mi </a:t>
                      </a:r>
                      <a:r>
                        <a:rPr lang="es-ES" sz="1000" dirty="0">
                          <a:latin typeface="Arial"/>
                          <a:ea typeface="Calibri"/>
                          <a:cs typeface="Times New Roman"/>
                        </a:rPr>
                        <a:t>mundo interior</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Mis </a:t>
                      </a:r>
                      <a:r>
                        <a:rPr lang="es-ES" sz="1000" dirty="0">
                          <a:latin typeface="Arial"/>
                          <a:ea typeface="Calibri"/>
                          <a:cs typeface="Times New Roman"/>
                        </a:rPr>
                        <a:t>relaciones</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Mi </a:t>
                      </a:r>
                      <a:r>
                        <a:rPr lang="es-ES" sz="1000" dirty="0">
                          <a:latin typeface="Arial"/>
                          <a:ea typeface="Calibri"/>
                          <a:cs typeface="Times New Roman"/>
                        </a:rPr>
                        <a:t>escuela</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Mi </a:t>
                      </a:r>
                      <a:r>
                        <a:rPr lang="es-ES" sz="1000" dirty="0">
                          <a:latin typeface="Arial"/>
                          <a:ea typeface="Calibri"/>
                          <a:cs typeface="Times New Roman"/>
                        </a:rPr>
                        <a:t>familia</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Mi </a:t>
                      </a:r>
                      <a:r>
                        <a:rPr lang="es-ES" sz="1000" dirty="0">
                          <a:latin typeface="Arial"/>
                          <a:ea typeface="Calibri"/>
                          <a:cs typeface="Times New Roman"/>
                        </a:rPr>
                        <a:t>comunidad</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Mi </a:t>
                      </a:r>
                      <a:r>
                        <a:rPr lang="es-ES" sz="1000" dirty="0">
                          <a:latin typeface="Arial"/>
                          <a:ea typeface="Calibri"/>
                          <a:cs typeface="Times New Roman"/>
                        </a:rPr>
                        <a:t>tiempo libre</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Mi </a:t>
                      </a:r>
                      <a:r>
                        <a:rPr lang="es-ES" sz="1000" dirty="0">
                          <a:latin typeface="Arial"/>
                          <a:ea typeface="Calibri"/>
                          <a:cs typeface="Times New Roman"/>
                        </a:rPr>
                        <a:t>futuro</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El </a:t>
                      </a:r>
                      <a:r>
                        <a:rPr lang="es-ES" sz="1000" dirty="0">
                          <a:latin typeface="Arial"/>
                          <a:ea typeface="Calibri"/>
                          <a:cs typeface="Times New Roman"/>
                        </a:rPr>
                        <a:t>trabajo</a:t>
                      </a:r>
                      <a:endParaRPr lang="es-MX" sz="1050" dirty="0">
                        <a:latin typeface="Calibri"/>
                        <a:ea typeface="Calibri"/>
                        <a:cs typeface="Times New Roman"/>
                      </a:endParaRPr>
                    </a:p>
                    <a:p>
                      <a:pPr algn="ctr">
                        <a:lnSpc>
                          <a:spcPct val="115000"/>
                        </a:lnSpc>
                        <a:spcAft>
                          <a:spcPts val="0"/>
                        </a:spcAft>
                      </a:pPr>
                      <a:endParaRPr lang="es-ES" sz="1000" dirty="0" smtClean="0">
                        <a:latin typeface="Arial"/>
                        <a:ea typeface="Calibri"/>
                        <a:cs typeface="Times New Roman"/>
                      </a:endParaRPr>
                    </a:p>
                    <a:p>
                      <a:pPr algn="ctr">
                        <a:lnSpc>
                          <a:spcPct val="115000"/>
                        </a:lnSpc>
                        <a:spcAft>
                          <a:spcPts val="0"/>
                        </a:spcAft>
                      </a:pPr>
                      <a:r>
                        <a:rPr lang="es-ES" sz="1000" dirty="0" smtClean="0">
                          <a:latin typeface="Arial"/>
                          <a:ea typeface="Calibri"/>
                          <a:cs typeface="Times New Roman"/>
                        </a:rPr>
                        <a:t>El </a:t>
                      </a:r>
                      <a:r>
                        <a:rPr lang="es-ES" sz="1000" dirty="0">
                          <a:latin typeface="Arial"/>
                          <a:ea typeface="Calibri"/>
                          <a:cs typeface="Times New Roman"/>
                        </a:rPr>
                        <a:t>consumo </a:t>
                      </a:r>
                      <a:r>
                        <a:rPr lang="es-ES" sz="1000" dirty="0" smtClean="0">
                          <a:latin typeface="Arial"/>
                          <a:ea typeface="Calibri"/>
                          <a:cs typeface="Times New Roman"/>
                        </a:rPr>
                        <a:t>y </a:t>
                      </a:r>
                      <a:r>
                        <a:rPr lang="es-ES" sz="1000" dirty="0">
                          <a:latin typeface="Arial"/>
                          <a:ea typeface="Calibri"/>
                          <a:cs typeface="Times New Roman"/>
                        </a:rPr>
                        <a:t>los medios</a:t>
                      </a:r>
                      <a:endParaRPr lang="es-MX" sz="105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D9F3"/>
                    </a:solidFill>
                  </a:tcPr>
                </a:tc>
                <a:tc rowSpan="11">
                  <a:txBody>
                    <a:bodyPr/>
                    <a:lstStyle/>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r>
                        <a:rPr lang="es-ES" sz="1000" b="1" dirty="0" smtClean="0">
                          <a:latin typeface="Arial"/>
                          <a:ea typeface="Calibri"/>
                          <a:cs typeface="Times New Roman"/>
                        </a:rPr>
                        <a:t>Proyecto </a:t>
                      </a:r>
                      <a:r>
                        <a:rPr lang="es-ES" sz="1000" b="1" dirty="0">
                          <a:latin typeface="Arial"/>
                          <a:ea typeface="Calibri"/>
                          <a:cs typeface="Times New Roman"/>
                        </a:rPr>
                        <a:t>de </a:t>
                      </a:r>
                      <a:r>
                        <a:rPr lang="es-ES" sz="1000" b="1" dirty="0" smtClean="0">
                          <a:latin typeface="Arial"/>
                          <a:ea typeface="Calibri"/>
                          <a:cs typeface="Times New Roman"/>
                        </a:rPr>
                        <a:t>Vida</a:t>
                      </a:r>
                    </a:p>
                    <a:p>
                      <a:pPr algn="ctr">
                        <a:lnSpc>
                          <a:spcPct val="115000"/>
                        </a:lnSpc>
                        <a:spcAft>
                          <a:spcPts val="0"/>
                        </a:spcAft>
                      </a:pPr>
                      <a:endParaRPr lang="es-MX" sz="1050" dirty="0" smtClean="0">
                        <a:latin typeface="Calibri"/>
                        <a:ea typeface="Calibri"/>
                        <a:cs typeface="Times New Roman"/>
                      </a:endParaRPr>
                    </a:p>
                    <a:p>
                      <a:pPr algn="ctr">
                        <a:lnSpc>
                          <a:spcPct val="115000"/>
                        </a:lnSpc>
                        <a:spcAft>
                          <a:spcPts val="0"/>
                        </a:spcAft>
                      </a:pPr>
                      <a:endParaRPr lang="es-MX" sz="1050" dirty="0">
                        <a:latin typeface="Calibri"/>
                        <a:ea typeface="Calibri"/>
                        <a:cs typeface="Times New Roman"/>
                      </a:endParaRPr>
                    </a:p>
                    <a:p>
                      <a:pPr algn="ctr">
                        <a:lnSpc>
                          <a:spcPct val="115000"/>
                        </a:lnSpc>
                        <a:spcAft>
                          <a:spcPts val="0"/>
                        </a:spcAft>
                      </a:pPr>
                      <a:r>
                        <a:rPr lang="es-ES" sz="1000" b="1" dirty="0" smtClean="0">
                          <a:latin typeface="Arial"/>
                          <a:ea typeface="Calibri"/>
                          <a:cs typeface="Times New Roman"/>
                        </a:rPr>
                        <a:t>Participación </a:t>
                      </a:r>
                      <a:r>
                        <a:rPr lang="es-ES" sz="1000" b="1" dirty="0">
                          <a:latin typeface="Arial"/>
                          <a:ea typeface="Calibri"/>
                          <a:cs typeface="Times New Roman"/>
                        </a:rPr>
                        <a:t>Juvenil</a:t>
                      </a:r>
                      <a:endParaRPr lang="es-MX" sz="1050" dirty="0">
                        <a:latin typeface="Calibri"/>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r>
                        <a:rPr lang="es-ES" sz="1000" b="1" dirty="0" smtClean="0">
                          <a:latin typeface="Arial"/>
                          <a:ea typeface="Calibri"/>
                          <a:cs typeface="Times New Roman"/>
                        </a:rPr>
                        <a:t>Cultura </a:t>
                      </a:r>
                      <a:r>
                        <a:rPr lang="es-ES" sz="1000" b="1" dirty="0">
                          <a:latin typeface="Arial"/>
                          <a:ea typeface="Calibri"/>
                          <a:cs typeface="Times New Roman"/>
                        </a:rPr>
                        <a:t>de Paz y no</a:t>
                      </a:r>
                      <a:endParaRPr lang="es-MX" sz="1050" dirty="0">
                        <a:latin typeface="Calibri"/>
                        <a:ea typeface="Calibri"/>
                        <a:cs typeface="Times New Roman"/>
                      </a:endParaRPr>
                    </a:p>
                    <a:p>
                      <a:pPr algn="ctr">
                        <a:lnSpc>
                          <a:spcPct val="115000"/>
                        </a:lnSpc>
                        <a:spcAft>
                          <a:spcPts val="0"/>
                        </a:spcAft>
                      </a:pPr>
                      <a:r>
                        <a:rPr lang="es-ES" sz="1000" b="1" dirty="0">
                          <a:latin typeface="Arial"/>
                          <a:ea typeface="Calibri"/>
                          <a:cs typeface="Times New Roman"/>
                        </a:rPr>
                        <a:t>Violencia</a:t>
                      </a:r>
                      <a:endParaRPr lang="es-MX" sz="1050" dirty="0">
                        <a:latin typeface="Calibri"/>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r>
                        <a:rPr lang="es-ES" sz="1000" b="1" dirty="0" smtClean="0">
                          <a:latin typeface="Arial"/>
                          <a:ea typeface="Calibri"/>
                          <a:cs typeface="Times New Roman"/>
                        </a:rPr>
                        <a:t>Conocimiento </a:t>
                      </a:r>
                      <a:r>
                        <a:rPr lang="es-ES" sz="1000" b="1" dirty="0">
                          <a:latin typeface="Arial"/>
                          <a:ea typeface="Calibri"/>
                          <a:cs typeface="Times New Roman"/>
                        </a:rPr>
                        <a:t>de sí mismo</a:t>
                      </a:r>
                      <a:endParaRPr lang="es-MX" sz="1050" dirty="0">
                        <a:latin typeface="Calibri"/>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r>
                        <a:rPr lang="es-ES" sz="1000" b="1" dirty="0" smtClean="0">
                          <a:latin typeface="Arial"/>
                          <a:ea typeface="Calibri"/>
                          <a:cs typeface="Times New Roman"/>
                        </a:rPr>
                        <a:t>Vida </a:t>
                      </a:r>
                      <a:r>
                        <a:rPr lang="es-ES" sz="1000" b="1" dirty="0">
                          <a:latin typeface="Arial"/>
                          <a:ea typeface="Calibri"/>
                          <a:cs typeface="Times New Roman"/>
                        </a:rPr>
                        <a:t>Saludable:</a:t>
                      </a:r>
                      <a:r>
                        <a:rPr lang="es-ES" sz="1000" i="1" dirty="0">
                          <a:latin typeface="Arial"/>
                          <a:ea typeface="Calibri"/>
                          <a:cs typeface="Times New Roman"/>
                        </a:rPr>
                        <a:t>  Consumo y Salud, Consumo de sustancias adictivas  y sexualidad</a:t>
                      </a:r>
                      <a:endParaRPr lang="es-MX" sz="1050" dirty="0">
                        <a:latin typeface="Calibri"/>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endParaRPr lang="es-ES" sz="1000" b="1" dirty="0" smtClean="0">
                        <a:latin typeface="Arial"/>
                        <a:ea typeface="Calibri"/>
                        <a:cs typeface="Times New Roman"/>
                      </a:endParaRPr>
                    </a:p>
                    <a:p>
                      <a:pPr algn="ctr">
                        <a:lnSpc>
                          <a:spcPct val="115000"/>
                        </a:lnSpc>
                        <a:spcAft>
                          <a:spcPts val="0"/>
                        </a:spcAft>
                      </a:pPr>
                      <a:r>
                        <a:rPr lang="es-ES" sz="1000" b="1" dirty="0" smtClean="0">
                          <a:latin typeface="Arial"/>
                          <a:ea typeface="Calibri"/>
                          <a:cs typeface="Times New Roman"/>
                        </a:rPr>
                        <a:t>Escuela </a:t>
                      </a:r>
                      <a:r>
                        <a:rPr lang="es-ES" sz="1000" b="1" dirty="0">
                          <a:latin typeface="Arial"/>
                          <a:ea typeface="Calibri"/>
                          <a:cs typeface="Times New Roman"/>
                        </a:rPr>
                        <a:t>y Familia:</a:t>
                      </a:r>
                      <a:r>
                        <a:rPr lang="es-ES" sz="1000" i="1" dirty="0">
                          <a:latin typeface="Arial"/>
                          <a:ea typeface="Calibri"/>
                          <a:cs typeface="Times New Roman"/>
                        </a:rPr>
                        <a:t> Ambiente escolar, Familia</a:t>
                      </a:r>
                      <a:endParaRPr lang="es-MX" sz="105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rowSpan="5">
                  <a:txBody>
                    <a:bodyPr/>
                    <a:lstStyle/>
                    <a:p>
                      <a:pPr algn="ctr">
                        <a:lnSpc>
                          <a:spcPct val="115000"/>
                        </a:lnSpc>
                        <a:spcAft>
                          <a:spcPts val="0"/>
                        </a:spcAft>
                      </a:pPr>
                      <a:r>
                        <a:rPr lang="es-MX" sz="1000" dirty="0">
                          <a:latin typeface="Arial"/>
                          <a:ea typeface="Calibri"/>
                          <a:cs typeface="Times New Roman"/>
                        </a:rPr>
                        <a:t>INDIVIDUAL</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nSpc>
                          <a:spcPct val="115000"/>
                        </a:lnSpc>
                        <a:spcAft>
                          <a:spcPts val="0"/>
                        </a:spcAft>
                      </a:pPr>
                      <a:r>
                        <a:rPr lang="es-ES" sz="1000" dirty="0" smtClean="0">
                          <a:latin typeface="Arial"/>
                          <a:ea typeface="Calibri"/>
                          <a:cs typeface="Times New Roman"/>
                        </a:rPr>
                        <a:t>  1</a:t>
                      </a:r>
                      <a:r>
                        <a:rPr lang="es-ES" sz="1000" dirty="0">
                          <a:latin typeface="Arial"/>
                          <a:ea typeface="Calibri"/>
                          <a:cs typeface="Times New Roman"/>
                        </a:rPr>
                        <a:t>. Se conoce y valora a si mismo y aborda problemas y retos teniendo en cuenta los objetivos que persigue.</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16342">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ES" sz="1000" dirty="0" smtClean="0">
                          <a:latin typeface="Arial"/>
                          <a:ea typeface="Calibri"/>
                          <a:cs typeface="Times New Roman"/>
                        </a:rPr>
                        <a:t>  2</a:t>
                      </a:r>
                      <a:r>
                        <a:rPr lang="es-ES" sz="1000" dirty="0">
                          <a:latin typeface="Arial"/>
                          <a:ea typeface="Calibri"/>
                          <a:cs typeface="Times New Roman"/>
                        </a:rPr>
                        <a:t>. Es sensible al arte y participa en la apreciación en interpretación de sus </a:t>
                      </a:r>
                      <a:r>
                        <a:rPr lang="es-ES" sz="1000" dirty="0" smtClean="0">
                          <a:latin typeface="Arial"/>
                          <a:ea typeface="Calibri"/>
                          <a:cs typeface="Times New Roman"/>
                        </a:rPr>
                        <a:t> expresiones </a:t>
                      </a:r>
                      <a:r>
                        <a:rPr lang="es-ES" sz="1000" dirty="0">
                          <a:latin typeface="Arial"/>
                          <a:ea typeface="Calibri"/>
                          <a:cs typeface="Times New Roman"/>
                        </a:rPr>
                        <a:t>en distintos géneros.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24707">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marL="342900" lvl="0" indent="-342900">
                        <a:lnSpc>
                          <a:spcPct val="115000"/>
                        </a:lnSpc>
                        <a:spcAft>
                          <a:spcPts val="0"/>
                        </a:spcAft>
                        <a:buFont typeface="+mj-lt"/>
                        <a:buNone/>
                      </a:pPr>
                      <a:r>
                        <a:rPr lang="es-MX" sz="1000" dirty="0" smtClean="0">
                          <a:latin typeface="Arial"/>
                          <a:ea typeface="Calibri"/>
                          <a:cs typeface="Times New Roman"/>
                        </a:rPr>
                        <a:t>  3.Elige </a:t>
                      </a:r>
                      <a:r>
                        <a:rPr lang="es-MX" sz="1000" dirty="0">
                          <a:latin typeface="Arial"/>
                          <a:ea typeface="Calibri"/>
                          <a:cs typeface="Times New Roman"/>
                        </a:rPr>
                        <a:t>y práctica estilos de vida saludables.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16342">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ES" sz="1000" dirty="0" smtClean="0">
                          <a:latin typeface="Arial"/>
                          <a:ea typeface="Calibri"/>
                          <a:cs typeface="Times New Roman"/>
                        </a:rPr>
                        <a:t>  5</a:t>
                      </a:r>
                      <a:r>
                        <a:rPr lang="es-ES" sz="1000" dirty="0">
                          <a:latin typeface="Arial"/>
                          <a:ea typeface="Calibri"/>
                          <a:cs typeface="Times New Roman"/>
                        </a:rPr>
                        <a:t>. Desarrolla innovaciones y propone soluciones a problemas a partir de métodos establecidos.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78889">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MX" sz="1000" dirty="0" smtClean="0">
                          <a:latin typeface="Arial"/>
                          <a:ea typeface="Calibri"/>
                          <a:cs typeface="Times New Roman"/>
                        </a:rPr>
                        <a:t>  7</a:t>
                      </a:r>
                      <a:r>
                        <a:rPr lang="es-MX" sz="1000" dirty="0">
                          <a:latin typeface="Arial"/>
                          <a:ea typeface="Calibri"/>
                          <a:cs typeface="Times New Roman"/>
                        </a:rPr>
                        <a:t>. Aprende por iniciativa e interés propio a lo largo de la vida.</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53794">
                <a:tc vMerge="1">
                  <a:txBody>
                    <a:bodyPr/>
                    <a:lstStyle/>
                    <a:p>
                      <a:endParaRPr lang="es-MX"/>
                    </a:p>
                  </a:txBody>
                  <a:tcPr/>
                </a:tc>
                <a:tc vMerge="1">
                  <a:txBody>
                    <a:bodyPr/>
                    <a:lstStyle/>
                    <a:p>
                      <a:endParaRPr lang="es-MX"/>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a:txBody>
                    <a:bodyPr/>
                    <a:lstStyle/>
                    <a:p>
                      <a:pPr algn="ctr">
                        <a:lnSpc>
                          <a:spcPct val="115000"/>
                        </a:lnSpc>
                        <a:spcAft>
                          <a:spcPts val="0"/>
                        </a:spcAft>
                      </a:pPr>
                      <a:r>
                        <a:rPr lang="es-MX" sz="1000" dirty="0">
                          <a:latin typeface="Arial"/>
                          <a:ea typeface="Calibri"/>
                          <a:cs typeface="Times New Roman"/>
                        </a:rPr>
                        <a:t>RELACIONAL</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nSpc>
                          <a:spcPct val="115000"/>
                        </a:lnSpc>
                        <a:spcAft>
                          <a:spcPts val="0"/>
                        </a:spcAft>
                      </a:pPr>
                      <a:r>
                        <a:rPr lang="es-MX" sz="1000" dirty="0" smtClean="0">
                          <a:latin typeface="Arial"/>
                          <a:ea typeface="Calibri"/>
                          <a:cs typeface="Times New Roman"/>
                        </a:rPr>
                        <a:t>  4</a:t>
                      </a:r>
                      <a:r>
                        <a:rPr lang="es-MX" sz="1000" dirty="0">
                          <a:latin typeface="Arial"/>
                          <a:ea typeface="Calibri"/>
                          <a:cs typeface="Times New Roman"/>
                        </a:rPr>
                        <a:t>. Escucha, interpreta y emite mensajes pertinentes en distintos contextos mediante la utilización de medios, códigos y herramientas apropiados.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r h="288352">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ES" sz="1000" dirty="0" smtClean="0">
                          <a:latin typeface="Arial"/>
                          <a:ea typeface="Calibri"/>
                          <a:cs typeface="Times New Roman"/>
                        </a:rPr>
                        <a:t>  8</a:t>
                      </a:r>
                      <a:r>
                        <a:rPr lang="es-ES" sz="1000" dirty="0">
                          <a:latin typeface="Arial"/>
                          <a:ea typeface="Calibri"/>
                          <a:cs typeface="Times New Roman"/>
                        </a:rPr>
                        <a:t>. Participa y colabora de manera efectiva en equipos diversos.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r h="553794">
                <a:tc vMerge="1">
                  <a:txBody>
                    <a:bodyPr/>
                    <a:lstStyle/>
                    <a:p>
                      <a:endParaRPr lang="es-MX"/>
                    </a:p>
                  </a:txBody>
                  <a:tcPr/>
                </a:tc>
                <a:tc vMerge="1">
                  <a:txBody>
                    <a:bodyPr/>
                    <a:lstStyle/>
                    <a:p>
                      <a:endParaRPr lang="es-MX"/>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rowSpan="4">
                  <a:txBody>
                    <a:bodyPr/>
                    <a:lstStyle/>
                    <a:p>
                      <a:pPr algn="ctr">
                        <a:lnSpc>
                          <a:spcPct val="115000"/>
                        </a:lnSpc>
                        <a:spcAft>
                          <a:spcPts val="0"/>
                        </a:spcAft>
                      </a:pPr>
                      <a:r>
                        <a:rPr lang="es-MX" sz="1000" dirty="0">
                          <a:latin typeface="Arial"/>
                          <a:ea typeface="Calibri"/>
                          <a:cs typeface="Times New Roman"/>
                        </a:rPr>
                        <a:t>COLECTIVO</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nSpc>
                          <a:spcPct val="115000"/>
                        </a:lnSpc>
                        <a:spcAft>
                          <a:spcPts val="0"/>
                        </a:spcAft>
                      </a:pPr>
                      <a:r>
                        <a:rPr lang="es-MX" sz="1000" dirty="0" smtClean="0">
                          <a:latin typeface="Arial"/>
                          <a:ea typeface="Calibri"/>
                          <a:cs typeface="Times New Roman"/>
                        </a:rPr>
                        <a:t>  6.Sustenta </a:t>
                      </a:r>
                      <a:r>
                        <a:rPr lang="es-MX" sz="1000" dirty="0">
                          <a:latin typeface="Arial"/>
                          <a:ea typeface="Calibri"/>
                          <a:cs typeface="Times New Roman"/>
                        </a:rPr>
                        <a:t>una postura personal sobre temas de interés y relevancia general, considerando otros puntos de vista de manera crítica y reflexiva.</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r>
              <a:tr h="574711">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ES" sz="1000" dirty="0" smtClean="0">
                          <a:latin typeface="Arial"/>
                          <a:ea typeface="Calibri"/>
                          <a:cs typeface="Times New Roman"/>
                        </a:rPr>
                        <a:t>  9</a:t>
                      </a:r>
                      <a:r>
                        <a:rPr lang="es-ES" sz="1000" dirty="0">
                          <a:latin typeface="Arial"/>
                          <a:ea typeface="Calibri"/>
                          <a:cs typeface="Times New Roman"/>
                        </a:rPr>
                        <a:t>. Participa con una conciencia cívica y ética en la vida de su comunidad, región, México y el mundo.</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r>
              <a:tr h="416342">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MX" sz="1000" dirty="0" smtClean="0">
                          <a:latin typeface="Arial"/>
                          <a:ea typeface="Calibri"/>
                          <a:cs typeface="Times New Roman"/>
                        </a:rPr>
                        <a:t>  10.Mantiene </a:t>
                      </a:r>
                      <a:r>
                        <a:rPr lang="es-MX" sz="1000" dirty="0">
                          <a:latin typeface="Arial"/>
                          <a:ea typeface="Calibri"/>
                          <a:cs typeface="Times New Roman"/>
                        </a:rPr>
                        <a:t>una actitud respetuosa hacia la interculturalidad y la diversidad de creencias, valores, ideas y prácticas sociales.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r>
              <a:tr h="341141">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nSpc>
                          <a:spcPct val="115000"/>
                        </a:lnSpc>
                        <a:spcAft>
                          <a:spcPts val="0"/>
                        </a:spcAft>
                      </a:pPr>
                      <a:r>
                        <a:rPr lang="es-ES" sz="1000" dirty="0" smtClean="0">
                          <a:latin typeface="Arial"/>
                          <a:ea typeface="Calibri"/>
                          <a:cs typeface="Times New Roman"/>
                        </a:rPr>
                        <a:t>  11</a:t>
                      </a:r>
                      <a:r>
                        <a:rPr lang="es-ES" sz="1000" dirty="0">
                          <a:latin typeface="Arial"/>
                          <a:ea typeface="Calibri"/>
                          <a:cs typeface="Times New Roman"/>
                        </a:rPr>
                        <a:t>. Contribuye al desarrollo sustentable de manera crítica con acciones responsables.</a:t>
                      </a:r>
                      <a:endParaRPr lang="es-MX" sz="1050" dirty="0">
                        <a:latin typeface="Calibri"/>
                        <a:ea typeface="Calibri"/>
                        <a:cs typeface="Times New Roman"/>
                      </a:endParaRPr>
                    </a:p>
                  </a:txBody>
                  <a:tcPr marL="3058" marR="3058" marT="305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r>
            </a:tbl>
          </a:graphicData>
        </a:graphic>
      </p:graphicFrame>
      <p:sp>
        <p:nvSpPr>
          <p:cNvPr id="6" name="5 CuadroTexto"/>
          <p:cNvSpPr txBox="1"/>
          <p:nvPr/>
        </p:nvSpPr>
        <p:spPr>
          <a:xfrm>
            <a:off x="1619672" y="620688"/>
            <a:ext cx="5904180" cy="369332"/>
          </a:xfrm>
          <a:prstGeom prst="rect">
            <a:avLst/>
          </a:prstGeom>
          <a:noFill/>
        </p:spPr>
        <p:txBody>
          <a:bodyPr wrap="none" rtlCol="0">
            <a:spAutoFit/>
          </a:bodyPr>
          <a:lstStyle/>
          <a:p>
            <a:r>
              <a:rPr lang="es-MX" b="1" dirty="0" smtClean="0">
                <a:solidFill>
                  <a:srgbClr val="C00000"/>
                </a:solidFill>
              </a:rPr>
              <a:t>CLASIFICACIÓN DE COMPETENCIAS Y DIMENSIONES</a:t>
            </a:r>
            <a:endParaRPr lang="es-MX" b="1" dirty="0">
              <a:solidFill>
                <a:srgbClr val="C00000"/>
              </a:solidFill>
            </a:endParaRPr>
          </a:p>
        </p:txBody>
      </p:sp>
      <p:sp>
        <p:nvSpPr>
          <p:cNvPr id="4" name="3 CuadroTexto"/>
          <p:cNvSpPr txBox="1"/>
          <p:nvPr/>
        </p:nvSpPr>
        <p:spPr>
          <a:xfrm>
            <a:off x="5940152" y="6488668"/>
            <a:ext cx="2869696" cy="369332"/>
          </a:xfrm>
          <a:prstGeom prst="rect">
            <a:avLst/>
          </a:prstGeom>
          <a:noFill/>
        </p:spPr>
        <p:txBody>
          <a:bodyPr wrap="square" rtlCol="0">
            <a:spAutoFit/>
          </a:bodyPr>
          <a:lstStyle/>
          <a:p>
            <a:r>
              <a:rPr lang="es-MX" b="1" dirty="0" smtClean="0"/>
              <a:t>Sesión de tutorías No. 3</a:t>
            </a:r>
            <a:endParaRPr lang="es-MX"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836712"/>
            <a:ext cx="8229600" cy="1066800"/>
          </a:xfrm>
        </p:spPr>
        <p:txBody>
          <a:bodyPr>
            <a:noAutofit/>
          </a:bodyPr>
          <a:lstStyle/>
          <a:p>
            <a:pPr algn="ctr"/>
            <a:r>
              <a:rPr lang="es-MX" sz="3600" dirty="0" smtClean="0">
                <a:solidFill>
                  <a:schemeClr val="accent3">
                    <a:lumMod val="75000"/>
                  </a:schemeClr>
                </a:solidFill>
              </a:rPr>
              <a:t>PASO 1:</a:t>
            </a:r>
            <a:r>
              <a:rPr lang="es-MX" sz="3200" dirty="0" smtClean="0"/>
              <a:t> </a:t>
            </a:r>
            <a:r>
              <a:rPr lang="es-MX" sz="2800" dirty="0" smtClean="0"/>
              <a:t>DESARROLLO DE </a:t>
            </a:r>
            <a:br>
              <a:rPr lang="es-MX" sz="2800" dirty="0" smtClean="0"/>
            </a:br>
            <a:r>
              <a:rPr lang="es-MX" sz="3200" b="1" dirty="0" smtClean="0"/>
              <a:t>GRUPOS DE DISCUSIÓN </a:t>
            </a:r>
            <a:endParaRPr lang="es-MX" sz="3200" b="1" dirty="0"/>
          </a:p>
        </p:txBody>
      </p:sp>
      <p:sp>
        <p:nvSpPr>
          <p:cNvPr id="5" name="4 Marcador de contenido"/>
          <p:cNvSpPr>
            <a:spLocks noGrp="1"/>
          </p:cNvSpPr>
          <p:nvPr>
            <p:ph idx="1"/>
          </p:nvPr>
        </p:nvSpPr>
        <p:spPr>
          <a:xfrm>
            <a:off x="467544" y="2060848"/>
            <a:ext cx="8229600" cy="4104456"/>
          </a:xfrm>
        </p:spPr>
        <p:txBody>
          <a:bodyPr>
            <a:normAutofit/>
          </a:bodyPr>
          <a:lstStyle/>
          <a:p>
            <a:pPr algn="ctr">
              <a:buNone/>
            </a:pPr>
            <a:r>
              <a:rPr lang="es-MX" b="1" u="sng" dirty="0" smtClean="0">
                <a:solidFill>
                  <a:schemeClr val="accent4">
                    <a:lumMod val="75000"/>
                  </a:schemeClr>
                </a:solidFill>
              </a:rPr>
              <a:t>DIAGNÓSTICO DEL GRUPO</a:t>
            </a:r>
          </a:p>
          <a:p>
            <a:pPr algn="ctr">
              <a:buNone/>
            </a:pPr>
            <a:endParaRPr lang="es-MX" b="1" u="sng" dirty="0" smtClean="0">
              <a:solidFill>
                <a:schemeClr val="accent4">
                  <a:lumMod val="75000"/>
                </a:schemeClr>
              </a:solidFill>
            </a:endParaRPr>
          </a:p>
          <a:p>
            <a:pPr algn="just"/>
            <a:r>
              <a:rPr lang="es-MX" dirty="0" smtClean="0">
                <a:solidFill>
                  <a:schemeClr val="accent4">
                    <a:lumMod val="75000"/>
                  </a:schemeClr>
                </a:solidFill>
              </a:rPr>
              <a:t>Objetivo: promover la expresión las necesidades y expectativas sobre algún tema en específico que se relacione al trabajo de la(s) dimensiones de </a:t>
            </a:r>
            <a:r>
              <a:rPr lang="es-MX" dirty="0" err="1" smtClean="0">
                <a:solidFill>
                  <a:schemeClr val="accent4">
                    <a:lumMod val="75000"/>
                  </a:schemeClr>
                </a:solidFill>
              </a:rPr>
              <a:t>ConstruyeT</a:t>
            </a:r>
            <a:r>
              <a:rPr lang="es-MX" dirty="0" smtClean="0">
                <a:solidFill>
                  <a:schemeClr val="accent4">
                    <a:lumMod val="75000"/>
                  </a:schemeClr>
                </a:solidFill>
              </a:rPr>
              <a:t>.</a:t>
            </a:r>
          </a:p>
          <a:p>
            <a:pPr algn="just">
              <a:buNone/>
            </a:pPr>
            <a:endParaRPr lang="es-MX" dirty="0" smtClean="0">
              <a:solidFill>
                <a:schemeClr val="accent4">
                  <a:lumMod val="75000"/>
                </a:schemeClr>
              </a:solidFill>
            </a:endParaRPr>
          </a:p>
          <a:p>
            <a:pPr algn="just"/>
            <a:r>
              <a:rPr lang="es-MX" dirty="0" smtClean="0">
                <a:solidFill>
                  <a:schemeClr val="accent4">
                    <a:lumMod val="75000"/>
                  </a:schemeClr>
                </a:solidFill>
              </a:rPr>
              <a:t>Roles: Se debe elegir a un líder de grupo y un relator y moderador.</a:t>
            </a:r>
          </a:p>
          <a:p>
            <a:pPr algn="just"/>
            <a:endParaRPr lang="es-MX" dirty="0" smtClean="0">
              <a:solidFill>
                <a:schemeClr val="accent4">
                  <a:lumMod val="75000"/>
                </a:schemeClr>
              </a:solidFill>
            </a:endParaRPr>
          </a:p>
          <a:p>
            <a:endParaRPr lang="es-MX" dirty="0">
              <a:solidFill>
                <a:schemeClr val="accent4">
                  <a:lumMod val="75000"/>
                </a:schemeClr>
              </a:solidFill>
            </a:endParaRPr>
          </a:p>
        </p:txBody>
      </p:sp>
      <p:sp>
        <p:nvSpPr>
          <p:cNvPr id="6" name="5 CuadroTexto"/>
          <p:cNvSpPr txBox="1"/>
          <p:nvPr/>
        </p:nvSpPr>
        <p:spPr>
          <a:xfrm>
            <a:off x="5652120" y="6237312"/>
            <a:ext cx="2869696"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620688"/>
            <a:ext cx="8229600" cy="936104"/>
          </a:xfrm>
        </p:spPr>
        <p:txBody>
          <a:bodyPr>
            <a:normAutofit/>
          </a:bodyPr>
          <a:lstStyle/>
          <a:p>
            <a:pPr algn="ctr"/>
            <a:r>
              <a:rPr lang="es-MX" sz="2400" dirty="0" smtClean="0"/>
              <a:t>PREGUNTAS GUÍA PARA GENERAR LA DISCUSIÓN</a:t>
            </a:r>
            <a:br>
              <a:rPr lang="es-MX" sz="2400" dirty="0" smtClean="0"/>
            </a:br>
            <a:r>
              <a:rPr lang="es-MX" sz="2000" b="1" dirty="0" smtClean="0">
                <a:solidFill>
                  <a:srgbClr val="C00000"/>
                </a:solidFill>
              </a:rPr>
              <a:t>El tutor actúa como moderador</a:t>
            </a:r>
            <a:endParaRPr lang="es-MX" sz="2400" b="1" dirty="0">
              <a:solidFill>
                <a:srgbClr val="C00000"/>
              </a:solidFill>
            </a:endParaRPr>
          </a:p>
        </p:txBody>
      </p:sp>
      <p:sp>
        <p:nvSpPr>
          <p:cNvPr id="3" name="2 Marcador de contenido"/>
          <p:cNvSpPr>
            <a:spLocks noGrp="1"/>
          </p:cNvSpPr>
          <p:nvPr>
            <p:ph idx="1"/>
          </p:nvPr>
        </p:nvSpPr>
        <p:spPr>
          <a:xfrm>
            <a:off x="467544" y="1700808"/>
            <a:ext cx="3960440" cy="5040560"/>
          </a:xfrm>
        </p:spPr>
        <p:txBody>
          <a:bodyPr>
            <a:noAutofit/>
          </a:bodyPr>
          <a:lstStyle/>
          <a:p>
            <a:r>
              <a:rPr lang="es-MX" sz="1600" dirty="0" smtClean="0"/>
              <a:t>¿Cuáles son los principales problemas o necesidades que tenemos nosotros, los estudiantes en este plantel?</a:t>
            </a:r>
          </a:p>
          <a:p>
            <a:endParaRPr lang="es-MX" sz="1600" dirty="0" smtClean="0"/>
          </a:p>
          <a:p>
            <a:r>
              <a:rPr lang="es-MX" sz="1600" dirty="0" smtClean="0"/>
              <a:t>¿Qué cosas cambiarías si tuvieras la posibilidad de hacerlo?</a:t>
            </a:r>
          </a:p>
          <a:p>
            <a:endParaRPr lang="es-MX" sz="1600" dirty="0" smtClean="0"/>
          </a:p>
          <a:p>
            <a:r>
              <a:rPr lang="es-MX" sz="1600" dirty="0" smtClean="0"/>
              <a:t>¿Qué te gustaría hacer, que te permitiera tener una vida más sana y satisfactoria?</a:t>
            </a:r>
          </a:p>
          <a:p>
            <a:endParaRPr lang="es-MX" sz="1600" dirty="0" smtClean="0"/>
          </a:p>
          <a:p>
            <a:r>
              <a:rPr lang="es-MX" sz="1600" dirty="0" smtClean="0"/>
              <a:t>¿Qué te gustaría hacer, que te permitiera desarrollar mejor tus capacidades o tener un mejor ambiente escolar?</a:t>
            </a:r>
          </a:p>
          <a:p>
            <a:endParaRPr lang="es-MX" sz="1600" dirty="0" smtClean="0"/>
          </a:p>
          <a:p>
            <a:endParaRPr lang="es-MX" sz="1600" dirty="0" smtClean="0"/>
          </a:p>
          <a:p>
            <a:endParaRPr lang="es-MX" sz="1600" dirty="0"/>
          </a:p>
        </p:txBody>
      </p:sp>
      <p:sp>
        <p:nvSpPr>
          <p:cNvPr id="4" name="3 CuadroTexto"/>
          <p:cNvSpPr txBox="1"/>
          <p:nvPr/>
        </p:nvSpPr>
        <p:spPr>
          <a:xfrm>
            <a:off x="4788025" y="1700808"/>
            <a:ext cx="3672408" cy="4770537"/>
          </a:xfrm>
          <a:prstGeom prst="rect">
            <a:avLst/>
          </a:prstGeom>
          <a:noFill/>
        </p:spPr>
        <p:txBody>
          <a:bodyPr wrap="square" rtlCol="0">
            <a:spAutoFit/>
          </a:bodyPr>
          <a:lstStyle/>
          <a:p>
            <a:pPr>
              <a:buFont typeface="Arial" pitchFamily="34" charset="0"/>
              <a:buChar char="•"/>
            </a:pPr>
            <a:r>
              <a:rPr lang="es-MX" sz="1600" dirty="0" smtClean="0"/>
              <a:t>¿De qué manera puedes contribuir a  tu comunidad escolar, familiar o social? </a:t>
            </a:r>
          </a:p>
          <a:p>
            <a:pPr>
              <a:buFont typeface="Arial" pitchFamily="34" charset="0"/>
              <a:buChar char="•"/>
            </a:pPr>
            <a:endParaRPr lang="es-MX" sz="1600" dirty="0" smtClean="0"/>
          </a:p>
          <a:p>
            <a:pPr>
              <a:buFont typeface="Arial" pitchFamily="34" charset="0"/>
              <a:buChar char="•"/>
            </a:pPr>
            <a:r>
              <a:rPr lang="es-MX" sz="1600" dirty="0" smtClean="0"/>
              <a:t>¿Qué temas sociales, políticos, personales, familiares, te gustaría analizar, debatir o profundizar más?</a:t>
            </a:r>
          </a:p>
          <a:p>
            <a:pPr>
              <a:buFont typeface="Arial" pitchFamily="34" charset="0"/>
              <a:buChar char="•"/>
            </a:pPr>
            <a:endParaRPr lang="es-MX" sz="1600" dirty="0" smtClean="0"/>
          </a:p>
          <a:p>
            <a:pPr>
              <a:buFont typeface="Arial" pitchFamily="34" charset="0"/>
              <a:buChar char="•"/>
            </a:pPr>
            <a:r>
              <a:rPr lang="es-MX" sz="1600" dirty="0" smtClean="0"/>
              <a:t>¿Qué se ha hecho al respecto?</a:t>
            </a:r>
          </a:p>
          <a:p>
            <a:pPr>
              <a:buFont typeface="Arial" pitchFamily="34" charset="0"/>
              <a:buChar char="•"/>
            </a:pPr>
            <a:endParaRPr lang="es-MX" sz="1600" dirty="0" smtClean="0"/>
          </a:p>
          <a:p>
            <a:pPr>
              <a:buFont typeface="Arial" pitchFamily="34" charset="0"/>
              <a:buChar char="•"/>
            </a:pPr>
            <a:r>
              <a:rPr lang="es-MX" sz="1600" dirty="0" smtClean="0"/>
              <a:t>¿Qué más consideramos que se podría hacer?</a:t>
            </a:r>
          </a:p>
          <a:p>
            <a:pPr>
              <a:buFont typeface="Arial" pitchFamily="34" charset="0"/>
              <a:buChar char="•"/>
            </a:pPr>
            <a:endParaRPr lang="es-MX" sz="1600" dirty="0" smtClean="0"/>
          </a:p>
          <a:p>
            <a:pPr>
              <a:buFont typeface="Arial" pitchFamily="34" charset="0"/>
              <a:buChar char="•"/>
            </a:pPr>
            <a:r>
              <a:rPr lang="es-MX" sz="1600" dirty="0" smtClean="0"/>
              <a:t>¿Qué podemos hacer como grupo?</a:t>
            </a:r>
          </a:p>
          <a:p>
            <a:pPr>
              <a:buFont typeface="Arial" pitchFamily="34" charset="0"/>
              <a:buChar char="•"/>
            </a:pPr>
            <a:endParaRPr lang="es-MX" sz="1600" dirty="0" smtClean="0"/>
          </a:p>
          <a:p>
            <a:pPr>
              <a:buFont typeface="Arial" pitchFamily="34" charset="0"/>
              <a:buChar char="•"/>
            </a:pPr>
            <a:r>
              <a:rPr lang="es-MX" sz="1600" dirty="0" smtClean="0"/>
              <a:t>¿Con qué recursos contamos para llevar a cabo esas acciones?</a:t>
            </a:r>
          </a:p>
          <a:p>
            <a:pPr>
              <a:buFont typeface="Arial" pitchFamily="34" charset="0"/>
              <a:buChar char="•"/>
            </a:pPr>
            <a:endParaRPr lang="es-MX" sz="1600" dirty="0"/>
          </a:p>
        </p:txBody>
      </p:sp>
      <p:sp>
        <p:nvSpPr>
          <p:cNvPr id="5" name="4 CuadroTexto"/>
          <p:cNvSpPr txBox="1"/>
          <p:nvPr/>
        </p:nvSpPr>
        <p:spPr>
          <a:xfrm>
            <a:off x="5652120" y="6237312"/>
            <a:ext cx="2869696"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797024"/>
          </a:xfrm>
        </p:spPr>
        <p:txBody>
          <a:bodyPr/>
          <a:lstStyle/>
          <a:p>
            <a:r>
              <a:rPr lang="es-MX" dirty="0" smtClean="0"/>
              <a:t>Tomar en cuenta!!!!!</a:t>
            </a:r>
            <a:endParaRPr lang="es-MX" dirty="0"/>
          </a:p>
        </p:txBody>
      </p:sp>
      <p:sp>
        <p:nvSpPr>
          <p:cNvPr id="3" name="2 Marcador de contenido"/>
          <p:cNvSpPr>
            <a:spLocks noGrp="1"/>
          </p:cNvSpPr>
          <p:nvPr>
            <p:ph idx="1"/>
          </p:nvPr>
        </p:nvSpPr>
        <p:spPr>
          <a:xfrm>
            <a:off x="467544" y="1412776"/>
            <a:ext cx="8229600" cy="4945736"/>
          </a:xfrm>
        </p:spPr>
        <p:txBody>
          <a:bodyPr>
            <a:normAutofit fontScale="25000" lnSpcReduction="20000"/>
          </a:bodyPr>
          <a:lstStyle/>
          <a:p>
            <a:pPr algn="just"/>
            <a:r>
              <a:rPr lang="es-MX" sz="7200" b="1" dirty="0" smtClean="0"/>
              <a:t>Dirigir la conversación </a:t>
            </a:r>
            <a:r>
              <a:rPr lang="es-MX" sz="7200" dirty="0" smtClean="0"/>
              <a:t>a los puntos fundamentales relacionados con sus necesidades y expectativas y para la participación en el Programa Construye T y no en  problemas, anécdotas  o sentimientos que no guardan  relación con el trabajo que se propone.</a:t>
            </a:r>
          </a:p>
          <a:p>
            <a:pPr algn="just"/>
            <a:endParaRPr lang="es-MX" sz="7200" dirty="0" smtClean="0"/>
          </a:p>
          <a:p>
            <a:pPr algn="just"/>
            <a:r>
              <a:rPr lang="es-MX" sz="7200" b="1" dirty="0" smtClean="0"/>
              <a:t>No se trata de un temario cerrado e inflexible</a:t>
            </a:r>
            <a:r>
              <a:rPr lang="es-MX" sz="7200" dirty="0" smtClean="0"/>
              <a:t>, ni tampoco de un cuestionario que pueda ser contestado afirmativa o negativamente, ni alzando la mano para ver cuántos se encuentran a favor o en contra. </a:t>
            </a:r>
          </a:p>
          <a:p>
            <a:pPr algn="just"/>
            <a:endParaRPr lang="es-MX" sz="7200" dirty="0" smtClean="0"/>
          </a:p>
          <a:p>
            <a:pPr algn="just"/>
            <a:r>
              <a:rPr lang="es-MX" sz="7200" dirty="0" smtClean="0"/>
              <a:t>Por el contrario, la Guía señala puntos que es conveniente </a:t>
            </a:r>
            <a:r>
              <a:rPr lang="es-MX" sz="7200" b="1" dirty="0" smtClean="0"/>
              <a:t>discutir en común</a:t>
            </a:r>
            <a:r>
              <a:rPr lang="es-MX" sz="7200" dirty="0" smtClean="0"/>
              <a:t>, acerca de los cuales los miembros del grupo podrán dar su opinión personal.</a:t>
            </a:r>
          </a:p>
          <a:p>
            <a:pPr algn="just"/>
            <a:endParaRPr lang="es-MX" sz="7200" dirty="0" smtClean="0"/>
          </a:p>
          <a:p>
            <a:pPr algn="just"/>
            <a:r>
              <a:rPr lang="es-MX" sz="7200" dirty="0" smtClean="0"/>
              <a:t>El Proyecto Grupal que se decida realizar deberá </a:t>
            </a:r>
            <a:r>
              <a:rPr lang="es-MX" sz="7200" b="1" dirty="0" smtClean="0"/>
              <a:t>surgir de los alumnos</a:t>
            </a:r>
            <a:r>
              <a:rPr lang="es-MX" sz="7200" dirty="0" smtClean="0"/>
              <a:t> en función de las necesidades planteadas y el </a:t>
            </a:r>
            <a:r>
              <a:rPr lang="es-MX" sz="7200" b="1" dirty="0" smtClean="0"/>
              <a:t>tutor fungirá como facilitador y guía de su ejecución</a:t>
            </a:r>
            <a:r>
              <a:rPr lang="es-MX" sz="7200" dirty="0" smtClean="0"/>
              <a:t>.</a:t>
            </a:r>
          </a:p>
          <a:p>
            <a:pPr algn="just"/>
            <a:endParaRPr lang="es-MX" sz="7200" dirty="0" smtClean="0"/>
          </a:p>
          <a:p>
            <a:pPr algn="just"/>
            <a:r>
              <a:rPr lang="es-MX" sz="7200" dirty="0" smtClean="0"/>
              <a:t>Fomentar la </a:t>
            </a:r>
            <a:r>
              <a:rPr lang="es-MX" sz="7200" b="1" dirty="0" smtClean="0"/>
              <a:t>participación y escucha activa de todos </a:t>
            </a:r>
            <a:r>
              <a:rPr lang="es-MX" sz="7200" dirty="0" smtClean="0"/>
              <a:t>los integrantes del grupo bajo un contexto de respeto e integración.</a:t>
            </a:r>
          </a:p>
          <a:p>
            <a:pPr algn="just">
              <a:buNone/>
            </a:pPr>
            <a:endParaRPr lang="es-MX" dirty="0" smtClean="0"/>
          </a:p>
        </p:txBody>
      </p:sp>
      <p:sp>
        <p:nvSpPr>
          <p:cNvPr id="4" name="3 CuadroTexto"/>
          <p:cNvSpPr txBox="1"/>
          <p:nvPr/>
        </p:nvSpPr>
        <p:spPr>
          <a:xfrm>
            <a:off x="5652120" y="6372036"/>
            <a:ext cx="2869696"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701824"/>
          </a:xfrm>
        </p:spPr>
        <p:txBody>
          <a:bodyPr/>
          <a:lstStyle/>
          <a:p>
            <a:r>
              <a:rPr lang="es-MX" dirty="0" smtClean="0"/>
              <a:t>Síntesis de la discusión:</a:t>
            </a:r>
            <a:endParaRPr lang="es-MX" dirty="0"/>
          </a:p>
        </p:txBody>
      </p:sp>
      <p:sp>
        <p:nvSpPr>
          <p:cNvPr id="3" name="2 Marcador de contenido"/>
          <p:cNvSpPr>
            <a:spLocks noGrp="1"/>
          </p:cNvSpPr>
          <p:nvPr>
            <p:ph idx="1"/>
          </p:nvPr>
        </p:nvSpPr>
        <p:spPr>
          <a:xfrm>
            <a:off x="457200" y="1556792"/>
            <a:ext cx="8229600" cy="5017744"/>
          </a:xfrm>
        </p:spPr>
        <p:txBody>
          <a:bodyPr>
            <a:normAutofit lnSpcReduction="10000"/>
          </a:bodyPr>
          <a:lstStyle/>
          <a:p>
            <a:pPr algn="just">
              <a:buNone/>
            </a:pPr>
            <a:r>
              <a:rPr lang="es-MX" dirty="0" smtClean="0"/>
              <a:t>	Al finalizar el tiempo acordado para la discusión, se elabora un resumen de las aportaciones del grupo. </a:t>
            </a:r>
            <a:r>
              <a:rPr lang="es-MX" sz="2400" b="1" dirty="0" smtClean="0">
                <a:sym typeface="Wingdings" pitchFamily="2" charset="2"/>
              </a:rPr>
              <a:t>Función del Relator</a:t>
            </a:r>
          </a:p>
          <a:p>
            <a:pPr algn="just">
              <a:buNone/>
            </a:pPr>
            <a:endParaRPr lang="es-MX" b="1" dirty="0" smtClean="0"/>
          </a:p>
          <a:p>
            <a:pPr algn="just"/>
            <a:r>
              <a:rPr lang="es-MX" dirty="0" smtClean="0"/>
              <a:t>¿Cuáles de las propuestas planteadas les parecen más importantes?</a:t>
            </a:r>
          </a:p>
          <a:p>
            <a:pPr algn="just"/>
            <a:endParaRPr lang="es-MX" dirty="0" smtClean="0"/>
          </a:p>
          <a:p>
            <a:pPr algn="just"/>
            <a:r>
              <a:rPr lang="es-MX" dirty="0" smtClean="0"/>
              <a:t>¿Cómo se relacionan esas actividades con las Dimensiones del Programa?</a:t>
            </a:r>
          </a:p>
          <a:p>
            <a:pPr algn="just">
              <a:buNone/>
            </a:pPr>
            <a:endParaRPr lang="es-MX" dirty="0" smtClean="0"/>
          </a:p>
          <a:p>
            <a:pPr algn="just"/>
            <a:r>
              <a:rPr lang="es-MX" dirty="0" smtClean="0"/>
              <a:t>¿Que actividades proponen para darle respuesta?</a:t>
            </a:r>
          </a:p>
        </p:txBody>
      </p:sp>
      <p:sp>
        <p:nvSpPr>
          <p:cNvPr id="5" name="4 CuadroTexto"/>
          <p:cNvSpPr txBox="1"/>
          <p:nvPr/>
        </p:nvSpPr>
        <p:spPr>
          <a:xfrm>
            <a:off x="5652120" y="6237312"/>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845840"/>
          </a:xfrm>
        </p:spPr>
        <p:txBody>
          <a:bodyPr>
            <a:normAutofit fontScale="90000"/>
          </a:bodyPr>
          <a:lstStyle/>
          <a:p>
            <a:pPr algn="ctr"/>
            <a:r>
              <a:rPr lang="es-MX" sz="3200" dirty="0" smtClean="0"/>
              <a:t>El relator puede apoyarse de la siguiente tabla para registro de la discusión:</a:t>
            </a:r>
            <a:endParaRPr lang="es-MX" sz="3200" dirty="0"/>
          </a:p>
        </p:txBody>
      </p:sp>
      <p:graphicFrame>
        <p:nvGraphicFramePr>
          <p:cNvPr id="4" name="3 Tabla"/>
          <p:cNvGraphicFramePr>
            <a:graphicFrameLocks noGrp="1"/>
          </p:cNvGraphicFramePr>
          <p:nvPr/>
        </p:nvGraphicFramePr>
        <p:xfrm>
          <a:off x="539552" y="1700808"/>
          <a:ext cx="8040216" cy="4463150"/>
        </p:xfrm>
        <a:graphic>
          <a:graphicData uri="http://schemas.openxmlformats.org/drawingml/2006/table">
            <a:tbl>
              <a:tblPr firstRow="1" bandRow="1">
                <a:tableStyleId>{5C22544A-7EE6-4342-B048-85BDC9FD1C3A}</a:tableStyleId>
              </a:tblPr>
              <a:tblGrid>
                <a:gridCol w="1363914"/>
                <a:gridCol w="1516406"/>
                <a:gridCol w="1728192"/>
                <a:gridCol w="1893412"/>
                <a:gridCol w="1538292"/>
              </a:tblGrid>
              <a:tr h="1046050">
                <a:tc>
                  <a:txBody>
                    <a:bodyPr/>
                    <a:lstStyle/>
                    <a:p>
                      <a:pPr algn="ctr"/>
                      <a:r>
                        <a:rPr lang="es-MX" dirty="0" smtClean="0"/>
                        <a:t>Necesidad prioritaria</a:t>
                      </a:r>
                    </a:p>
                    <a:p>
                      <a:pPr algn="ctr"/>
                      <a:r>
                        <a:rPr lang="es-MX" dirty="0" smtClean="0"/>
                        <a:t>percibida</a:t>
                      </a:r>
                    </a:p>
                  </a:txBody>
                  <a:tcPr/>
                </a:tc>
                <a:tc>
                  <a:txBody>
                    <a:bodyPr/>
                    <a:lstStyle/>
                    <a:p>
                      <a:pPr algn="ctr"/>
                      <a:r>
                        <a:rPr lang="es-MX" dirty="0" smtClean="0"/>
                        <a:t>¿Qué se ha hecho?</a:t>
                      </a:r>
                    </a:p>
                  </a:txBody>
                  <a:tcPr/>
                </a:tc>
                <a:tc>
                  <a:txBody>
                    <a:bodyPr/>
                    <a:lstStyle/>
                    <a:p>
                      <a:pPr algn="ctr"/>
                      <a:r>
                        <a:rPr lang="es-MX" dirty="0" smtClean="0"/>
                        <a:t>¿Qué más se puede hacer?</a:t>
                      </a:r>
                    </a:p>
                  </a:txBody>
                  <a:tcPr/>
                </a:tc>
                <a:tc>
                  <a:txBody>
                    <a:bodyPr/>
                    <a:lstStyle/>
                    <a:p>
                      <a:pPr algn="ctr"/>
                      <a:r>
                        <a:rPr lang="es-MX" dirty="0" smtClean="0"/>
                        <a:t>Dimensión o</a:t>
                      </a:r>
                    </a:p>
                    <a:p>
                      <a:pPr algn="ctr"/>
                      <a:r>
                        <a:rPr lang="es-MX" dirty="0" err="1" smtClean="0"/>
                        <a:t>Subdimensión</a:t>
                      </a:r>
                      <a:endParaRPr lang="es-MX" dirty="0" smtClean="0"/>
                    </a:p>
                    <a:p>
                      <a:pPr algn="ctr"/>
                      <a:r>
                        <a:rPr lang="es-MX" dirty="0" smtClean="0"/>
                        <a:t>a la que corresponde</a:t>
                      </a:r>
                    </a:p>
                  </a:txBody>
                  <a:tcPr/>
                </a:tc>
                <a:tc>
                  <a:txBody>
                    <a:bodyPr/>
                    <a:lstStyle/>
                    <a:p>
                      <a:pPr algn="ctr"/>
                      <a:r>
                        <a:rPr lang="es-MX" dirty="0" smtClean="0"/>
                        <a:t>Actividad que</a:t>
                      </a:r>
                    </a:p>
                    <a:p>
                      <a:pPr algn="ctr"/>
                      <a:r>
                        <a:rPr lang="es-MX" dirty="0" smtClean="0"/>
                        <a:t>puede darle</a:t>
                      </a:r>
                    </a:p>
                    <a:p>
                      <a:pPr algn="ctr"/>
                      <a:r>
                        <a:rPr lang="es-MX" dirty="0" smtClean="0"/>
                        <a:t>respuesta</a:t>
                      </a:r>
                    </a:p>
                  </a:txBody>
                  <a:tcPr/>
                </a:tc>
              </a:tr>
              <a:tr h="327443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smtClean="0"/>
                    </a:p>
                    <a:p>
                      <a:endParaRPr lang="es-MX" dirty="0" smtClean="0"/>
                    </a:p>
                    <a:p>
                      <a:endParaRPr lang="es-MX" dirty="0" smtClean="0"/>
                    </a:p>
                    <a:p>
                      <a:endParaRPr lang="es-MX" dirty="0" smtClean="0"/>
                    </a:p>
                    <a:p>
                      <a:endParaRPr lang="es-MX" dirty="0" smtClean="0"/>
                    </a:p>
                    <a:p>
                      <a:endParaRPr lang="es-MX" dirty="0" smtClean="0"/>
                    </a:p>
                    <a:p>
                      <a:endParaRPr lang="es-MX" dirty="0" smtClean="0"/>
                    </a:p>
                    <a:p>
                      <a:endParaRPr lang="es-MX" dirty="0" smtClean="0"/>
                    </a:p>
                    <a:p>
                      <a:endParaRPr lang="es-MX" dirty="0" smtClean="0"/>
                    </a:p>
                    <a:p>
                      <a:endParaRPr lang="es-MX" dirty="0" smtClean="0"/>
                    </a:p>
                    <a:p>
                      <a:endParaRPr lang="es-MX" dirty="0"/>
                    </a:p>
                  </a:txBody>
                  <a:tcPr/>
                </a:tc>
                <a:tc>
                  <a:txBody>
                    <a:bodyPr/>
                    <a:lstStyle/>
                    <a:p>
                      <a:endParaRPr lang="es-MX" dirty="0"/>
                    </a:p>
                  </a:txBody>
                  <a:tcPr/>
                </a:tc>
              </a:tr>
            </a:tbl>
          </a:graphicData>
        </a:graphic>
      </p:graphicFrame>
      <p:sp>
        <p:nvSpPr>
          <p:cNvPr id="5" name="4 CuadroTexto"/>
          <p:cNvSpPr txBox="1"/>
          <p:nvPr/>
        </p:nvSpPr>
        <p:spPr>
          <a:xfrm>
            <a:off x="5652120" y="6237312"/>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692696"/>
            <a:ext cx="8229600" cy="701824"/>
          </a:xfrm>
        </p:spPr>
        <p:txBody>
          <a:bodyPr/>
          <a:lstStyle/>
          <a:p>
            <a:r>
              <a:rPr lang="es-MX" dirty="0" smtClean="0"/>
              <a:t>Importante…</a:t>
            </a:r>
            <a:endParaRPr lang="es-MX" dirty="0"/>
          </a:p>
        </p:txBody>
      </p:sp>
      <p:sp>
        <p:nvSpPr>
          <p:cNvPr id="3" name="2 Marcador de contenido"/>
          <p:cNvSpPr>
            <a:spLocks noGrp="1"/>
          </p:cNvSpPr>
          <p:nvPr>
            <p:ph idx="1"/>
          </p:nvPr>
        </p:nvSpPr>
        <p:spPr>
          <a:xfrm>
            <a:off x="467544" y="1412776"/>
            <a:ext cx="8229600" cy="4729712"/>
          </a:xfrm>
        </p:spPr>
        <p:txBody>
          <a:bodyPr>
            <a:normAutofit fontScale="70000" lnSpcReduction="20000"/>
          </a:bodyPr>
          <a:lstStyle/>
          <a:p>
            <a:pPr algn="just"/>
            <a:r>
              <a:rPr lang="es-MX" dirty="0" smtClean="0"/>
              <a:t>Se debe hacer énfasis en que es necesario </a:t>
            </a:r>
            <a:r>
              <a:rPr lang="es-MX" b="1" dirty="0" smtClean="0"/>
              <a:t>llegar a soluciones</a:t>
            </a:r>
            <a:r>
              <a:rPr lang="es-MX" dirty="0" smtClean="0"/>
              <a:t>, porque así se fortalece la percepción de autocontrol. De lo contrario, sólo se trata de la expresión de deseos imposibles de cumplir, lo que lleva al riesgo de fatalismo, frustración y se incrementa la percepción de </a:t>
            </a:r>
            <a:r>
              <a:rPr lang="es-MX" dirty="0" err="1" smtClean="0"/>
              <a:t>heterocontrol</a:t>
            </a:r>
            <a:r>
              <a:rPr lang="es-MX" dirty="0" smtClean="0"/>
              <a:t>.</a:t>
            </a:r>
          </a:p>
          <a:p>
            <a:pPr algn="just">
              <a:buNone/>
            </a:pPr>
            <a:endParaRPr lang="es-MX" dirty="0" smtClean="0"/>
          </a:p>
          <a:p>
            <a:pPr algn="just"/>
            <a:r>
              <a:rPr lang="es-MX" dirty="0" smtClean="0"/>
              <a:t>Se verifica si hay claridad respecto a las necesidades detectadas. Qué todos comprendan los términos y el sentido de las mismas. Se </a:t>
            </a:r>
            <a:r>
              <a:rPr lang="es-MX" b="1" dirty="0" smtClean="0"/>
              <a:t>seleccionan las más factibles de realizar </a:t>
            </a:r>
            <a:r>
              <a:rPr lang="es-MX" dirty="0" smtClean="0"/>
              <a:t>por votación del grupo para jerarquizarlas numerándolas de las más importantes a las menos importantes. Considerar los recursos de la Institución, tiempos y alcances del proyecto. </a:t>
            </a:r>
            <a:r>
              <a:rPr lang="es-MX" b="1" dirty="0" smtClean="0">
                <a:solidFill>
                  <a:srgbClr val="FF0000"/>
                </a:solidFill>
              </a:rPr>
              <a:t>Consultar inventario de recursos del CETI, Matriz de Actividades,  Directorio telefónico de Asociaciones, etc.</a:t>
            </a:r>
          </a:p>
          <a:p>
            <a:pPr algn="just">
              <a:buNone/>
            </a:pPr>
            <a:endParaRPr lang="es-MX" dirty="0" smtClean="0"/>
          </a:p>
          <a:p>
            <a:pPr algn="just"/>
            <a:r>
              <a:rPr lang="es-MX" dirty="0" smtClean="0"/>
              <a:t>En la integración del Proyecto Grupal, el Tutor deberá </a:t>
            </a:r>
            <a:r>
              <a:rPr lang="es-MX" b="1" dirty="0" smtClean="0"/>
              <a:t>asociar </a:t>
            </a:r>
            <a:r>
              <a:rPr lang="es-MX" dirty="0" smtClean="0"/>
              <a:t>las actividades que se hayan elegido con las</a:t>
            </a:r>
            <a:r>
              <a:rPr lang="es-MX" b="1" dirty="0" smtClean="0"/>
              <a:t> dimensiones del programa Construye-T.</a:t>
            </a:r>
          </a:p>
        </p:txBody>
      </p:sp>
      <p:sp>
        <p:nvSpPr>
          <p:cNvPr id="4" name="3 CuadroTexto"/>
          <p:cNvSpPr txBox="1"/>
          <p:nvPr/>
        </p:nvSpPr>
        <p:spPr>
          <a:xfrm>
            <a:off x="5652120" y="6237312"/>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encrypted-tbn1.gstatic.com/images?q=tbn:ANd9GcTH3OUNJSiisP36Y8LWpMhGbVjREkD5y978FBfI1I8E4KO8EFQy"/>
          <p:cNvPicPr>
            <a:picLocks noChangeAspect="1" noChangeArrowheads="1"/>
          </p:cNvPicPr>
          <p:nvPr/>
        </p:nvPicPr>
        <p:blipFill>
          <a:blip r:embed="rId2" cstate="print"/>
          <a:srcRect/>
          <a:stretch>
            <a:fillRect/>
          </a:stretch>
        </p:blipFill>
        <p:spPr bwMode="auto">
          <a:xfrm>
            <a:off x="5796136" y="4077072"/>
            <a:ext cx="3048000" cy="1390651"/>
          </a:xfrm>
          <a:prstGeom prst="rect">
            <a:avLst/>
          </a:prstGeom>
          <a:noFill/>
        </p:spPr>
      </p:pic>
      <p:pic>
        <p:nvPicPr>
          <p:cNvPr id="1036" name="Picture 12" descr="https://encrypted-tbn0.gstatic.com/images?q=tbn:ANd9GcT4YXODEjBUonMj6aaRQ3RRgCtzjrV8dCJBPPMcjEtZU7HSC0xI"/>
          <p:cNvPicPr>
            <a:picLocks noChangeAspect="1" noChangeArrowheads="1"/>
          </p:cNvPicPr>
          <p:nvPr/>
        </p:nvPicPr>
        <p:blipFill>
          <a:blip r:embed="rId3" cstate="print"/>
          <a:srcRect/>
          <a:stretch>
            <a:fillRect/>
          </a:stretch>
        </p:blipFill>
        <p:spPr bwMode="auto">
          <a:xfrm>
            <a:off x="5148064" y="2852936"/>
            <a:ext cx="2286000" cy="1400175"/>
          </a:xfrm>
          <a:prstGeom prst="rect">
            <a:avLst/>
          </a:prstGeom>
          <a:noFill/>
        </p:spPr>
      </p:pic>
      <p:pic>
        <p:nvPicPr>
          <p:cNvPr id="1026" name="Picture 2" descr="https://encrypted-tbn0.gstatic.com/images?q=tbn:ANd9GcRARpvjJPVsm6EB-Lnzs9Ol0mTd7teQqJml68k5OKnyYHbqNBUHcw"/>
          <p:cNvPicPr>
            <a:picLocks noChangeAspect="1" noChangeArrowheads="1"/>
          </p:cNvPicPr>
          <p:nvPr/>
        </p:nvPicPr>
        <p:blipFill>
          <a:blip r:embed="rId4" cstate="print"/>
          <a:srcRect/>
          <a:stretch>
            <a:fillRect/>
          </a:stretch>
        </p:blipFill>
        <p:spPr bwMode="auto">
          <a:xfrm>
            <a:off x="4644008" y="5445224"/>
            <a:ext cx="2016224" cy="1020874"/>
          </a:xfrm>
          <a:prstGeom prst="rect">
            <a:avLst/>
          </a:prstGeom>
          <a:noFill/>
        </p:spPr>
      </p:pic>
      <p:sp>
        <p:nvSpPr>
          <p:cNvPr id="2" name="1 Título"/>
          <p:cNvSpPr>
            <a:spLocks noGrp="1"/>
          </p:cNvSpPr>
          <p:nvPr>
            <p:ph type="title"/>
          </p:nvPr>
        </p:nvSpPr>
        <p:spPr>
          <a:xfrm>
            <a:off x="467544" y="692696"/>
            <a:ext cx="8229600" cy="1066800"/>
          </a:xfrm>
        </p:spPr>
        <p:txBody>
          <a:bodyPr>
            <a:normAutofit/>
          </a:bodyPr>
          <a:lstStyle/>
          <a:p>
            <a:r>
              <a:rPr lang="es-MX" dirty="0" smtClean="0"/>
              <a:t>ALGUNOS TIPS :</a:t>
            </a:r>
            <a:endParaRPr lang="es-MX" dirty="0"/>
          </a:p>
        </p:txBody>
      </p:sp>
      <p:sp>
        <p:nvSpPr>
          <p:cNvPr id="3" name="2 Marcador de contenido"/>
          <p:cNvSpPr>
            <a:spLocks noGrp="1"/>
          </p:cNvSpPr>
          <p:nvPr>
            <p:ph idx="1"/>
          </p:nvPr>
        </p:nvSpPr>
        <p:spPr>
          <a:xfrm>
            <a:off x="457200" y="1916832"/>
            <a:ext cx="3826768" cy="4657704"/>
          </a:xfrm>
        </p:spPr>
        <p:txBody>
          <a:bodyPr>
            <a:normAutofit fontScale="62500" lnSpcReduction="20000"/>
          </a:bodyPr>
          <a:lstStyle/>
          <a:p>
            <a:pPr algn="just">
              <a:buNone/>
            </a:pPr>
            <a:r>
              <a:rPr lang="es-MX" b="1" dirty="0" smtClean="0"/>
              <a:t>   Algunos de los apoyos o recursos que puede utilizar para el desarrollo de su proyecto son:</a:t>
            </a:r>
          </a:p>
          <a:p>
            <a:pPr algn="just"/>
            <a:r>
              <a:rPr lang="es-MX" dirty="0" smtClean="0"/>
              <a:t>Visitas a hospicios, asilos, albergues, hospitales</a:t>
            </a:r>
          </a:p>
          <a:p>
            <a:pPr algn="just"/>
            <a:r>
              <a:rPr lang="es-MX" dirty="0" smtClean="0"/>
              <a:t>Análisis de fragmentos de películas o videos</a:t>
            </a:r>
          </a:p>
          <a:p>
            <a:pPr algn="just"/>
            <a:r>
              <a:rPr lang="es-MX" dirty="0" smtClean="0"/>
              <a:t>Club de lectura</a:t>
            </a:r>
          </a:p>
          <a:p>
            <a:pPr algn="just"/>
            <a:r>
              <a:rPr lang="es-MX" dirty="0" smtClean="0"/>
              <a:t>Asistencia a conferencias y/o talleres organizados por el GOE (Gabinete de Orientación Educativa)</a:t>
            </a:r>
          </a:p>
          <a:p>
            <a:pPr algn="just"/>
            <a:r>
              <a:rPr lang="es-MX" dirty="0" smtClean="0"/>
              <a:t>Actividades recreativas</a:t>
            </a:r>
          </a:p>
          <a:p>
            <a:pPr algn="just"/>
            <a:r>
              <a:rPr lang="es-MX" dirty="0" smtClean="0"/>
              <a:t>Campañas de sensibilización sobre temas de interés común y social</a:t>
            </a:r>
          </a:p>
          <a:p>
            <a:pPr algn="just"/>
            <a:r>
              <a:rPr lang="es-MX" dirty="0" smtClean="0"/>
              <a:t>debates, etc.</a:t>
            </a:r>
          </a:p>
          <a:p>
            <a:pPr algn="just"/>
            <a:endParaRPr lang="es-MX" dirty="0"/>
          </a:p>
        </p:txBody>
      </p:sp>
      <p:sp>
        <p:nvSpPr>
          <p:cNvPr id="4" name="3 CuadroTexto"/>
          <p:cNvSpPr txBox="1"/>
          <p:nvPr/>
        </p:nvSpPr>
        <p:spPr>
          <a:xfrm rot="445668">
            <a:off x="5303479" y="1088701"/>
            <a:ext cx="2880320" cy="1477328"/>
          </a:xfrm>
          <a:prstGeom prst="rect">
            <a:avLst/>
          </a:prstGeom>
          <a:noFill/>
        </p:spPr>
        <p:txBody>
          <a:bodyPr wrap="square" rtlCol="0">
            <a:spAutoFit/>
          </a:bodyPr>
          <a:lstStyle/>
          <a:p>
            <a:pPr algn="ctr"/>
            <a:r>
              <a:rPr lang="es-MX" dirty="0" smtClean="0">
                <a:solidFill>
                  <a:srgbClr val="C00000"/>
                </a:solidFill>
              </a:rPr>
              <a:t>Cuidando siempre que con dichas actividades se fomente al menos una de las </a:t>
            </a:r>
            <a:r>
              <a:rPr lang="es-MX" b="1" dirty="0" smtClean="0">
                <a:solidFill>
                  <a:srgbClr val="C00000"/>
                </a:solidFill>
              </a:rPr>
              <a:t>dimensiones </a:t>
            </a:r>
            <a:r>
              <a:rPr lang="es-MX" b="1" dirty="0" err="1" smtClean="0">
                <a:solidFill>
                  <a:srgbClr val="C00000"/>
                </a:solidFill>
              </a:rPr>
              <a:t>ConstruyeT</a:t>
            </a:r>
            <a:endParaRPr lang="es-MX" b="1" dirty="0">
              <a:solidFill>
                <a:srgbClr val="C00000"/>
              </a:solidFill>
            </a:endParaRPr>
          </a:p>
        </p:txBody>
      </p:sp>
      <p:sp>
        <p:nvSpPr>
          <p:cNvPr id="1028" name="AutoShape 4" descr="data:image/jpeg;base64,/9j/4AAQSkZJRgABAQAAAQABAAD/2wCEAAkGBxQSEhUUEhQWFBUUFhoXFxcXGBwcHxgeFxcdGB0XFhgdHCogHB4mGxoYITEhJSorMS4uFyIzODQvNygtLysBCgoKDg0OGxAQGy8mHyQtLCwsLSwsLCwsLCwsLCwsLCwsLSwsLCwsLCwsLCwsLCwsLCwsLCwsLCwsLCwsLCwsLP/AABEIANwA5QMBIgACEQEDEQH/xAAcAAEAAgIDAQAAAAAAAAAAAAAABgcEBQECAwj/xABHEAABAgQDBQQGBwUGBgMAAAABAgMABAUREiExBgdBUWETInGBFCMyQpGhFVJigpKxwSQzctHwFiU0Q7LxU3ODk6LhhLPS/8QAGgEBAAMBAQEAAAAAAAAAAAAAAAECAwQFBv/EACkRAAICAQQBBAEEAwAAAAAAAAABAhEDBBIhMUETIjJRsQVhkdEUQqH/2gAMAwEAAhEDEQA/ALxhCEAIQhACEIQAhCEAIQhACEIQAhCEAIQhACEIQAji8a3aV5xEpMqZ/epYdU3p7QbJTrlrbWKLkaM+7STU5afnDMgL7VBcJBsopUlIGfskKvc+XAD6DS8DexBtrY6ePKPFNRaIWoOIKW74yFpITbM4jfLzihp/d663JSr1PU+Jh9CUTacRSSl1OJSlJJBABsCnkR1Mem2O7sy70s1TO1SibT6PMEFShbEk43OQOpGQ7giLQonat89MCynG7hBt2gaVh/8A18uMTelVVmZbS7LuJdbVopJuPA8j0OYjWM0ZhmWRLIbT2SEhISpIIOWZVcZk8SdSYge69lDdXqLcncSaEpCk3ugO3A9Xyt3x5HpCyaLchCESQIQhACEIQAhCEAIQhACEIQAhCEAIQhACEdVrAFzkALk8rRUs7vhcWtXocgp5lKikOrcwBdjqkYSLefHMCIbS7JSb6LchFY0XfEwpYbnWHJJSjYKUcbevFYAsOtrDnG63hbb+gNNdggPvzJwsIvkRYHtCRqkXTpri1ELVWRRNIRRUxtHXB31TTTd9EJaQUjkMRST+cSfd9vDffmhJT6G0vKQVtONHuuYRcpwnQ2Cj905CKQywn8XZeUJRVtFnQhHF40KFb74Z51wytMYJSufcwuKHutJIxeRuSeYQRxiV0egsyrKGGBhQ2LADjzUTxUTmTziIbeudjXKS6r2XO1ZueClWSPiXExYEQ1Ys8wwnx8Y9AIQUqwMKSJtsgu9yuOysg4tlWBalJbSoajFe5TyNr5xJth9lmqdKoYazPtOLOq1kZqP5AcAIge3I9MqVOp+o7T0p7iAlF7YvEJWPvDnFuxEeiZdiEIRYqIQhACEIQAhCEAIQhACEIQAhGq2irzMiwt+YVhbR8VE6JSOJPKK7RvjWPWLpr4l9Q4FAqtzKLAadYhtLsUWwoxT9a3ozT7y0UttsstKwl90Ehwj6gSck8j+UTSR22kZ6XcLMygXbUClZCFIuki6knPzF4q3dx/gG/wCJf+sxzavO8GPcka4canKmSqkbzETTEzLTiBLTQYcw59x0dmrNtR0PTjwJztFt3rYNPaBGR7S//cVGwq+zrEzbtEg2N/8AYi1o2MpKpaQlDYwpSLJHID5x5er1sc2JRS5s7MOB4534NRP7PhxJQbKQrgrL4EcesYlG2ULLiFuPLe7FJQyhRJDQVrhPmdLaxKI4jjWpzRjsT4N3ii3bRrqu7hQEfW/IGI5Rq2zI1ZuZmwoNIl1BtSUlV1m4+NiofCJe9KoWQVC5EdgykCwAAHKNNJqVg/1/6VzY3kjRiVXenOzAtIS3o6Do9MjM9UoFx/qjVye8CpyS0uzLonGLjtUdmhCkg6lspAzF+OWXDUbaqKAbNxe+Q8dbxDK4gOLlmFqwNPzCEOr0wpKhx4XFz93OPU0+snmmlVI5Z6eMINvss3e80JmlNzjBuWFNTTSvsqtn+FQV92JjSKih9hl0EetbSu1xfvpBt84hO9Wvy7FNMjLLbW48ESzbSFJJSnIZi+QCQE58SIx5PcxJBtAX2naBAxKDhF1W7xAtYC949I4yyyI8JpWVuZiGUDd+5JPtrZqEyWUnvMOHEFAA90HID4RvtrJ/sJZ93/hMrUPEJJy84rJ8Fo9kT3YI9LqVQqBzSlforPQJsVEeICD9484tSINuXpvYUmXysXcTquuNRsfwhMTmLFRCOCYwJKty7y1NtPtOLT7SEOJUoeIBvAGwhCEAIQhACEIQAhCEAI4JjmI/t888inTSpcEuhlWHDrmLEpHMJJI8IAq7bCp/S9R7JJvJSKs+Truh8QNPAH60bm0V1s7tPLSrCWwsJIzUFNrvi4k2HProBEjkdqEPZtFC7ajMHxscx8I8LXwzZJ3XtXX9no6fZGPfLMie2XlXlYlspxE5kXTfxw2v4xtJSVS2hKEJCUpyAGg8I7Sr2NIVa1+Eesec5zlHbKTaOhQinaQhCEVLCEIQAhCEAY89K9om17WN7xq53ZtDrZQs4geBFtOozEbyEXjklD4kNJqmQF3ZWXTdBasQLXxG+fG94le6quPszK6etZdaSz2rJJupsBQHZnpnlysLZHLEqzl3T9kAfr+sdt06kKnZ5a1JS73G0IJGLAL3UkcRkjTpePb0WWc4tyZx6iEVVIuVCrgHnEO3qYvo2ctr2Q05Yk3+V41z+0L87VGpSQcKZeTOObdTmFkH9yDoc+744j7sTGv09L7TjSvZdbU2fvAi/wA/lHfLpHJHtjYLD9GyWHT0Zq3/AGxG+JiuNy1X/u9bD5wOSDi2nAo+ykEqBPQd4fcjXP7TVCsuLbpZ9Fk0kpVOKBxLI4NjUX6C/MjSLlD022qT1UnTSZNZbZbF555PL/hA/IjicjkFCO9c3UyKZf8AZsUs+ynE2+lar4k5hTmfMXuLWiTbF7JtU1pSG1LcW6vG665bEtVuPTpnmo5mK92im5uqVF6nOOiSl2blYB777YOSgdLFNja4Avne0QCe7qNoHZ6ntuvkF1ClNKWNF4DkvxIIv1vExiodytYbafnKemYDjLTt5XERiWCV9ph+sLgHIcSeMW9EgQhCAEIQgBCEIARwY5jxnHClClJFyEqIHMgEgQBqanNyLJJmFSrZ1PaFtJ56KzilXFNT9TdmJRlDUqhAZCkICO1N8SnMNhmdOdsN4wdkKMxNtGYmB2z7i1lalknPFoRe3L4xNpaWS2kJbSlCRoEgADyEeTrdeoKWOK56OvBgbak+j1QkAADICO0I4jxGegcwjr4iOREKVg5hHBMYNUnMAASe8r5CLR5dIGfCIlsvQF1V19Sph5qXYUG0dkqxWvUm+hAHQ+0nz307u0mmUlcpUHrpBOB8Ykm2dsV7J/CdY9Rfpja+XJyvVU+uDPhGl2RqypqWQ6sAKNwbaXSbXH9cY3Uedkg4ScX4OiMtytGunKbiUVJNidQf5xHqvswhZxuI7wI76FWPTP8AnEyjWVl4gBNsjnfwOkaYc04ySixKCkuSGS8y/SSHJN9YClpBYUMSXTfTCONr52v1j6HC8aSCLHWPnqfKpaaanSgTDbJBLKssOXtpI5GxuQbEdMpvIP1esIC2nG6dKuC6VION1Y0yIsfhg0j6LE3KCt2eZlioydI0G21NdVVnJSRdANSbQJlKfcwqupS7ad1NzxOJQ97O66PTG5VhthlIS20kJSPzJ5knMniTGn2Q2KlqcFFkKW6v23nDdauOugF87D5xI42RkxFWb89mw4yidQklTHddCcitpRFwTa/dufJSotOMKsyqXWlNLF0upUhQ5hScJ/MwboJWUZXarSkv0xNOCWlNPtLdesU4UkpuHVkXURmTraxEfRaFgi4NwcwefWPnx5bJk3aRTpJ2bdDqm1zCmkpwqDhOJSwOFrAqIyHlF57OSSmJVhlZxLaaQhR5lKQD+USQbKEIQAhCEAIQhACEI1e1E8tiTmXmxdbTDjiRrmhBIy8RAFLbw6bLsVRtFNUoTDiscyyg+rQDniVb2VEEm3UHK4vIJVBCQFHERxiO7CyaQwJgq7R2YJW44cySSbpJ6HXqDEmMfOfqOdTybUvj2enpYNQt+TtHlMrwpKuQJjrNzaGklTiglIFySbRFKltzKqSUNla1EgWSg3VnoL21No58Wnnl+KtGsskY9s5o1EVVJ59szDzSZdpJSWzay1njz45C2moj0FYdp7i5Sonvti7TxyS8m+Rvb+tDpczDdBQXWUvTMwktuTawoIVqhtF8II4E4j5ARO6pSWZlOB9pDoGgWkKt4XEfQy02OcNkl0eb6slLcijKYqYqcz2Uo6W0JGJ6YtcAHRCBzN9Lj5Rl1bZOrMqLbYE2heTb9wkovl30k5W8/wBIuan0ltlIS2hDaAckoSEj8ozlC4tbKLwwwiqSREskm7sjmwezqZGUbYBxFIutX1lqN1Hw4DoI1m+GsOStNcLQOJ1SWisC/ZpXe6jyuBhvzUImyQALCOrjYUClQCknUEXBHIg5RqkZtlAUXaWVlmkMoWghIte5zOpUcuJziZsOhSQoaKAI8DGRvbkGJemPqQwyFOFDabNpBBWsXIIAIyBjX0qX7Jlpsn2G0I/CkD9I8P8AUsEcdTXbfJ36bI5e36MyPN9sKBSdD/V47xrKlPkdxOvE8ug6x5qTbpHWaGqTaGEKU6RYXFvrHkBxicbnZB5mQQHQU9o4txtB1QhVrA+JClfeiAbKOyblTX9ILALRAlkLsG8WVyo/W0Ivl8AIvpp4AXGfXKPpcOLZGn5PNy5N0jKMeTjwGWpiKbSbw5KUB7R9KlAfu2iFrPTI2H3iIiM0/VaukpZR9Hyqge+5ftHcjkAMwDkMrZE5nSOhtmFImlW2/kZYlLsy0FJ1SCVqHQpTex6RFpreS5N3RSpN+ZcPdS6pGFtJ5nPQfawx23LUuScYcbclGhOSrhbfxpC1E3NlDFewyIsMrpMW022EiwAAHAC3yidov6Iru22VVT5UpeVjmH1l59Q0xq4DwHHibxLYQixUQhCAEIQgBCEIAR0dQCCCLg5EHiDHeEAUPtFRXKG+paUqcpzy7gjMsKV7p+zllzFuOuyXVW+y7VC0qQRcG+R/24xcL8ulaVJWkKSoWUlQBBB4EHIiKL202AlWqrJyzWNlid7QrQFd0KQk4cAOmZGWeuVo4dRoceaW7p/k3xaiUFRFXqs1OTUo26HA04+krKk2DicWEYc7lJNxwtfpH0VLU9KAEoCUJGQSkAADpaKl2bpKZ6RfpE1ZubkFns1gZgXulwcxc2NtUlPHMS7djtO4+hyTnO7OSZwOA6rSMkuX4nmeOR96OqGOMVtj0jOU23bJq00ExraZtCzMTExLt4u0lSkOXFh3wSMJ46GNtES2X2cel6hUZhzD2c0pot2Nz3Qq+IWy1EXSKN2S2OIQiQausbQsyzsu07ixTS+zbsLi/wBo8BmOesbUxE9sdnnpmap7rWHDKvlxy5sbZeyOJyiWGIBqNqqE1PSrku8bIWL4hqgp7wUL8iPheKKpVVqHYPlhLb7EkVBcwq4DiUHLBmLnCMXha+eti7y6s7MvN0iSNnZgXmFjRprU3I5jMjlYe9Gq2xlk/stAkMsVi+oe62nvKUsjLEqxUfAD3hFMmOE1UlZaMnHpnhs/XGptGJtXeAGNHFBI0PwOYyyhV5WxxjibEdbaj4RracllNTnBLgJZZQ0zcZDE2nARfibpPiRGbU50KyB7ozJPHr4CPAy4PS1G3H12enhyOULkRDauSQCiYUgOBtSe0RcjGi9rXGYPC4/SN/vE2DlJFiUmGXHzLvzDaVtrcBSELSXLoskEGyVZknWMOmUxdXmEysvi9HSoKmHx7ISM8KSdSTp1z0BMWhvnkAqjPBIsGezUkcglaU5eRtHuadSWNbjz8zi5vae9C2Ik5Q3l5ZAUPfV3leSlXt5WiSJltbnPhHnQ5vtpZh29+0aQu/PEkG8ZsabfspufgqzaNX0ZVpefTkxNfs80OAJsEuH4A3+wecW8DEQ25oAnJR5g6uJuk8lp7yT8QB4Ex47o6+ZunoS5ftpY+jug63byBPUptfqDEx+hL7JtCEIsVEIQgBCEIAQhCAEIQgBFV7/gPR5TswozXpILBRqCEkq8c8GQ4gRakQDe9SH3GWJqVTjekXg8GwL40j2gBxIsDblfjaAIbU58zTTFdp4HpUsAibZHvJtZQIGZsDkfqkHVEZe1B7ZEvXKXm40PWoGq0e+2sD3k3IPTPgIw2lEk1iiDGF5Tshz4q7o453yHUXuoGwth6NLMy5XLsrYTNntlMue4VC2HAfZA5f8AqIBsdm641PS7cwwbpWMxxQeKFdQfjqI2UVlX9i36etc7R1lBzW7KG5bdF7kITw42HwI0jZfT81U6c3M0paWphCx2jKwDco9pnEdL5EHK4I04ATyOIrmX3ploYZ+nzcu4MjhbKkkjK6SbZHhqOp1jpMbxpmau3TKdMLWcu1fTgQjqeGttVDSJBZMRbbjbdinNkXDkyoWaYSbqUVGwKgMwnrx0EaatVabpNKBfd9KnXnOzbNrgLcucIFu8EgG2QubDKM7YbYFEp+0TX7RPOHE48vvYCR7Ld9LaYtT0GUAR6mpNFkXahOAu1CdUO6dcS80s9AM1KtysNBGuadXSZZbrnrazVD3UaqbCzkLcLX04kAaJi26qypTSuzS2p0Aqa7QXSFgd0nlnbMZxTVRfTSVLmJpwTtXeBKADdLAIOY5AC/AXAsLC5iCSK0yUnGHH5VDbbjjTgLi1LyCli+ZyKtFZxw/Sp5TgMyyX2ge8028lsKA4ZXPmRfwiS7Hy3qe2UvtHZk9q6vmok3SfAlXmTG7i6wR+dcs5p6qSe1dIytnN58pJtpZdp78ihN/ZTjRrmcVgVHrYxKK3W5SqU2bRKPtulUu5ZINlAhJIxINlDMDURELZfp/6jRVDZZlw42wZd0aONd0g9QLA/LxjSWCS6IjqYvssrdXOB2kyh+q32Z/6aij8gIlcUtu92p+iB6FPpKWVrK2pgXKBjA7qsshcFXMX5ZxczDyXEhbakrQoXSpJBCgeKSDYjwjE6bvk4fTcfOK1prgpleI0Yqqb8gHkk5ealHzeizxEB3s0VT0kpxrJ6VUJhojUYM1AfdF/FIir4dlvFFkiOY0ux9cTPSbEym3rUAqAzwqGS0+SgRG6ixUQhCAEIQgBCEIAQhCAEQnertSqRlQhjOamT2TCRqCci5bpfLqoRMZl9LaFLWQlKAVKUdAALknwEUtQXlVSecqboIaQS1JoV7qRkV255nzUeQiUrIlJRVsw5TYyYp6Gn6c6RNISO1Qo3Q9ncpscug08jnE/2K2+Zn7tLBl5tGS2F5G41Ld/aGRy1HHmeYreuSX0jVJeXZGFwK7Vx5OSm2kfaHHl1UnnFpRpWY4srk6ZdFZn0S7SnXVBCEAqUTyGfx5eMVdua2olQqcDjyWXJmaLqGlnCMK9Aknuk52t0HOM/fau8vLs69tNtoNzqADr52jWTGzjU0iymUrCAAOBAGiUkWPDSKQi5GmTIoUmXEDcXFiOYzHjHDrqUC6iEgcVGw+Jihjsc22fVuzLHRDpH5iOo2PYUbvLeez/AMxwnyytF/Tl0U9eBvt721UnNMIl5V0vzSHkOtdgMYSU3BJUMtDwvnaJ/sPtSioyqXkjCtJwPIPuLSAVDwzuPGIDSaMhsWYaCRzA16lXHzMbLc53HqmxxRMhdv4woX87QnDai2PKpvg42o3gOvuKk6SntHRcOTBHq2uBsSLE656cr8MSjbGIYQta1F6aczW8u5KidUi+gOY65X0yx56W+iasU2tK1Ekjk27c5dLkjyX9mJlDGl2ZZ5yXCKppp9Bm1Syrhl8lTF/dV7zf5D4c4lJjrt5QPSGjhyXfEhX1Vp0z4X0jWbM1b0hkFWTiDgdTxCk5XPjr8eUaxpPa+jGfuW/+TbpOUdSqOI5Sm8abpSqKMTpNSyHEFDiQtJ1Sc7xqKW7OUpRXIq7aWJuuUWf/AKjmQeo+Co3MAYpOpPqjTHklDom+x+20rUU+qUUOp9theS021y94dR52jezjYIzFxoR0PCKWq1BQ8oOoUpl9GaHkGygRpitr+fWN5s3vGcYUmVq6QknJubSO4v8A5nBJ628QBnHPODSO7HlUjN3WPmSnp2lrNkpV6RLX+ovUDwBR5hUWpFQ7eeoqFKnGVDtFPhggf5jbhGhvmLKUPviLeiqdo0fYhCESQIQhACEIQAhCEAVbvgqy31tUqXVZyZIW+oe40nOx8SL+CbcY2EjKIZbQ02LIbSEpHQc41m8vZR5l52rSbyUOIa9e25mlaEJHsngbJSMPGwz5xOm7zQoJD6SwogEFSSUkHQpNtOpHnF4VfJhnjJrgmG01TSwytSjokqPgOHmco7bmqIpEuudeHr55WPP3Wwe4B0OavDDyiCV6Y+kJiWkWlhZmXEqcUk3s2kkmx00SpVvsjnF9NtJbQEpGFKEhKQOATkAOlgIZGTghS5Ko3sr7SeprWoC3XSB9nCUnywq+MSWRQA2kDiAfiIh21DherlhciWlgnXIKcJPzC7eUTdKbADllE4l7TPVP3nKhfXPxjqlpI0AHkI7Qi5ynN4jmxS+yr062Tk/LodHijCn9VfKJFEUnF9hXae9mEvoXLq/8in/yWn8MUn0dGnfuol+8rZ306ScbSPWp9Y0eIWjMWPC4un70R/YiselybThN1gYHP40ZEnx184slabiKKqk4KRUJtpalIYmLTDdgTYqJxJFutx4JEUg6lydGaG6PBPam6kIUlWpGQ68D8YrWpj0OdbfT+7mj2bqR9bLCsD+ve5xkpnKhNNrckpNaW0pKi69lcBJV6tJIxE8LYoxtlKWh9Lc28tT7qswV6NlKiLJTzBH8o2tSdR7MIwcE3LolRMdRHJjlKY1tylXk5TrAQhGfkk7KPKPCclEPIKHEhSDqD+Y5HqI90iNTWdoG2CEAF15WSGmxdSidAbDLh15Axq+VukTFNv2jdrRUisoZeWt5Eqwp6VClXDd1pFiOYKiRbiAfC/IrzdZsg7LF2cnLelTIAwD/ACUDRF+Z7t+WEdYsOOI9JXXIhCECRCEIAQhCAEI1tR2glZf9/MsNdFuIST4Am5jRzG8ylo1nWj/DiV/pBgDT79pxSab2KLlc0+2yAOt1/PAB5xv57ZqVclkS7rDbqGkJQkKSO6EjDdJ1SbcraxXG9DbmQm/QQw+HOynG3HO6sYUDVRumLHlNrZCZ7jc2wsqBGHtEgnLQJJB05RDBW+5WgsmcnZxlNmGlqYl876m5Nzr3MOf24t2cWAnPIcfAZxibP0JiSYDEsnA2CVAXKrlRuSScz/ICIpverhYklNtn1syoMNjj3iMZH3bjxUIh/RKIPskv0mamps6TEyQj+Bs5W8iB92LFiL7H09LCW27j1aLcsSjqfMkm0SiOlRpI87JLdJsQhCBmIiW82VUZRL7f7yUdQ+nyIB8hcH7sStxwJF1EAdY1FSqAcSpAT3VApVi4gixy4ZRO3ci+OW2SZPaRUUzLDT7fsuoSsfeF7eWY8orzfZTLNy88hN1SbyVKFrgpUtORHHvBP4jGg2A3gs01l6TmSt0sukS4aGMrSo3wA3sCFX1t7VuESX+1NXnQRJ0sNNnRc2dRzwHD8rxzUeiT9LyXWUrHsrSlQHRQuB8DFHbJJ7NU2xwYm3UAdMRH6GJv/ZuvvD1tRYl/sstBVhyuUg/ONcxufmkrccFVIW6rE4fRwcRzzN3ep+MWg9stxXJHfHaeOUL20jKc3Uz3u1a/jLgfksxhzu76spHqpqWdy4pwHy7hF/GN/X+kcn+M/sOupSCpRCQNSogAeZjRL2pbUvs5Vtybc4JZSSPNVtOoBjDTshPS7hcqVOfqCQQQG3yQM/qNhRPO2Qiwtmt5FJZsz2Kqcr6jjOAeakg/FUVlmb64NYaeK75NHTtiKrO5zC0U9k6pR33SPEHu/EeHOwtktgpOnZst4nT7TzneWb62Vbug8gBG9ptTZmEY2HW3UfWbWFD4gxl3jJu+zdJLoARzCEQSIQhACMWp1BEu0t51QS22kqUo8AIyjFI759r2nZlunqcUmXQoLm1IGIqw94MpF9chrkFKTfQwBvGtuKpUR/dch2TR0mJo2B6pSMj5FUcPbAzr6cdUq7gTbvIZs0gX1GLJJHimMeVq9Wnmkpp7DdLkkJCUPP2xYBkChJBAGHTK32uMRqpy1HaVeo1CZqj/ABQ0olN+SbGwz4Y4A37dE2Yljdx5l5edyp9Ttz1CDh+IjPY2l2ab7qUyo/8Aj3+ZREPa2np7NhKUIKzsFTBAOXMrCze/Mx6L3gL0FGkgOV0H5hNojci6xTfSZP5eubPuZBVPH8TbaP8AUkR6zOwNGnE3Qywb54pdeHXj6tVj53EVe9tMw4bP0OXViyu0tOLnlhTcceIjBLtFuD2NQpyr5ONqKkgjhcqKvh/utEOEl2iwH9gp2TJNKqLgSM+wmO+jW9gbEAWy9m/XjEJ2lqU36cw7VmSyhhBShSElTRWq/fxZ65ZXJGFOWsbSlVObTb6PrMvNp4MzfcWegKxcn7wjePbwlsp7KsU9xpCu6VoAcaVfxyt4FUSVfKowpeZQ4kLbUFpOikkEfEflG0k6mpNgrvJ+Y840i9kJaYxTFBm0IXqpgqJQrjYpPeR5i3K0YEjXSHTLzjZlpke4r2VX0KFaH+rEx0Ryp/I4p4HHmJYbLqVi6Tcfl4x4Ts8lvL2lcv5xG3Z8S6VOKWG0gZk/y4nlGkYZmKilTpcEhTknvzLpsp0cm76nhl8Se7ByUSsMbmZNW2pBc7JpK5qYUbJaaF7eNr2+fWNpTd3E3NDtKpMejM6+jskA25OOaDr7XlGvpG1bMuFS2z0ip5wD1ky6NftKJIsL/WKB0jSVeaS6q9Yqa5lV/wDCSVlDX2VKsGwb5WFz1vGUpuXZ1wxRiWIzX6BSBhYLOMZEt+tXfq5mdeF8o8Vb21Oj9kps4+D7JDdgeWaQrLrEHk9pEMZU6lMs8nZk418efe15HLpHMztbVnPam0Mgi4S00m34lDF8CYy3I6VgyPwTf+2dXVmKMsD7T4/VIjzXt3UUZu0V+3EtrKz8Etn84rte0EyTnVXb/wDMQPlih/aSbSO5VV3+0tCvlc3hvRPoT/b+UWMje203/iZOdluZU3kPG5B+USKj7yJCYsG5pu50S4ezJ6DFa8VTL7X1VJymmnwR7LrKflgTc+Zjxm6+2/lP0lh3m7LKLa+d7DM/G0TuRDw5F4PohqaSoCx10P8AIx41OksTCcMw026nktIV8LjKKBosy2hX90VFyXXf/Bz1gk55pSrNF+FtesSKb3jzqh6EJJbVScOBIyLYBGbqbnPIE8U5XvlaJMjWbcUGWYnWmKKHm55xV1JZdVgQnUly5JTztewHDQG7aEw62w0iYc7V5KEhxy1sSrZkCKR3WzipSsqlEuszRmAe2eIsoLQlS1JbcOa+8DfgdcrRfogDmEIQAhCEAdHkkpIBsSMjrY8DaPl3Z2ptyE5NKWyJ6bS6pDCliyApKlY313OptcDxzEfUhiga5sNNTFZmUybAlmbpxPKScHfAWpaL+0orvknQjhrAlVfJHNo6u/NHHUpoqF7pZScKB4IGarc/nGVs/QZyZSDIyKg2dHHLNpIPG9wVDwJ0i4tkt2clJWWU+kP6l54YjfmhOifz6xNbRXbfZt6234KvyUlJbo6gvN6cYZvbutNlZ/EoCx8DG3RucV71Rev0bT/OLXhE0jN5ZvtsqKa3Nu/5dRXln32kqHmAqNRM7r6q3+7dlnx1xNqOWlgkADzi9I4htRKyzXlnzFV9l5pq/pdNcA4rZAcHK90HS3AmMCkVdTV0yc6tkH/JWcSPDAvu8evHWPqy0aaubKSc4P2mXacP1ikBQ8FjvD4xG36J9W/kkz5xmXUlXaPSpacT3hMyCsB/iUyThOuqcHjGc9tCqaa7KbwVJlIOFxHq5pnTvBJ9rqLKBtmqLBq25lKO9T5pxnO/ZPesb8BlceJxH9Kwm6ae3el5ttKZlldiUGxI1C0K1PPPmMtYN12THHHI6jw/3/s6S8w0pSMTi6iUAlhhQKEot704o205BRBtmoDI+9RqnpLmKYUqoPIyQ0g9nKsDQJFrFVssk4QfrKjGFIufWOLWkm+E2GK2naKGa9OMbOj0pydmkSUoQ2bFTrgSCGUAcuZJAytmR5V9S+Imr0rxrdk4X15Zg1N9amwmbfCGhmmXaHZtDlZCRdXjr1jMoFDmpkD6PklYDl2q7NoI53Juoa6Hy4Rc2zG7GRk7LwGYe1Lr9lm/MJthHwv1iahMW232Zett+Cr8lNUvc/MuZzc6G/sSydP+ooA/IxI5Dc3TEe226+eJddVmeZCMIiw4RKSRnKcpctkWY3dUxAsJJj7ycXzVcxy9u7pitZFjyTh/K0SiESVIDN7n6UvSXU3/AAOr/VREaKe3L4R+yTzyLaJeSlwZcMgLDyi24QJTa6Pm7aLYeoSw/aZVM03pjl7qI4DuZLHkAI1svPzbTbkqzMLQ2U4VtvJIdYSbEhGIBSQRlYWH5x9RxF9o938hPOB2YYCnBkVpUpJVbTHhIxW6xFfRZzb7K63K7MFT4nS0UsMoKJZSsi6td0uO2tcjDcZ2Hey0NrsEdGWghISkBKUgAACwAGQAA0AGUekSUEIQgBCEIAQtCEAIQhACEIQAhCEAIQhACIntjsDK1Gy3Qpt5Isl5o4VgcjlZQ6HS5taJZCAKiTuUVizqT5RywDF+PHp0tFgbJ7Jy1Oa7OWRa+a1qzWs81q/TQRvYQJbb7EIQgQIQhACEIQAhCEAIQhACEIQAhCEAIQh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34" name="Picture 10" descr="https://encrypted-tbn0.gstatic.com/images?q=tbn:ANd9GcReQnJu8Dbt9wRIEeGhztRQGYT-Y40TR00TmmfT6Jtp-vt5K-p2JA"/>
          <p:cNvPicPr>
            <a:picLocks noChangeAspect="1" noChangeArrowheads="1"/>
          </p:cNvPicPr>
          <p:nvPr/>
        </p:nvPicPr>
        <p:blipFill>
          <a:blip r:embed="rId5" cstate="print"/>
          <a:srcRect/>
          <a:stretch>
            <a:fillRect/>
          </a:stretch>
        </p:blipFill>
        <p:spPr bwMode="auto">
          <a:xfrm>
            <a:off x="6732633" y="5517232"/>
            <a:ext cx="1511775" cy="1006018"/>
          </a:xfrm>
          <a:prstGeom prst="rect">
            <a:avLst/>
          </a:prstGeom>
          <a:noFill/>
        </p:spPr>
      </p:pic>
      <p:pic>
        <p:nvPicPr>
          <p:cNvPr id="7" name="6 Imagen" descr="LECTURA.jpg"/>
          <p:cNvPicPr>
            <a:picLocks noChangeAspect="1"/>
          </p:cNvPicPr>
          <p:nvPr/>
        </p:nvPicPr>
        <p:blipFill>
          <a:blip r:embed="rId6" cstate="print"/>
          <a:stretch>
            <a:fillRect/>
          </a:stretch>
        </p:blipFill>
        <p:spPr>
          <a:xfrm>
            <a:off x="4499992" y="4149080"/>
            <a:ext cx="1315474" cy="1263774"/>
          </a:xfrm>
          <a:prstGeom prst="rect">
            <a:avLst/>
          </a:prstGeom>
        </p:spPr>
      </p:pic>
      <p:sp>
        <p:nvSpPr>
          <p:cNvPr id="12" name="11 CuadroTexto"/>
          <p:cNvSpPr txBox="1"/>
          <p:nvPr/>
        </p:nvSpPr>
        <p:spPr>
          <a:xfrm>
            <a:off x="2627784" y="6488668"/>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692696"/>
            <a:ext cx="8229600" cy="1066800"/>
          </a:xfrm>
        </p:spPr>
        <p:txBody>
          <a:bodyPr>
            <a:normAutofit fontScale="90000"/>
          </a:bodyPr>
          <a:lstStyle/>
          <a:p>
            <a:pPr algn="ctr"/>
            <a:r>
              <a:rPr lang="es-MX" sz="4800" dirty="0" smtClean="0">
                <a:solidFill>
                  <a:schemeClr val="accent3">
                    <a:lumMod val="75000"/>
                  </a:schemeClr>
                </a:solidFill>
              </a:rPr>
              <a:t>PASO 2:</a:t>
            </a:r>
            <a:r>
              <a:rPr lang="es-MX" sz="4400" dirty="0" smtClean="0"/>
              <a:t> </a:t>
            </a:r>
            <a:br>
              <a:rPr lang="es-MX" sz="4400" dirty="0" smtClean="0"/>
            </a:br>
            <a:r>
              <a:rPr lang="es-MX" sz="4400" dirty="0" smtClean="0"/>
              <a:t>Elección de Recursos a utilizar</a:t>
            </a:r>
            <a:endParaRPr lang="es-MX" dirty="0"/>
          </a:p>
        </p:txBody>
      </p:sp>
      <p:sp>
        <p:nvSpPr>
          <p:cNvPr id="3" name="2 Marcador de contenido"/>
          <p:cNvSpPr>
            <a:spLocks noGrp="1"/>
          </p:cNvSpPr>
          <p:nvPr>
            <p:ph idx="1"/>
          </p:nvPr>
        </p:nvSpPr>
        <p:spPr>
          <a:xfrm>
            <a:off x="457200" y="1844824"/>
            <a:ext cx="8229600" cy="4729712"/>
          </a:xfrm>
        </p:spPr>
        <p:txBody>
          <a:bodyPr>
            <a:normAutofit/>
          </a:bodyPr>
          <a:lstStyle/>
          <a:p>
            <a:pPr algn="just"/>
            <a:r>
              <a:rPr lang="es-MX" sz="2200" dirty="0" smtClean="0"/>
              <a:t>Este paso es para reunir los recursos, estipular tiempos, requerimiento de permisos, trámites, etc. para definir el proyecto tanto en el formato mencionado en el paso 3, como en el Plan de Trabajo de usted como tutor.        FR-06-DAC-NT-PO-014  PLAN_DE_TRABAJO_TUTORES</a:t>
            </a:r>
          </a:p>
          <a:p>
            <a:pPr algn="just"/>
            <a:endParaRPr lang="es-MX" sz="2200" dirty="0" smtClean="0"/>
          </a:p>
          <a:p>
            <a:pPr algn="just"/>
            <a:endParaRPr lang="es-MX" sz="2200" dirty="0" smtClean="0"/>
          </a:p>
          <a:p>
            <a:r>
              <a:rPr lang="es-MX" sz="2200" dirty="0" smtClean="0"/>
              <a:t>En las siguientes diapositivas se presenta la guía de la Matriz de Actividades que nos proporciona el Programa </a:t>
            </a:r>
            <a:r>
              <a:rPr lang="es-MX" sz="2200" dirty="0" err="1" smtClean="0"/>
              <a:t>ConstruyeT</a:t>
            </a:r>
            <a:r>
              <a:rPr lang="es-MX" sz="2200" dirty="0" smtClean="0"/>
              <a:t> como una herramienta para desarrollar dinámicas con nuestro grupo de tutorados. </a:t>
            </a:r>
            <a:endParaRPr lang="es-MX"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861048"/>
            <a:ext cx="8229600" cy="2592288"/>
          </a:xfrm>
        </p:spPr>
        <p:txBody>
          <a:bodyPr>
            <a:normAutofit/>
          </a:bodyPr>
          <a:lstStyle/>
          <a:p>
            <a:pPr algn="just"/>
            <a:r>
              <a:rPr lang="es-ES" dirty="0" err="1" smtClean="0">
                <a:latin typeface="Calibri" pitchFamily="34" charset="0"/>
              </a:rPr>
              <a:t>ConstruyeT</a:t>
            </a:r>
            <a:r>
              <a:rPr lang="es-ES" dirty="0" smtClean="0">
                <a:latin typeface="Calibri" pitchFamily="34" charset="0"/>
              </a:rPr>
              <a:t> pretende integrar a la Comunidad Educativa mediante </a:t>
            </a:r>
            <a:r>
              <a:rPr lang="es-ES" b="1" dirty="0" smtClean="0">
                <a:latin typeface="Calibri" pitchFamily="34" charset="0"/>
              </a:rPr>
              <a:t>actividades no académicas</a:t>
            </a:r>
            <a:r>
              <a:rPr lang="es-ES" dirty="0" smtClean="0">
                <a:latin typeface="Calibri" pitchFamily="34" charset="0"/>
              </a:rPr>
              <a:t>.</a:t>
            </a:r>
          </a:p>
          <a:p>
            <a:pPr algn="just"/>
            <a:r>
              <a:rPr lang="es-ES" dirty="0" smtClean="0">
                <a:latin typeface="Calibri" pitchFamily="34" charset="0"/>
              </a:rPr>
              <a:t>Para eso en cada institución debe instaurarse un </a:t>
            </a:r>
            <a:r>
              <a:rPr lang="es-ES" b="1" dirty="0" smtClean="0">
                <a:effectLst>
                  <a:outerShdw blurRad="38100" dist="38100" dir="2700000" algn="tl">
                    <a:srgbClr val="000000">
                      <a:alpha val="43137"/>
                    </a:srgbClr>
                  </a:outerShdw>
                </a:effectLst>
                <a:latin typeface="Calibri" pitchFamily="34" charset="0"/>
              </a:rPr>
              <a:t>Comité Escolar,</a:t>
            </a:r>
            <a:r>
              <a:rPr lang="es-ES" dirty="0" smtClean="0">
                <a:latin typeface="Calibri" pitchFamily="34" charset="0"/>
              </a:rPr>
              <a:t> que cuente con representantes de dicha Comunidad.</a:t>
            </a:r>
            <a:endParaRPr lang="es-MX" dirty="0">
              <a:latin typeface="Calibri" pitchFamily="34" charset="0"/>
            </a:endParaRPr>
          </a:p>
        </p:txBody>
      </p:sp>
      <p:pic>
        <p:nvPicPr>
          <p:cNvPr id="5" name="Picture 6" descr="http://t3.gstatic.com/images?q=tbn:ANd9GcSo1z0Xhfae1TVgbHkuNhe8rSAoiJJQfI9y4vsmrYg7_k_HFjFb90LEA-hi0A"/>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1720" y="245920"/>
            <a:ext cx="4982882" cy="373235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28800"/>
            <a:ext cx="8229600" cy="4945736"/>
          </a:xfrm>
        </p:spPr>
        <p:txBody>
          <a:bodyPr>
            <a:normAutofit lnSpcReduction="10000"/>
          </a:bodyPr>
          <a:lstStyle/>
          <a:p>
            <a:pPr algn="just"/>
            <a:r>
              <a:rPr lang="es-MX" dirty="0" smtClean="0"/>
              <a:t>Es un repertorio de actividades que cubren aspectos básicos de cada dimensión, incluye los objetivos que </a:t>
            </a:r>
            <a:r>
              <a:rPr lang="es-MX" dirty="0" err="1" smtClean="0"/>
              <a:t>ConstruyeT</a:t>
            </a:r>
            <a:r>
              <a:rPr lang="es-MX" dirty="0" smtClean="0"/>
              <a:t> se propone alcanzar en cada una de éstas áreas.</a:t>
            </a:r>
          </a:p>
          <a:p>
            <a:pPr>
              <a:buNone/>
            </a:pPr>
            <a:endParaRPr lang="es-MX" dirty="0" smtClean="0"/>
          </a:p>
          <a:p>
            <a:pPr algn="just"/>
            <a:r>
              <a:rPr lang="es-MX" dirty="0" smtClean="0"/>
              <a:t>Son más de 253 actividades separadas por dimensión.</a:t>
            </a:r>
          </a:p>
          <a:p>
            <a:pPr algn="just"/>
            <a:endParaRPr lang="es-MX" dirty="0" smtClean="0"/>
          </a:p>
          <a:p>
            <a:pPr algn="just"/>
            <a:r>
              <a:rPr lang="es-MX" dirty="0" smtClean="0"/>
              <a:t>Cada una de ellas se conforma por:</a:t>
            </a:r>
          </a:p>
          <a:p>
            <a:pPr algn="just">
              <a:buNone/>
            </a:pPr>
            <a:r>
              <a:rPr lang="es-MX" dirty="0" smtClean="0"/>
              <a:t>  </a:t>
            </a:r>
            <a:r>
              <a:rPr lang="es-MX" sz="2000" dirty="0" smtClean="0"/>
              <a:t>Tema, objetivo de la actividad, preparación de la actividad, material necesario para la actividad y ficha técnica.</a:t>
            </a:r>
            <a:endParaRPr lang="es-MX" dirty="0"/>
          </a:p>
        </p:txBody>
      </p:sp>
      <p:sp>
        <p:nvSpPr>
          <p:cNvPr id="4" name="3 Título"/>
          <p:cNvSpPr>
            <a:spLocks noGrp="1"/>
          </p:cNvSpPr>
          <p:nvPr>
            <p:ph type="title"/>
          </p:nvPr>
        </p:nvSpPr>
        <p:spPr>
          <a:xfrm>
            <a:off x="467544" y="764704"/>
            <a:ext cx="8229600" cy="792088"/>
          </a:xfrm>
        </p:spPr>
        <p:txBody>
          <a:bodyPr>
            <a:noAutofit/>
          </a:bodyPr>
          <a:lstStyle/>
          <a:p>
            <a:pPr algn="ctr"/>
            <a:r>
              <a:rPr lang="es-MX" sz="3200" b="1" dirty="0" smtClean="0">
                <a:solidFill>
                  <a:schemeClr val="accent4"/>
                </a:solidFill>
              </a:rPr>
              <a:t>¿¿QUÉ ES LA MATRIZ DE ACTIVIDADES ??</a:t>
            </a:r>
            <a:endParaRPr lang="es-MX" sz="3600" b="1" dirty="0">
              <a:solidFill>
                <a:schemeClr val="accent4"/>
              </a:solidFill>
            </a:endParaRPr>
          </a:p>
        </p:txBody>
      </p:sp>
      <p:sp>
        <p:nvSpPr>
          <p:cNvPr id="5" name="4 CuadroTexto"/>
          <p:cNvSpPr txBox="1"/>
          <p:nvPr/>
        </p:nvSpPr>
        <p:spPr>
          <a:xfrm>
            <a:off x="6269495" y="6488668"/>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2008" y="980728"/>
            <a:ext cx="8964488" cy="5184576"/>
          </a:xfrm>
        </p:spPr>
        <p:txBody>
          <a:bodyPr>
            <a:normAutofit fontScale="85000" lnSpcReduction="20000"/>
          </a:bodyPr>
          <a:lstStyle/>
          <a:p>
            <a:r>
              <a:rPr lang="es-MX" dirty="0" smtClean="0"/>
              <a:t>A continuación se muestra un fragmento de una tabla guía, que contiene las 253 actividades clasificadas por:  </a:t>
            </a:r>
          </a:p>
          <a:p>
            <a:pPr>
              <a:buNone/>
            </a:pPr>
            <a:r>
              <a:rPr lang="es-MX" dirty="0" smtClean="0"/>
              <a:t>  -dimensión/</a:t>
            </a:r>
            <a:r>
              <a:rPr lang="es-MX" dirty="0" err="1" smtClean="0"/>
              <a:t>subdimensión</a:t>
            </a:r>
            <a:endParaRPr lang="es-MX" dirty="0" smtClean="0"/>
          </a:p>
          <a:p>
            <a:pPr>
              <a:buNone/>
            </a:pPr>
            <a:r>
              <a:rPr lang="es-MX" dirty="0" smtClean="0"/>
              <a:t>  -áreas temáticas y</a:t>
            </a:r>
          </a:p>
          <a:p>
            <a:pPr>
              <a:buNone/>
            </a:pPr>
            <a:r>
              <a:rPr lang="es-MX" dirty="0" smtClean="0"/>
              <a:t>  -planos de competencia</a:t>
            </a:r>
          </a:p>
          <a:p>
            <a:pPr algn="ctr">
              <a:buNone/>
            </a:pPr>
            <a:r>
              <a:rPr lang="es-MX" b="1" dirty="0" smtClean="0">
                <a:solidFill>
                  <a:srgbClr val="00B0F0"/>
                </a:solidFill>
              </a:rPr>
              <a:t>  </a:t>
            </a:r>
          </a:p>
          <a:p>
            <a:pPr algn="ctr">
              <a:buNone/>
            </a:pPr>
            <a:r>
              <a:rPr lang="es-MX" b="1" dirty="0" smtClean="0">
                <a:solidFill>
                  <a:srgbClr val="00B0F0"/>
                </a:solidFill>
              </a:rPr>
              <a:t> A manera de ejemplo señalaremos una actividad que supondremos puede incluirse para la concreción del Proyecto Grupal</a:t>
            </a:r>
          </a:p>
          <a:p>
            <a:pPr>
              <a:buNone/>
            </a:pPr>
            <a:endParaRPr lang="es-MX" dirty="0" smtClean="0"/>
          </a:p>
          <a:p>
            <a:pPr>
              <a:buNone/>
            </a:pPr>
            <a:r>
              <a:rPr lang="es-MX" dirty="0" smtClean="0"/>
              <a:t>   Se recomienda incluir </a:t>
            </a:r>
            <a:r>
              <a:rPr lang="es-MX" b="1" dirty="0" smtClean="0"/>
              <a:t>al menos 3 dinámicas </a:t>
            </a:r>
            <a:r>
              <a:rPr lang="es-MX" dirty="0" smtClean="0"/>
              <a:t>de la matriz de Actividades en su Proyecto.</a:t>
            </a:r>
          </a:p>
          <a:p>
            <a:pPr>
              <a:buNone/>
            </a:pPr>
            <a:endParaRPr lang="es-MX" dirty="0" smtClean="0"/>
          </a:p>
          <a:p>
            <a:pPr algn="ctr">
              <a:buNone/>
            </a:pPr>
            <a:r>
              <a:rPr lang="es-MX" dirty="0" smtClean="0"/>
              <a:t>La </a:t>
            </a:r>
            <a:r>
              <a:rPr lang="es-MX" b="1" dirty="0" smtClean="0">
                <a:solidFill>
                  <a:schemeClr val="accent3">
                    <a:lumMod val="75000"/>
                  </a:schemeClr>
                </a:solidFill>
              </a:rPr>
              <a:t>tabla completa</a:t>
            </a:r>
            <a:r>
              <a:rPr lang="es-MX" dirty="0" smtClean="0"/>
              <a:t> podrá consultarla en la sección de tutorías de la página </a:t>
            </a:r>
            <a:r>
              <a:rPr lang="es-MX" dirty="0" smtClean="0">
                <a:hlinkClick r:id="rId2"/>
              </a:rPr>
              <a:t>www.colomos.ceti.mx</a:t>
            </a:r>
            <a:r>
              <a:rPr lang="es-MX" dirty="0" smtClean="0"/>
              <a:t> con el </a:t>
            </a:r>
            <a:r>
              <a:rPr lang="es-MX" sz="2600" dirty="0" smtClean="0"/>
              <a:t>nombre</a:t>
            </a:r>
            <a:r>
              <a:rPr lang="es-MX" sz="2600" dirty="0" smtClean="0">
                <a:solidFill>
                  <a:schemeClr val="accent3">
                    <a:lumMod val="75000"/>
                  </a:schemeClr>
                </a:solidFill>
              </a:rPr>
              <a:t> “</a:t>
            </a:r>
            <a:r>
              <a:rPr lang="es-MX" sz="2600" b="1" dirty="0" smtClean="0">
                <a:solidFill>
                  <a:schemeClr val="accent3">
                    <a:lumMod val="75000"/>
                  </a:schemeClr>
                </a:solidFill>
              </a:rPr>
              <a:t>GUÍA DE LA MATRIZ DE ACTIVIDADES</a:t>
            </a:r>
            <a:r>
              <a:rPr lang="es-MX" sz="2600" dirty="0" smtClean="0">
                <a:solidFill>
                  <a:schemeClr val="accent3">
                    <a:lumMod val="75000"/>
                  </a:schemeClr>
                </a:solidFill>
              </a:rPr>
              <a:t>”</a:t>
            </a:r>
            <a:r>
              <a:rPr lang="es-MX" dirty="0" smtClean="0"/>
              <a:t> </a:t>
            </a:r>
            <a:endParaRPr lang="es-MX" dirty="0"/>
          </a:p>
        </p:txBody>
      </p:sp>
      <p:sp>
        <p:nvSpPr>
          <p:cNvPr id="4" name="3 CuadroTexto"/>
          <p:cNvSpPr txBox="1"/>
          <p:nvPr/>
        </p:nvSpPr>
        <p:spPr>
          <a:xfrm>
            <a:off x="6269495" y="6488668"/>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836712"/>
            <a:ext cx="8229600" cy="4032448"/>
          </a:xfrm>
        </p:spPr>
        <p:txBody>
          <a:bodyPr/>
          <a:lstStyle/>
          <a:p>
            <a:pPr>
              <a:buNone/>
            </a:pPr>
            <a:r>
              <a:rPr lang="es-MX" dirty="0" smtClean="0">
                <a:solidFill>
                  <a:srgbClr val="009900"/>
                </a:solidFill>
              </a:rPr>
              <a:t>  </a:t>
            </a:r>
          </a:p>
          <a:p>
            <a:pPr>
              <a:buNone/>
            </a:pPr>
            <a:r>
              <a:rPr lang="es-MX" dirty="0" smtClean="0">
                <a:solidFill>
                  <a:srgbClr val="009900"/>
                </a:solidFill>
              </a:rPr>
              <a:t>  No hay un orden correcto para la elección de la(s) dinámica(s), puede ser dinámica, enseguida ver a que dimensión o área temática pertenece o viceversa; el objetivo es analizar estos tres aspectos para que la elección final de las dinámicas correspondan a las necesidades expuestas por el grupo. </a:t>
            </a:r>
            <a:endParaRPr lang="es-MX" dirty="0">
              <a:solidFill>
                <a:srgbClr val="009900"/>
              </a:solidFill>
            </a:endParaRPr>
          </a:p>
        </p:txBody>
      </p:sp>
      <p:sp>
        <p:nvSpPr>
          <p:cNvPr id="52226" name="AutoShape 2" descr="data:image/jpeg;base64,/9j/4AAQSkZJRgABAQAAAQABAAD/2wCEAAkGBxQQEBAPDxQUFBUUFRQYFRQUFRQUFxcUFRQWFhYVFRYZHCggGB0lHBUUITEiJSkrLi4uFx8zODMsNygtLisBCgoKDg0OGxAQGywlICQtLCwsLCwsLCwsLCwsLCwsLCwsLCwsLCwsLCwsLCwsLCwsLCwsLCwsLCwsLCwsLCwsLP/AABEIAOEA4QMBEQACEQEDEQH/xAAcAAEAAgMBAQEAAAAAAAAAAAAAAQcEBQYCAwj/xABCEAACAQMABwQIBAELBQEAAAAAAQIDBBEFBhIhMUFRB2FxkRMiMlKBobHBI0Jy0RQVMzRDU2KCkpOy8BaiwtLxJP/EABsBAQACAwEBAAAAAAAAAAAAAAADBQIEBgEH/8QAMREAAgICAQMCBQMEAgMBAAAAAAECAwQRMQUSIQZREyIyQWEUgbEjQnGhUpEzwdEk/9oADAMBAAIRAxEAPwC8QAAAAAAAAAAAAAAAAAAAAAAAAAAAAAACAAAAAAAAAAAASAAAAAAAAAAAAAAAAAAAQAABkA+da4jD25Rj+ppfU82lyZRhKX0psxnpagtzrUv9SH7mPfH3Jf013/B/9MyaFxGa2oSUl1i015oyTT4IpQlF6ktH0PTEAAAAAAAAAAAAAEgAAAAAAAAAAAAAAAAAAEMAwtK6VpWtN1biahHv5volzZjOSgvJNRj2Xy7K1tlYaxdp1WpmFkvRR/tJqLm/CLyl8SvtzXxA67A9MxXzZD3+EcNe39WvLarVJ1H1lJvyXBGlKyUnts6anDppjqEUjF2UY7ZsdkfY6TUfWWVjcRzJ+hm8VI8lncpro19Daxr3CWnwUfWelwyaXKK+ZF805JpNb00mvBlsnvyfOmmnpns9PCAAAAAAAAAAAASAQwAASAAAAAAAAAAAAAQAavWHTVOyoyr1nhL2Y85S5RRhZYoLbNrDxLMm1QgURrBpyre1nWrP9MV7MI8kl9WU1tzse2fSen9PqxK+2PP3ZrCEsDO0boavc/0ejOp3pbv8z3Ekapy4RpZHUMaj/wAk0j3pbQVxabLuaUqaluTbi030zFs9nTOHmSGL1HHyX21S2a4jN1l4dmWmP4myhCTzOhinLrhL1H5fQuMWzurPmvXcT9PlNriXk642SmABIBABIAAIAJAIAJAIYBIAAAAAAAAAAAAAAMa+vIUac6tWSjCCblJvCwjGUlFbZJVVK2ShFbbKE1t1inf13UllQjlUoZ4Rzxfe92Snvudj/B9K6T0yOHVr+58mkINbLSUlFbZZmpPZ4pKNxfrjvjQa5dan/qWNGIuZHF9W9QSbdWPx7/8Aws6jQjBKMIqKXBRSSXwRv6SXg5OU5Se5PbOe1+tY17GvTeNpR2o83tR3/DmQ3xUolj0mydOTGa4KFRSH1FeUdl2YXk6dzVhFtKdPL8YPd/uZuYkmno5z1FRGVcZP7Fo0dISi8yeVzTLFSezjp48e3wbqE00muDJTQa0egeEgAAAAAAEAEgAAAAAAAAAAAAAAAHmcsb2AlspTtD1td5U9BRf4EH/qTT9rwXIqsq/u+VHfdC6T8CPxrF8z/wBHGmkdL4LI7MNUdtxv7heqv5mD5v8AtH88eZZYuP8A3SOM9QdW8/p6n/l/+i1SwOPNdpC/xmEOPN9PAwlLXg2qaN+Xwama2sp788c8yJ+Teiu3gourT2JSh7rcfJtfYppLTPpFMu6EWdR2cR//AFyfSlL6o2sT6il6+/6KX5LNN85I2uiK+U4Plw8CWD2jQyYae0bMzNUAAAAAAAAAAEMAkAAAAAAAAAAAEMArTtR1s2VKwt5es/56S/LFrOwn1e7PcaOXf2/KjqvT/SfiS+PYvC4/JVhVndI6vUHVV31X0lRP0FNpyfvy47C7t2828ajuezneudVWNX8OH1P/AEXhTpqKSisJJJJckuBbpHz5ybbbMPSV5srZj7T+SMJS0T0Vdz2+DTkRYJa8HqEG845Jtvoke6PJSS0vcoedTabk/wAzb83n7lNJ+WfSaV2wS/B3XZFY+kubib9mFJRfjN7v9rNzChttnMep7lCEI/k72ccNp8mbjRzsHtbPrZVNmpF9+PMyjyYXx7oHQomKskAAAAAAAAAAAAAAAAAAAAAAjIBy+vms6saD2GnWqJqnHPDrNroskF9qhEtek9OlmWpa+VclGVqrnKU5tylJtuT3tt8WymcnJ7Z9KqrjVFQitJG01Z0BUv66pU8qK31J43Qj+75IkpqdktfY0Op9RhiVNvl8IvvROjadrRhQorEYJJdX1b6tl1CCitI+a5F877HZN7bPd7cqnHvfBHrejGqtzZopSbbb4sgbLSMVFaRNGk5tRXP/AJk9S2YzmoLZ9daaytNH3M1x2Gs9ZS3L6mVr7YNkODB5GVCL9ygUUZ9U4Lk7IrHYspVcb6tRv4R9VfctsOOobPnfqS/4mV2+xvNJRxVl34fyJZLyaOO9wPhRXrR8V9Txcklj+VnSonKkkAAAAAAAAAAAAAAAAAAAAAA1+m9KQtKE7iq8Rgvi29yiu9vBhOagtsnxseeRaq4csoHT+mKl7XnXqvi3sx5RhndFFLdY5y2fTun4MMSlQjz937n21Z1eq39b0dLdFfzlR8IL7vojKml2Mi6l1OvDht+X9kXpq/oOlZUVRoLC4yk/alLrJlxXWoLSPnGXl2ZNnxLGZ9eqoRcnyMtkEYuT0jQV6znJyf8A8IW9lnXBQWkfNLO5Hhm3rybywtPRrfxfH9iaK0Vt1neziu2O+2LWjQX9ZUTf6YJv6tGrmy1AvvTNHfkufsioSqXJ385dq2z9Far2P8PZW1HnGlDa/U4py+bZfVR7YJHybNt+LkTn7tmPpV/ivwX0yYz5Jsb6DHt/bj4r6mK5JbfpZ0iJyqJAAAAAAAAAAIYBIAAAAAAAAPLYBSXaTrJ/F3Hoab/BovCx+apv2pPuXBfEqcu7ulpcHf8Ap/pqor+LNfM/4MHU7VSppCpzhRi/Xqf+Mer+hhRjux7fBtdW6vDDh2x8y9i79EaMp2tKNGhFRjHl1fNvqy3hBQWkfPL8iy+bnN+WZjeDIhRo7+69JLC9lcP3IZPZY0Vdq2zFMTYOG7RtJ1qNWjQpzlTTp7b2W4t5k0t68DUyZyi1ovuiYtV8ZTmt6ejN7KtZak607OvOU1JbVNyeWmvajl8VvXkSYl7fiRreoemV1RV1S17mt7Xr7bvYUVwpU15zefol5kWbLckjc9L0dtMrPdnL6uWnpry2pe9Uj5J7T+SNamPdNIu+p3fCxZy/B+jEsIvVwfKmzndIVltzlJpJPi9y3Igm1stceD0kkaix1uso1kpV4rHPEsZ4ccYI43Q35Nu/puU69qDO3oVYzipQalFrKaeU0+aNtNNeCglFxemfQHgAAAAAAAABABIBABIAAAAANfpyhUqW9anRls1JQkoy6Noxmm1pE2POMbYua8IqLVTUCtcVWrqMqNOm8SysSk/dh3f3itqxZSe5HbdQ6/VVWlQ9tr/ouPR1jToU40qMVCEVhJLHx8SzjFRWkcPbdO2TnN7ZknpGavSl3/Vx+L+xHKRt49W/mZqyM3fsbPR9jwnNeC+7JYxNK+/fhFcds1HFxbT605Lyln7mhnLymdV6Vnuucfychqxffw97a1uUasFL9Mnsy+TfkatEu2aZfdUo+Nizj99H01uu/TX11VznNRpeEUor6HuRLusbMekU/CxIRN52T2PpL/0j4UacpfGXqr6smwo7nsrfU1/ZjKHuy1NYdP0bKk6leSTedmC9qT6RRY2WKC2zi8PCtypqNa/cpHWHWOreSe03CnndTTeP8XvMqLbnN+D6JgdLqx4ra2/c0yIC00W92N3c521enNtxpVEoZ5KUcuK8H9S2w5NxZwHqWmFeQnH7ryWCbhzYAAAAAAAAAAAAAAAAAB5cgNbITyBr3PQAAMW/udiPe+Bi3olpr75Gi4+JDyWX0o2tho/HrT48l08SWMTSuv34ibJGZqladtFH8O0qdJTj5rP2NDOXhHV+lZf1px/BVhWo7iS2tH2q284qE5xliosxlxUvB8zNwl4fua9eRVtwi+DrtVtMfyTRr1KkM1q2z6Om9z2VnEprkstm1TP4MW3yc/1HFfUroqD+WPLOW0rpOrdVZVq8nKTz4Je7Fckatljm9svcTCrxoKEFoxCM3DYaD0NVvK0aFBb37Un7MI+9Ilqqdj0jQzs+vErcp/sX1q1oWFlbwoU+SzKXOU3xky5rrUI6R80zMueVa7Jm0ySGqMgEgAAAAAAAAAEAAAkA02s2sFOwoutVeXwjBe1KXRfuR2WKC2zcwsKzLsUIFK6wa1XF7NupNxhv2acG4xSfJ+8/EqbciU2fQcHo9GNHWtv7tm67M9Y6lG5hazk5UquYqLedmfFNd25omxbpKXayt9QdMrlS7oLTX8F0locIQwDQXspSqNY35wkRPyyxp7YQ2bCxsdj1pe19DKMdGrde5cGejMgJAOD7YaWbKEvdqx+aaNTMX9M6H01PtzNe6KcKg+hs6zRWuP8ADaP/AIWEc1VUk4SksxjCXrZ73lvcbkMjtr7TnMjo0rs12t6i0ctXrSnJzm3KT4t8Wark5F9VVGuPbBaR4MSXwbnV3VyrezSitmnnDqPh4R6snppc3+Cq6h1OvGi1y/YvHQGg6VlSVKhHC4yk/ak+smW9dagtRPnWXmW5VjnYz7Xl+obo75fJeJk5GFVDlyampXlJ5bZF3G9GqMV4M7RVy9rYbynw+BnBmtk1JLaNsSGmSAAAAACABkAADIBotZtaaFjByqNSm/ZpRa2pPw5LvZFZdGC2zfwenXZc9QXj3+xSGn9N1b2s61Z90YpvZhHpH9ynttdj2z6N0/p9eHX2w59zWkRvs3+odt6XSNrHpLafhFNmxix3Yin67YoYcvz4P0AXR8zIAPPo1naws9TzR7t60ej08JAAByPalS2tF137sqUvKrDPybNfKW62W/QZqOdD9/4KOKU+mgDQSzuR7rfB5KSits7HVrUqVTZq3WYw3NU+Epfq6LuNurH+8jnM/rKXyU8+5ZOibaMJQhBKMY8ksJJG/COuDlMmyUotye2zNvdIZ9WHDm/2M5S9jWpx/vI15Gbq/AANnoq1efSS3dF9yWEdGjkWp/KjaGZqEgAAAAAhgHP60610dHqPptqUp+zCCTljm3lpJEVt0a+SwwOm3Zj/AKfC+7OUq9rMMepbTz/enFfTJqvOj9kXUPSt33mjntL9pF3WTjS2aEX7u+WP1Ph8CGeZKXhFri+msep91nzHH1ajlJym3KT4yk22/izTcm+Toa6oVx7YLR5PCUAHe9j1ntXdas+FOlheM5L7Rfmb+DHcmzk/VV2qY1+7LRu9IqPqw3vryLCUjjqsdy5Ma30nLaW3vT+R4pk1mMteDcpkhov2JAAAANTrTYu4s7mjHjOnJLx4r5ojsj3RaNrCu+DkQn7M/O81stxluabTT3NNbmmUbTTPqtdsZRUk/BttCatXN5voU/V51J+rDzxv+BLXjznwaGZ1fHxvql59kd9q9qnStcTl+JU998F+lcvHibtVKgvyc1mdTtyHriPsdXY7Lco1OGM58DZjr7lLf3LzE816y3xprEfm/E8b9j2ut8zMcxJyT08b0bKx0dwlP4L9zOMTTuyN+Im1SJDTJAAAAAAAIAKU7Woy/lDMvZdKGx8M7Xz+xVZu+/yd96YcP02lzvycYaR0wAYAAPQAyyeyybhb3ElxnUSz3Rjy8yxxPETi/UK+JkR/COtSNkpyWEGdHbL1I56InRUT+pn1PTEAEAAAwamiKEpupKlTc/ecIt+eDHsXJMsi1LtUnoy1TSWylhdEZaIt7e2c0a7LdPwSD0AHqnTcniKyepbMJzUeTcWVgob5b5fTwJVHRoW3uXhGaZEBIAAAAAAAAIANBrbqtT0hTUZtwnHLhUSy1nk1zXcRW1KxeSw6f1G3Dn3R4+6OQodki/rLqT/TTS+smaqwY+5ey9VWa+WH+zJu+zizt6U61apVcYRcpNyjHgs8kZPErits14eoc26ahDW2/Yqiq05ScU1Ft4TeWlncm/ArJa34O7pUlBd3P3PJiSAAs/s7hiyT6zm/J4+xZ430HE9Zf/6n+x1BOVZ6pRzKK6tHq5I7HqLZ0iROVLJyAealRRTlJpJLLbeEl1bPG9eT1Jt6XJWOsvac4zdOwjGSi99We9S7oJcu80bctJ6idXgem3ZHvvet/Y7vVjS6vLWlcJbO2t66SW546rJuVz7opnO5uN+nulVvejaozNUAHN144lJd7IJFrU9xPB4SGVa2Ep73uXV/YzUTWsyIrg3FC3jBYiiRI0ZTcuT6npiSAAAAAAAAAAAAAeWAVx2vab2adOyg99TMqndCONlfF58jRzLNR7V9zqPTWF8Sx3S4XBVJVneH1q28oxhOSwppuL6pPDZk4tENd8ZycV9uT5GJMWpqD/QKXjU/3yLPH+hHDdX85Uv2/g6MnK4ydGxzVj3ZZlHk18l6gb4mK0+VzXjThKc2oxim23uSS5s8b15PYwlJqMeSl9etdZXsnRobUKCbT5Op3vpHdw795V5GS5fLE73o3RI0L4lq3L+DS6raDlfXMLeO5Y2qkvdgmk/i8pENFTslos+qZ8cOhy+/CL/sLSFGnClSSjCCSil0RdRiorSPmNtkrJOcntsyD0wJAMO4sIze08p9x44pksLpR8HqhYQjvxl9+887UJXSkZJkREgAAAAAAAAAAAAAAAHxu7hU4TqT3RjFyb7kss8fhGUIOclFfc/OundJyu7ircT/ADyeF0h+VeRR3Wd82z6p0/FWNRGte3n/ACToLRUru4p28OMnvfSK9pimvvl2nvUMuOLQ7H+x1Pado/0H8JBLEVGSWOixuNnLh2pFH6evVsrGcMaJ1RaPZ7PNjBe7Oov+5v7lnj/Qjh+sLWVL9jpicqzO0QvXb6IzgamU/lNnd3UKUJVKklGMVlyfBIkbS5NOuuVklGPllJ6765Tv5OlT9W3TWFwc2n7U+7hhFVkZHe9Lg+gdH6NHFXxLPr/g5ehRlUnGnTTlKTSjFcW3uSNWMW3pF7dbGqDnJ6SL31I1ZVhbqLw6s8OrLv8AdXci6oqVcdHzLqnUJZlzk+FwdGTFafK4uIwWZP4HjaRlCDlwebW6VRZXkE9ns63DkyD0wAAAAAAAAAAAAAAAAAAABxfarpD0VhKnF4lWlGH+HOZfJYNXKn2wZd9Ax/i5cW+F5KUKc+kpFk9jWj053Fy1wSpx+OJSx5LyLLBjyzi/VWR9NK/ybjte0Y6lrCvFZ9DL1kll7M8Rz8G0S5cO6OzQ9OZSqye2X9xTy38PIqUm/B9AlNRW2WtqNZTo2cVUTTlKUtl7mk3uz9Szoi4x0ziOq3RtyW4nQkxXGTaXcKMatarJRhCOXJ8Et5nFqK2zWurlZKMILbZVOvGuEr+fo6eY0Iv1Y5ac2l7U154RW5GQ5vS4Oy6N0aONH4li3L+DlTUOhbSLb7MdUvQxV7cR/Eml6OLW+EHz/U93gi1xaO1dzOB691X48/g1v5Vz+SwzdOaMa8u1TXV8kYt6JK6nNmjq1HJ5k8v/AJwIm9llGKgvBt9F22xHafGXLoiWK0jQvn3SM8yIAAAAAAAAAAAAAAAAAQAACqe2i4/FtKXJRnL45SX3K7OfCOx9KV775/sVuVx2fBc/ZHSxo/a96rN+Tx9i3w1/T2fOfUct5jXskdBpqrtfh8V+ZfYnm1wV2JDT7zR09GUYvajSgn1UUmQ9i9ixlfa1pyejdK2xQlJ8Xj4LJN2rRXOzutSRqb28hRhKpVkoxjxbIm9I3665WS7YeWVdrPrJO8lsrMaKfqw97fulLv7uRXW3OXhcHYdO6XGhKc/MjQmuXB3nZtqj/EzV3cR/Cg/Ui/zzXP8ASvqjfxcffzSOT6/1f4a+BU/L5ZcMVjcWZw78+THvbxU11fJfuYuWiWqpzZo6lRybct7ZE2WUYKK0jK0ba7ctp8F82ZRia99ul2o3aJTQJAAAAAAAAAAAAAAAAIAAAAKn7aKP41rU6wnHykn9yuzlwzs/Sk/E4/uVyVx2RcHZBcp2VSD/ACVJeTSZbYb/AKej556lr1l790bmrU2pOXVkrNOuPbHR6tqe1OMe/wCR7FeTy2XbFs+2tOm6NpQk60km90YLfKT6Jfc9tsjBbZBgYl2RalBFJ6f09UvJ5n6sF7MFwXe+rKi25zPouD0+GNHx5fuaohLDwdVqNqjK/qbdRONvF+tLhttP2I/dm3j4/e9vg5/rPWFjQ+HX9T/0Xfb0I04xhBKMYrCS4JLkWyWj59KTnLulyfK+u1TW7fJ8F92eSejOqpzZo6k3JuUuLImWUYqK0j6WtBzkkuHNnqRhbZ2I6ClBRSS5ExWOXc9nsHgAAAAAAAAAAAAAAAAABAAAOE7XdHOpZxrpfzM03+mXqv6o1MuHdDZ0PpvIVeV2P+4pwqD6GjoNTtY3Y1J5y6VWOJpcU+U14b93ebNF3ZtFN1bpn6yKlH6kdt/1naf2j/yyNr9RD3OffScr/ianSPaJsZVpDMmmvST3Jd6hzMJZaX0m3T6flZp3PS9jh769qV6jq1pynN8XJ5+C6LuNKdjm9yOmx8SrHj21rRjmBPvR1mpOpk76aq1VKFut7ljDqd0O7vNujGcvL4Od6v1uOMuyrzL+C6rGyhQpxpUoqEIrCilhItlFJaRwNts7ZuU3ts8X16qawt8unTvZ45aM6qnNmknJt5by2RNlkoqK0hTg5NRXFhLZ5KSitm/tLZU44XHm+pMloq7JubMg9MAAAAAAAAAAAAAAAAAACAAAAD43VvGrCVOolKMk1JPg0zxpNaMoTcJKUeUUbrfqfVsZylFOdBtuM1l7K92p0a68yovx3B7XB9D6T1mvJgoTepfyczk1S+TT4AMg2DzaRm6L0RWuni3pTqd6Xq/GT3EsKZz4RpZPUcfHXzyLI1Y7Mowaq37U3xVKLewv1P8AN9Dfpw1HzI5HqHqOdqcKFpe/3LGpU1GKjFJJLCSWEkuhvJJHLOTk9sw76/UfVjvf0MZSNiqju8vg08nne+JFssIpLgJZ3I8DaRu9H2ewsv2n8u4mjHRW3W970uDNMiEAAAAAAAAAAAAAAAAAAAEAAAAAA8zimsNZT4p8Dw9Tae0c5pbUuzrKUnQipccwzBvyIp0Qlyixx+q5VT0pvRzn/Rlp/Zv/ADy/c1/08PYuF1bKf9xsNG6v2tGUWqEH12ltP5kka4R+xq5GZkWxfzs7KhsqKUMJcksJGyuPBQy72/mJq3EYrMmg2Iwk34Rq7rSLlujuXXmRuRuV4yXlmAYG2lolJvcuLCPG0uTc2FjsetL2voTRjorrru56RnGRASAAAAAAAAAAAAAAAAAAAAAAQAAAAABgA0N/a7Esr2Xwf2IpR0WNFvctMxjA2Bk9PHFPkM82epJEAH2oW8pv1V8eR6otkU7YxNxZ2Sp7+L6/sSqOjQstczKMiIkAAAAAAAAAAAAAAAAAAAAAAgAAAAAAAkA8TgmsPeAm1wYFXRUX7La+Zg4GxHJkuT5fyS/eXkedhL+r/B6jonrLyQ7DF5b+xkUtGwW9rPiZdqIpXzkZcYpbkZEO2+T0AAAAAAAAAAAAAAAAAAAAAAAAAACAAAAAASAAAAAAAAAAAAAAAAAAAAAAAAAAAAAAAAAAACAAAEAAAASAAAAAAAAAAAAAAAAAAAAAAAAAAA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52228" name="AutoShape 4" descr="data:image/jpeg;base64,/9j/4AAQSkZJRgABAQAAAQABAAD/2wCEAAkGBxQQEBAPDxQUFBUUFRQYFRQUFRQUFxcUFRQWFhYVFRYZHCggGB0lHBUUITEiJSkrLi4uFx8zODMsNygtLisBCgoKDg0OGxAQGywlICQtLCwsLCwsLCwsLCwsLCwsLCwsLCwsLCwsLCwsLCwsLCwsLCwsLCwsLCwsLCwsLCwsLP/AABEIAOEA4QMBEQACEQEDEQH/xAAcAAEAAgMBAQEAAAAAAAAAAAAAAQcEBQYCAwj/xABCEAACAQMABwQIBAELBQEAAAAAAQIDBBEFBhIhMUFRB2FxkRMiMlKBobHBI0Jy0RQVMzRDU2KCkpOy8BaiwtLxJP/EABsBAQACAwEBAAAAAAAAAAAAAAADBQIEBgEH/8QAMREAAgICAQMCBQMEAgMBAAAAAAECAwQRMQUSIQZREyIyQWEUgbEjQnGhUpEzwdEk/9oADAMBAAIRAxEAPwC8QAAAAAAAAAAAAAAAAAAAAAAAAAAAAAACAAAAAAAAAAAASAAAAAAAAAAAAAAAAAAAQAABkA+da4jD25Rj+ppfU82lyZRhKX0psxnpagtzrUv9SH7mPfH3Jf013/B/9MyaFxGa2oSUl1i015oyTT4IpQlF6ktH0PTEAAAAAAAAAAAAAEgAAAAAAAAAAAAAAAAAAEMAwtK6VpWtN1biahHv5volzZjOSgvJNRj2Xy7K1tlYaxdp1WpmFkvRR/tJqLm/CLyl8SvtzXxA67A9MxXzZD3+EcNe39WvLarVJ1H1lJvyXBGlKyUnts6anDppjqEUjF2UY7ZsdkfY6TUfWWVjcRzJ+hm8VI8lncpro19Daxr3CWnwUfWelwyaXKK+ZF805JpNb00mvBlsnvyfOmmnpns9PCAAAAAAAAAAAASAQwAASAAAAAAAAAAAAAQAavWHTVOyoyr1nhL2Y85S5RRhZYoLbNrDxLMm1QgURrBpyre1nWrP9MV7MI8kl9WU1tzse2fSen9PqxK+2PP3ZrCEsDO0boavc/0ejOp3pbv8z3Ekapy4RpZHUMaj/wAk0j3pbQVxabLuaUqaluTbi030zFs9nTOHmSGL1HHyX21S2a4jN1l4dmWmP4myhCTzOhinLrhL1H5fQuMWzurPmvXcT9PlNriXk642SmABIBABIAAIAJAIAJAIYBIAAAAAAAAAAAAAAMa+vIUac6tWSjCCblJvCwjGUlFbZJVVK2ShFbbKE1t1inf13UllQjlUoZ4Rzxfe92Snvudj/B9K6T0yOHVr+58mkINbLSUlFbZZmpPZ4pKNxfrjvjQa5dan/qWNGIuZHF9W9QSbdWPx7/8Aws6jQjBKMIqKXBRSSXwRv6SXg5OU5Se5PbOe1+tY17GvTeNpR2o83tR3/DmQ3xUolj0mydOTGa4KFRSH1FeUdl2YXk6dzVhFtKdPL8YPd/uZuYkmno5z1FRGVcZP7Fo0dISi8yeVzTLFSezjp48e3wbqE00muDJTQa0egeEgAAAAAAEAEgAAAAAAAAAAAAAAAHmcsb2AlspTtD1td5U9BRf4EH/qTT9rwXIqsq/u+VHfdC6T8CPxrF8z/wBHGmkdL4LI7MNUdtxv7heqv5mD5v8AtH88eZZYuP8A3SOM9QdW8/p6n/l/+i1SwOPNdpC/xmEOPN9PAwlLXg2qaN+Xwama2sp788c8yJ+Teiu3gourT2JSh7rcfJtfYppLTPpFMu6EWdR2cR//AFyfSlL6o2sT6il6+/6KX5LNN85I2uiK+U4Plw8CWD2jQyYae0bMzNUAAAAAAAAAAEMAkAAAAAAAAAAAEMArTtR1s2VKwt5es/56S/LFrOwn1e7PcaOXf2/KjqvT/SfiS+PYvC4/JVhVndI6vUHVV31X0lRP0FNpyfvy47C7t2828ajuezneudVWNX8OH1P/AEXhTpqKSisJJJJckuBbpHz5ybbbMPSV5srZj7T+SMJS0T0Vdz2+DTkRYJa8HqEG845Jtvoke6PJSS0vcoedTabk/wAzb83n7lNJ+WfSaV2wS/B3XZFY+kubib9mFJRfjN7v9rNzChttnMep7lCEI/k72ccNp8mbjRzsHtbPrZVNmpF9+PMyjyYXx7oHQomKskAAAAAAAAAAAAAAAAAAAAAAjIBy+vms6saD2GnWqJqnHPDrNroskF9qhEtek9OlmWpa+VclGVqrnKU5tylJtuT3tt8WymcnJ7Z9KqrjVFQitJG01Z0BUv66pU8qK31J43Qj+75IkpqdktfY0Op9RhiVNvl8IvvROjadrRhQorEYJJdX1b6tl1CCitI+a5F877HZN7bPd7cqnHvfBHrejGqtzZopSbbb4sgbLSMVFaRNGk5tRXP/AJk9S2YzmoLZ9daaytNH3M1x2Gs9ZS3L6mVr7YNkODB5GVCL9ygUUZ9U4Lk7IrHYspVcb6tRv4R9VfctsOOobPnfqS/4mV2+xvNJRxVl34fyJZLyaOO9wPhRXrR8V9Txcklj+VnSonKkkAAAAAAAAAAAAAAAAAAAAAA1+m9KQtKE7iq8Rgvi29yiu9vBhOagtsnxseeRaq4csoHT+mKl7XnXqvi3sx5RhndFFLdY5y2fTun4MMSlQjz937n21Z1eq39b0dLdFfzlR8IL7vojKml2Mi6l1OvDht+X9kXpq/oOlZUVRoLC4yk/alLrJlxXWoLSPnGXl2ZNnxLGZ9eqoRcnyMtkEYuT0jQV6znJyf8A8IW9lnXBQWkfNLO5Hhm3rybywtPRrfxfH9iaK0Vt1neziu2O+2LWjQX9ZUTf6YJv6tGrmy1AvvTNHfkufsioSqXJ385dq2z9Far2P8PZW1HnGlDa/U4py+bZfVR7YJHybNt+LkTn7tmPpV/ivwX0yYz5Jsb6DHt/bj4r6mK5JbfpZ0iJyqJAAAAAAAAAAIYBIAAAAAAAAPLYBSXaTrJ/F3Hoab/BovCx+apv2pPuXBfEqcu7ulpcHf8Ap/pqor+LNfM/4MHU7VSppCpzhRi/Xqf+Mer+hhRjux7fBtdW6vDDh2x8y9i79EaMp2tKNGhFRjHl1fNvqy3hBQWkfPL8iy+bnN+WZjeDIhRo7+69JLC9lcP3IZPZY0Vdq2zFMTYOG7RtJ1qNWjQpzlTTp7b2W4t5k0t68DUyZyi1ovuiYtV8ZTmt6ejN7KtZak607OvOU1JbVNyeWmvajl8VvXkSYl7fiRreoemV1RV1S17mt7Xr7bvYUVwpU15zefol5kWbLckjc9L0dtMrPdnL6uWnpry2pe9Uj5J7T+SNamPdNIu+p3fCxZy/B+jEsIvVwfKmzndIVltzlJpJPi9y3Igm1stceD0kkaix1uso1kpV4rHPEsZ4ccYI43Q35Nu/puU69qDO3oVYzipQalFrKaeU0+aNtNNeCglFxemfQHgAAAAAAAABABIBABIAAAAANfpyhUqW9anRls1JQkoy6Noxmm1pE2POMbYua8IqLVTUCtcVWrqMqNOm8SysSk/dh3f3itqxZSe5HbdQ6/VVWlQ9tr/ouPR1jToU40qMVCEVhJLHx8SzjFRWkcPbdO2TnN7ZknpGavSl3/Vx+L+xHKRt49W/mZqyM3fsbPR9jwnNeC+7JYxNK+/fhFcds1HFxbT605Lyln7mhnLymdV6Vnuucfychqxffw97a1uUasFL9Mnsy+TfkatEu2aZfdUo+Nizj99H01uu/TX11VznNRpeEUor6HuRLusbMekU/CxIRN52T2PpL/0j4UacpfGXqr6smwo7nsrfU1/ZjKHuy1NYdP0bKk6leSTedmC9qT6RRY2WKC2zi8PCtypqNa/cpHWHWOreSe03CnndTTeP8XvMqLbnN+D6JgdLqx4ra2/c0yIC00W92N3c521enNtxpVEoZ5KUcuK8H9S2w5NxZwHqWmFeQnH7ryWCbhzYAAAAAAAAAAAAAAAAAB5cgNbITyBr3PQAAMW/udiPe+Bi3olpr75Gi4+JDyWX0o2tho/HrT48l08SWMTSuv34ibJGZqladtFH8O0qdJTj5rP2NDOXhHV+lZf1px/BVhWo7iS2tH2q284qE5xliosxlxUvB8zNwl4fua9eRVtwi+DrtVtMfyTRr1KkM1q2z6Om9z2VnEprkstm1TP4MW3yc/1HFfUroqD+WPLOW0rpOrdVZVq8nKTz4Je7Fckatljm9svcTCrxoKEFoxCM3DYaD0NVvK0aFBb37Un7MI+9Ilqqdj0jQzs+vErcp/sX1q1oWFlbwoU+SzKXOU3xky5rrUI6R80zMueVa7Jm0ySGqMgEgAAAAAAAAAEAAAkA02s2sFOwoutVeXwjBe1KXRfuR2WKC2zcwsKzLsUIFK6wa1XF7NupNxhv2acG4xSfJ+8/EqbciU2fQcHo9GNHWtv7tm67M9Y6lG5hazk5UquYqLedmfFNd25omxbpKXayt9QdMrlS7oLTX8F0locIQwDQXspSqNY35wkRPyyxp7YQ2bCxsdj1pe19DKMdGrde5cGejMgJAOD7YaWbKEvdqx+aaNTMX9M6H01PtzNe6KcKg+hs6zRWuP8ADaP/AIWEc1VUk4SksxjCXrZ73lvcbkMjtr7TnMjo0rs12t6i0ctXrSnJzm3KT4t8Wark5F9VVGuPbBaR4MSXwbnV3VyrezSitmnnDqPh4R6snppc3+Cq6h1OvGi1y/YvHQGg6VlSVKhHC4yk/ak+smW9dagtRPnWXmW5VjnYz7Xl+obo75fJeJk5GFVDlyampXlJ5bZF3G9GqMV4M7RVy9rYbynw+BnBmtk1JLaNsSGmSAAAAACABkAADIBotZtaaFjByqNSm/ZpRa2pPw5LvZFZdGC2zfwenXZc9QXj3+xSGn9N1b2s61Z90YpvZhHpH9ynttdj2z6N0/p9eHX2w59zWkRvs3+odt6XSNrHpLafhFNmxix3Yin67YoYcvz4P0AXR8zIAPPo1naws9TzR7t60ej08JAAByPalS2tF137sqUvKrDPybNfKW62W/QZqOdD9/4KOKU+mgDQSzuR7rfB5KSits7HVrUqVTZq3WYw3NU+Epfq6LuNurH+8jnM/rKXyU8+5ZOibaMJQhBKMY8ksJJG/COuDlMmyUotye2zNvdIZ9WHDm/2M5S9jWpx/vI15Gbq/AANnoq1efSS3dF9yWEdGjkWp/KjaGZqEgAAAAAhgHP60610dHqPptqUp+zCCTljm3lpJEVt0a+SwwOm3Zj/AKfC+7OUq9rMMepbTz/enFfTJqvOj9kXUPSt33mjntL9pF3WTjS2aEX7u+WP1Ph8CGeZKXhFri+msep91nzHH1ajlJym3KT4yk22/izTcm+Toa6oVx7YLR5PCUAHe9j1ntXdas+FOlheM5L7Rfmb+DHcmzk/VV2qY1+7LRu9IqPqw3vryLCUjjqsdy5Ma30nLaW3vT+R4pk1mMteDcpkhov2JAAAANTrTYu4s7mjHjOnJLx4r5ojsj3RaNrCu+DkQn7M/O81stxluabTT3NNbmmUbTTPqtdsZRUk/BttCatXN5voU/V51J+rDzxv+BLXjznwaGZ1fHxvql59kd9q9qnStcTl+JU998F+lcvHibtVKgvyc1mdTtyHriPsdXY7Lco1OGM58DZjr7lLf3LzE816y3xprEfm/E8b9j2ut8zMcxJyT08b0bKx0dwlP4L9zOMTTuyN+Im1SJDTJAAAAAAAIAKU7Woy/lDMvZdKGx8M7Xz+xVZu+/yd96YcP02lzvycYaR0wAYAAPQAyyeyybhb3ElxnUSz3Rjy8yxxPETi/UK+JkR/COtSNkpyWEGdHbL1I56InRUT+pn1PTEAEAAAwamiKEpupKlTc/ecIt+eDHsXJMsi1LtUnoy1TSWylhdEZaIt7e2c0a7LdPwSD0AHqnTcniKyepbMJzUeTcWVgob5b5fTwJVHRoW3uXhGaZEBIAAAAAAAAIANBrbqtT0hTUZtwnHLhUSy1nk1zXcRW1KxeSw6f1G3Dn3R4+6OQodki/rLqT/TTS+smaqwY+5ey9VWa+WH+zJu+zizt6U61apVcYRcpNyjHgs8kZPErits14eoc26ahDW2/Yqiq05ScU1Ft4TeWlncm/ArJa34O7pUlBd3P3PJiSAAs/s7hiyT6zm/J4+xZ430HE9Zf/6n+x1BOVZ6pRzKK6tHq5I7HqLZ0iROVLJyAealRRTlJpJLLbeEl1bPG9eT1Jt6XJWOsvac4zdOwjGSi99We9S7oJcu80bctJ6idXgem3ZHvvet/Y7vVjS6vLWlcJbO2t66SW546rJuVz7opnO5uN+nulVvejaozNUAHN144lJd7IJFrU9xPB4SGVa2Ep73uXV/YzUTWsyIrg3FC3jBYiiRI0ZTcuT6npiSAAAAAAAAAAAAAeWAVx2vab2adOyg99TMqndCONlfF58jRzLNR7V9zqPTWF8Sx3S4XBVJVneH1q28oxhOSwppuL6pPDZk4tENd8ZycV9uT5GJMWpqD/QKXjU/3yLPH+hHDdX85Uv2/g6MnK4ydGxzVj3ZZlHk18l6gb4mK0+VzXjThKc2oxim23uSS5s8b15PYwlJqMeSl9etdZXsnRobUKCbT5Op3vpHdw795V5GS5fLE73o3RI0L4lq3L+DS6raDlfXMLeO5Y2qkvdgmk/i8pENFTslos+qZ8cOhy+/CL/sLSFGnClSSjCCSil0RdRiorSPmNtkrJOcntsyD0wJAMO4sIze08p9x44pksLpR8HqhYQjvxl9+887UJXSkZJkREgAAAAAAAAAAAAAAAHxu7hU4TqT3RjFyb7kss8fhGUIOclFfc/OundJyu7ircT/ADyeF0h+VeRR3Wd82z6p0/FWNRGte3n/ACToLRUru4p28OMnvfSK9pimvvl2nvUMuOLQ7H+x1Pado/0H8JBLEVGSWOixuNnLh2pFH6evVsrGcMaJ1RaPZ7PNjBe7Oov+5v7lnj/Qjh+sLWVL9jpicqzO0QvXb6IzgamU/lNnd3UKUJVKklGMVlyfBIkbS5NOuuVklGPllJ6765Tv5OlT9W3TWFwc2n7U+7hhFVkZHe9Lg+gdH6NHFXxLPr/g5ehRlUnGnTTlKTSjFcW3uSNWMW3pF7dbGqDnJ6SL31I1ZVhbqLw6s8OrLv8AdXci6oqVcdHzLqnUJZlzk+FwdGTFafK4uIwWZP4HjaRlCDlwebW6VRZXkE9ns63DkyD0wAAAAAAAAAAAAAAAAAAABxfarpD0VhKnF4lWlGH+HOZfJYNXKn2wZd9Ax/i5cW+F5KUKc+kpFk9jWj053Fy1wSpx+OJSx5LyLLBjyzi/VWR9NK/ybjte0Y6lrCvFZ9DL1kll7M8Rz8G0S5cO6OzQ9OZSqye2X9xTy38PIqUm/B9AlNRW2WtqNZTo2cVUTTlKUtl7mk3uz9Szoi4x0ziOq3RtyW4nQkxXGTaXcKMatarJRhCOXJ8Et5nFqK2zWurlZKMILbZVOvGuEr+fo6eY0Iv1Y5ac2l7U154RW5GQ5vS4Oy6N0aONH4li3L+DlTUOhbSLb7MdUvQxV7cR/Eml6OLW+EHz/U93gi1xaO1dzOB691X48/g1v5Vz+SwzdOaMa8u1TXV8kYt6JK6nNmjq1HJ5k8v/AJwIm9llGKgvBt9F22xHafGXLoiWK0jQvn3SM8yIAAAAAAAAAAAAAAAAAQAACqe2i4/FtKXJRnL45SX3K7OfCOx9KV775/sVuVx2fBc/ZHSxo/a96rN+Tx9i3w1/T2fOfUct5jXskdBpqrtfh8V+ZfYnm1wV2JDT7zR09GUYvajSgn1UUmQ9i9ixlfa1pyejdK2xQlJ8Xj4LJN2rRXOzutSRqb28hRhKpVkoxjxbIm9I3665WS7YeWVdrPrJO8lsrMaKfqw97fulLv7uRXW3OXhcHYdO6XGhKc/MjQmuXB3nZtqj/EzV3cR/Cg/Ui/zzXP8ASvqjfxcffzSOT6/1f4a+BU/L5ZcMVjcWZw78+THvbxU11fJfuYuWiWqpzZo6lRybct7ZE2WUYKK0jK0ba7ctp8F82ZRia99ul2o3aJTQJAAAAAAAAAAAAAAAAIAAAAKn7aKP41rU6wnHykn9yuzlwzs/Sk/E4/uVyVx2RcHZBcp2VSD/ACVJeTSZbYb/AKej556lr1l790bmrU2pOXVkrNOuPbHR6tqe1OMe/wCR7FeTy2XbFs+2tOm6NpQk60km90YLfKT6Jfc9tsjBbZBgYl2RalBFJ6f09UvJ5n6sF7MFwXe+rKi25zPouD0+GNHx5fuaohLDwdVqNqjK/qbdRONvF+tLhttP2I/dm3j4/e9vg5/rPWFjQ+HX9T/0Xfb0I04xhBKMYrCS4JLkWyWj59KTnLulyfK+u1TW7fJ8F92eSejOqpzZo6k3JuUuLImWUYqK0j6WtBzkkuHNnqRhbZ2I6ClBRSS5ExWOXc9nsHgAAAAAAAAAAAAAAAAABAAAOE7XdHOpZxrpfzM03+mXqv6o1MuHdDZ0PpvIVeV2P+4pwqD6GjoNTtY3Y1J5y6VWOJpcU+U14b93ebNF3ZtFN1bpn6yKlH6kdt/1naf2j/yyNr9RD3OffScr/ianSPaJsZVpDMmmvST3Jd6hzMJZaX0m3T6flZp3PS9jh769qV6jq1pynN8XJ5+C6LuNKdjm9yOmx8SrHj21rRjmBPvR1mpOpk76aq1VKFut7ljDqd0O7vNujGcvL4Od6v1uOMuyrzL+C6rGyhQpxpUoqEIrCilhItlFJaRwNts7ZuU3ts8X16qawt8unTvZ45aM6qnNmknJt5by2RNlkoqK0hTg5NRXFhLZ5KSitm/tLZU44XHm+pMloq7JubMg9MAAAAAAAAAAAAAAAAAACAAAAD43VvGrCVOolKMk1JPg0zxpNaMoTcJKUeUUbrfqfVsZylFOdBtuM1l7K92p0a68yovx3B7XB9D6T1mvJgoTepfyczk1S+TT4AMg2DzaRm6L0RWuni3pTqd6Xq/GT3EsKZz4RpZPUcfHXzyLI1Y7Mowaq37U3xVKLewv1P8AN9Dfpw1HzI5HqHqOdqcKFpe/3LGpU1GKjFJJLCSWEkuhvJJHLOTk9sw76/UfVjvf0MZSNiqju8vg08nne+JFssIpLgJZ3I8DaRu9H2ewsv2n8u4mjHRW3W970uDNMiEAAAAAAAAAAAAAAAAAAAEAAAAAA8zimsNZT4p8Dw9Tae0c5pbUuzrKUnQipccwzBvyIp0Qlyixx+q5VT0pvRzn/Rlp/Zv/ADy/c1/08PYuF1bKf9xsNG6v2tGUWqEH12ltP5kka4R+xq5GZkWxfzs7KhsqKUMJcksJGyuPBQy72/mJq3EYrMmg2Iwk34Rq7rSLlujuXXmRuRuV4yXlmAYG2lolJvcuLCPG0uTc2FjsetL2voTRjorrru56RnGRASAAAAAAAAAAAAAAAAAAAAAAQAAAAABgA0N/a7Esr2Xwf2IpR0WNFvctMxjA2Bk9PHFPkM82epJEAH2oW8pv1V8eR6otkU7YxNxZ2Sp7+L6/sSqOjQstczKMiIkAAAAAAAAAAAAAAAAAAAAAAgAAAAAAAkA8TgmsPeAm1wYFXRUX7La+Zg4GxHJkuT5fyS/eXkedhL+r/B6jonrLyQ7DF5b+xkUtGwW9rPiZdqIpXzkZcYpbkZEO2+T0AAAAAAAAAAAAAAAAAAAAAAAAAACAAAAAASAAAAAAAAAAAAAAAAAAAAAAAAAAAAAAAAAAACAAAEAAAASAAAAAAAAAAAAAAAAAAAAAAAAAAA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6" name="5 Imagen" descr="circularidad.jpg"/>
          <p:cNvPicPr>
            <a:picLocks noChangeAspect="1"/>
          </p:cNvPicPr>
          <p:nvPr/>
        </p:nvPicPr>
        <p:blipFill>
          <a:blip r:embed="rId2" cstate="print"/>
          <a:stretch>
            <a:fillRect/>
          </a:stretch>
        </p:blipFill>
        <p:spPr>
          <a:xfrm>
            <a:off x="6372200" y="4437112"/>
            <a:ext cx="1791643" cy="1791643"/>
          </a:xfrm>
          <a:prstGeom prst="rect">
            <a:avLst/>
          </a:prstGeom>
        </p:spPr>
      </p:pic>
      <p:sp>
        <p:nvSpPr>
          <p:cNvPr id="7" name="6 CuadroTexto"/>
          <p:cNvSpPr txBox="1"/>
          <p:nvPr/>
        </p:nvSpPr>
        <p:spPr>
          <a:xfrm>
            <a:off x="179512" y="6309320"/>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nvGraphicFramePr>
        <p:xfrm>
          <a:off x="0" y="1"/>
          <a:ext cx="9144000" cy="6114647"/>
        </p:xfrm>
        <a:graphic>
          <a:graphicData uri="http://schemas.openxmlformats.org/drawingml/2006/table">
            <a:tbl>
              <a:tblPr/>
              <a:tblGrid>
                <a:gridCol w="2082459"/>
                <a:gridCol w="1879941"/>
                <a:gridCol w="1905000"/>
                <a:gridCol w="1347088"/>
                <a:gridCol w="1929512"/>
              </a:tblGrid>
              <a:tr h="151504">
                <a:tc gridSpan="5">
                  <a:txBody>
                    <a:bodyPr/>
                    <a:lstStyle/>
                    <a:p>
                      <a:pPr algn="ctr" fontAlgn="b"/>
                      <a:r>
                        <a:rPr lang="es-MX" sz="1600" b="1" i="0" u="none" strike="noStrike" dirty="0">
                          <a:solidFill>
                            <a:srgbClr val="C00000"/>
                          </a:solidFill>
                          <a:latin typeface="Arial"/>
                        </a:rPr>
                        <a:t>GUÍA PRÁCTICA PARA EL USO DE LA MATRIZ DE ACTIVIDADES</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E6B9B8"/>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81039">
                <a:tc>
                  <a:txBody>
                    <a:bodyPr/>
                    <a:lstStyle/>
                    <a:p>
                      <a:pPr algn="ctr" fontAlgn="ctr"/>
                      <a:r>
                        <a:rPr lang="es-MX" sz="1100" b="1" i="0" u="none" strike="noStrike" dirty="0">
                          <a:latin typeface="Arial"/>
                        </a:rPr>
                        <a:t>ÁREAS TEMÁTICAS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ctr"/>
                      <a:r>
                        <a:rPr lang="es-MX" sz="1100" b="1" i="0" u="none" strike="noStrike" dirty="0" smtClean="0">
                          <a:latin typeface="Arial"/>
                        </a:rPr>
                        <a:t>Dimensión</a:t>
                      </a:r>
                      <a:r>
                        <a:rPr lang="es-MX" sz="1100" b="1" i="0" u="none" strike="noStrike" dirty="0">
                          <a:latin typeface="Arial"/>
                        </a:rPr>
                        <a:t>/ </a:t>
                      </a:r>
                      <a:r>
                        <a:rPr lang="es-MX" sz="1100" b="1" i="0" u="none" strike="noStrike" dirty="0" err="1" smtClean="0">
                          <a:latin typeface="Arial"/>
                        </a:rPr>
                        <a:t>Subdimensión</a:t>
                      </a:r>
                      <a:endParaRPr lang="es-MX" sz="11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t"/>
                      <a:r>
                        <a:rPr lang="es-MX" sz="1100" b="1" i="0" u="sng" strike="noStrike" dirty="0" smtClean="0">
                          <a:latin typeface="Arial"/>
                        </a:rPr>
                        <a:t>Competencias</a:t>
                      </a:r>
                    </a:p>
                    <a:p>
                      <a:pPr algn="ctr" fontAlgn="t"/>
                      <a:r>
                        <a:rPr lang="es-MX" sz="1100" b="1" i="0" u="sng" strike="noStrike" dirty="0" smtClean="0">
                          <a:latin typeface="Arial"/>
                        </a:rPr>
                        <a:t> </a:t>
                      </a:r>
                      <a:r>
                        <a:rPr lang="es-MX" sz="1100" b="1" i="0" u="sng" strike="noStrike" dirty="0">
                          <a:latin typeface="Arial"/>
                        </a:rPr>
                        <a:t>Plano Individual</a:t>
                      </a:r>
                      <a:r>
                        <a:rPr lang="es-MX" sz="1100" b="1" i="0" u="sng" strike="noStrike" dirty="0" smtClean="0">
                          <a:latin typeface="Arial"/>
                        </a:rPr>
                        <a:t>:</a:t>
                      </a:r>
                      <a:endParaRPr lang="es-MX" sz="1100" b="0" i="0" u="sng"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s-MX" sz="1100" b="1" i="0" u="sng" strike="noStrike" dirty="0">
                          <a:latin typeface="Arial"/>
                        </a:rPr>
                        <a:t>Competencias </a:t>
                      </a:r>
                      <a:endParaRPr lang="es-MX" sz="1100" b="1" i="0" u="sng" strike="noStrike" dirty="0" smtClean="0">
                        <a:latin typeface="Arial"/>
                      </a:endParaRPr>
                    </a:p>
                    <a:p>
                      <a:pPr algn="ctr" fontAlgn="t"/>
                      <a:r>
                        <a:rPr lang="es-MX" sz="1100" b="1" i="0" u="sng" strike="noStrike" dirty="0" smtClean="0">
                          <a:latin typeface="Arial"/>
                        </a:rPr>
                        <a:t>Plano </a:t>
                      </a:r>
                      <a:r>
                        <a:rPr lang="es-MX" sz="1100" b="1" i="0" u="sng" strike="noStrike" dirty="0">
                          <a:latin typeface="Arial"/>
                        </a:rPr>
                        <a:t>Relacional</a:t>
                      </a:r>
                      <a:r>
                        <a:rPr lang="es-MX" sz="1100" b="1" i="0" u="none" strike="noStrike" dirty="0" smtClean="0">
                          <a:latin typeface="Arial"/>
                        </a:rPr>
                        <a:t>:</a:t>
                      </a:r>
                      <a:endParaRPr lang="es-MX" sz="1100" b="0" i="0" u="sng"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s-MX" sz="1100" b="1" i="0" u="sng" strike="noStrike" dirty="0">
                          <a:latin typeface="Arial"/>
                        </a:rPr>
                        <a:t>Competencias </a:t>
                      </a:r>
                      <a:endParaRPr lang="es-MX" sz="1100" b="1" i="0" u="sng" strike="noStrike" dirty="0" smtClean="0">
                        <a:latin typeface="Arial"/>
                      </a:endParaRPr>
                    </a:p>
                    <a:p>
                      <a:pPr algn="ctr" fontAlgn="t"/>
                      <a:r>
                        <a:rPr lang="es-MX" sz="1100" b="1" i="0" u="sng" strike="noStrike" dirty="0" smtClean="0">
                          <a:latin typeface="Arial"/>
                        </a:rPr>
                        <a:t>Plano </a:t>
                      </a:r>
                      <a:r>
                        <a:rPr lang="es-MX" sz="1100" b="1" i="0" u="sng" strike="noStrike" dirty="0">
                          <a:latin typeface="Arial"/>
                        </a:rPr>
                        <a:t>Colectivo</a:t>
                      </a:r>
                      <a:r>
                        <a:rPr lang="es-MX" sz="1100" b="1" i="0" u="none" strike="noStrike" dirty="0" smtClean="0">
                          <a:latin typeface="Arial"/>
                        </a:rPr>
                        <a:t>:</a:t>
                      </a:r>
                      <a:endParaRPr lang="es-MX" sz="1100" b="0" i="0" u="sng"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71873">
                <a:tc rowSpan="9">
                  <a:txBody>
                    <a:bodyPr/>
                    <a:lstStyle/>
                    <a:p>
                      <a:pPr algn="ctr" fontAlgn="ctr"/>
                      <a:r>
                        <a:rPr lang="es-MX" sz="700" b="1" i="0" u="none" strike="noStrike" dirty="0">
                          <a:solidFill>
                            <a:srgbClr val="FF6600"/>
                          </a:solidFill>
                          <a:latin typeface="Arial"/>
                        </a:rPr>
                        <a:t>MI </a:t>
                      </a:r>
                      <a:r>
                        <a:rPr lang="es-MX" sz="700" b="1" i="0" u="none" strike="noStrike" dirty="0" smtClean="0">
                          <a:solidFill>
                            <a:srgbClr val="FF6600"/>
                          </a:solidFill>
                          <a:latin typeface="Arial"/>
                        </a:rPr>
                        <a:t>CUERPO</a:t>
                      </a:r>
                    </a:p>
                    <a:p>
                      <a:pPr algn="l" fontAlgn="ctr"/>
                      <a:r>
                        <a:rPr lang="es-MX" sz="600" b="0" i="0" u="none" strike="noStrike" dirty="0" smtClean="0">
                          <a:latin typeface="Arial"/>
                        </a:rPr>
                        <a:t>Que </a:t>
                      </a:r>
                      <a:r>
                        <a:rPr lang="es-MX" sz="600" b="0" i="0" u="none" strike="noStrike" dirty="0">
                          <a:latin typeface="Arial"/>
                        </a:rPr>
                        <a:t>los miembros de la comunidad educativa, y en especial las y los estudiantes:</a:t>
                      </a:r>
                      <a:br>
                        <a:rPr lang="es-MX" sz="600" b="0" i="0" u="none" strike="noStrike" dirty="0">
                          <a:latin typeface="Arial"/>
                        </a:rPr>
                      </a:br>
                      <a:r>
                        <a:rPr lang="es-MX" sz="600" b="0" i="0" u="none" strike="noStrike" dirty="0">
                          <a:latin typeface="Arial"/>
                        </a:rPr>
                        <a:t>- Desarrollen habilidades de reconocimiento personal y </a:t>
                      </a:r>
                      <a:r>
                        <a:rPr lang="es-MX" sz="600" b="0" i="0" u="none" strike="noStrike" dirty="0" smtClean="0">
                          <a:latin typeface="Arial"/>
                        </a:rPr>
                        <a:t>auto cuidado </a:t>
                      </a:r>
                      <a:r>
                        <a:rPr lang="es-MX" sz="600" b="0" i="0" u="none" strike="noStrike" dirty="0">
                          <a:latin typeface="Arial"/>
                        </a:rPr>
                        <a:t>que les permitan mantener una vida saludable.</a:t>
                      </a:r>
                      <a:br>
                        <a:rPr lang="es-MX" sz="600" b="0" i="0" u="none" strike="noStrike" dirty="0">
                          <a:latin typeface="Arial"/>
                        </a:rPr>
                      </a:br>
                      <a:r>
                        <a:rPr lang="es-MX" sz="600" b="0" i="0" u="none" strike="noStrike" dirty="0">
                          <a:latin typeface="Arial"/>
                        </a:rPr>
                        <a:t>- Reconozcan su derecho a la salud integral, de calidad y la responsabilidad del estado de garantizarlo a todas las personas </a:t>
                      </a:r>
                      <a:r>
                        <a:rPr lang="es-MX" sz="600" b="0" i="0" u="none" strike="noStrike" dirty="0" smtClean="0">
                          <a:latin typeface="Arial"/>
                        </a:rPr>
                        <a:t>jóvenes, </a:t>
                      </a:r>
                      <a:r>
                        <a:rPr lang="es-MX" sz="600" b="0" i="0" u="none" strike="noStrike" dirty="0">
                          <a:latin typeface="Arial"/>
                        </a:rPr>
                        <a:t>sin </a:t>
                      </a:r>
                      <a:r>
                        <a:rPr lang="es-MX" sz="600" b="0" i="0" u="none" strike="noStrike" dirty="0" smtClean="0">
                          <a:latin typeface="Arial"/>
                        </a:rPr>
                        <a:t>distinción.</a:t>
                      </a:r>
                      <a:r>
                        <a:rPr lang="es-MX" sz="600" b="0" i="0" u="none" strike="noStrike" dirty="0">
                          <a:latin typeface="Arial"/>
                        </a:rPr>
                        <a:t/>
                      </a:r>
                      <a:br>
                        <a:rPr lang="es-MX" sz="600" b="0" i="0" u="none" strike="noStrike" dirty="0">
                          <a:latin typeface="Arial"/>
                        </a:rPr>
                      </a:br>
                      <a:r>
                        <a:rPr lang="es-MX" sz="600" b="0" i="0" u="none" strike="noStrike" dirty="0">
                          <a:latin typeface="Arial"/>
                        </a:rPr>
                        <a:t>- Respeten y aprecien las distintas apariencias e </a:t>
                      </a:r>
                      <a:r>
                        <a:rPr lang="es-MX" sz="600" b="0" i="0" u="none" strike="noStrike" dirty="0" smtClean="0">
                          <a:latin typeface="Arial"/>
                        </a:rPr>
                        <a:t>imágenes </a:t>
                      </a:r>
                      <a:r>
                        <a:rPr lang="es-MX" sz="600" b="0" i="0" u="none" strike="noStrike" dirty="0">
                          <a:latin typeface="Arial"/>
                        </a:rPr>
                        <a:t>corporales y cuestionen los estereotipos de genero que se les ofrecen socialmente.</a:t>
                      </a:r>
                      <a:br>
                        <a:rPr lang="es-MX" sz="600" b="0" i="0" u="none" strike="noStrike" dirty="0">
                          <a:latin typeface="Arial"/>
                        </a:rPr>
                      </a:br>
                      <a:r>
                        <a:rPr lang="es-MX" sz="600" b="0" i="0" u="none" strike="noStrike" dirty="0">
                          <a:latin typeface="Arial"/>
                        </a:rPr>
                        <a:t>- Conozcan y valoren las capacidades que poseen, sean estas similares o diferentes a las de los </a:t>
                      </a:r>
                      <a:r>
                        <a:rPr lang="es-MX" sz="600" b="0" i="0" u="none" strike="noStrike" dirty="0" smtClean="0">
                          <a:latin typeface="Arial"/>
                        </a:rPr>
                        <a:t>demás </a:t>
                      </a:r>
                      <a:r>
                        <a:rPr lang="es-MX" sz="600" b="0" i="0" u="none" strike="noStrike" dirty="0">
                          <a:latin typeface="Arial"/>
                        </a:rPr>
                        <a:t>y desarrollen actitudes de respeto y no </a:t>
                      </a:r>
                      <a:r>
                        <a:rPr lang="es-MX" sz="600" b="0" i="0" u="none" strike="noStrike" dirty="0" smtClean="0">
                          <a:latin typeface="Arial"/>
                        </a:rPr>
                        <a:t>discriminación </a:t>
                      </a:r>
                      <a:r>
                        <a:rPr lang="es-MX" sz="600" b="0" i="0" u="none" strike="noStrike" dirty="0">
                          <a:latin typeface="Arial"/>
                        </a:rPr>
                        <a:t>hacia las discapacidades.</a:t>
                      </a:r>
                      <a:br>
                        <a:rPr lang="es-MX" sz="600" b="0" i="0" u="none" strike="noStrike" dirty="0">
                          <a:latin typeface="Arial"/>
                        </a:rPr>
                      </a:br>
                      <a:r>
                        <a:rPr lang="es-MX" sz="600" b="0" i="0" u="none" strike="noStrike" dirty="0">
                          <a:latin typeface="Arial"/>
                        </a:rPr>
                        <a:t>- Reflexionen acerca de lo que implica vivir una vida sexual plena y responsable.</a:t>
                      </a:r>
                      <a:br>
                        <a:rPr lang="es-MX" sz="600" b="0" i="0" u="none" strike="noStrike" dirty="0">
                          <a:latin typeface="Arial"/>
                        </a:rPr>
                      </a:br>
                      <a:r>
                        <a:rPr lang="es-MX" sz="600" b="0" i="0" u="none" strike="noStrike" dirty="0">
                          <a:latin typeface="Arial"/>
                        </a:rPr>
                        <a:t>- Sepan donde y como pedir </a:t>
                      </a:r>
                      <a:r>
                        <a:rPr lang="es-MX" sz="600" b="0" i="0" u="none" strike="noStrike" dirty="0" smtClean="0">
                          <a:latin typeface="Arial"/>
                        </a:rPr>
                        <a:t>información </a:t>
                      </a:r>
                      <a:r>
                        <a:rPr lang="es-MX" sz="600" b="0" i="0" u="none" strike="noStrike" dirty="0">
                          <a:latin typeface="Arial"/>
                        </a:rPr>
                        <a:t>sobre </a:t>
                      </a:r>
                      <a:r>
                        <a:rPr lang="es-MX" sz="600" b="0" i="0" u="none" strike="noStrike" dirty="0" smtClean="0">
                          <a:latin typeface="Arial"/>
                        </a:rPr>
                        <a:t>políticas, </a:t>
                      </a:r>
                      <a:r>
                        <a:rPr lang="es-MX" sz="600" b="0" i="0" u="none" strike="noStrike" dirty="0">
                          <a:latin typeface="Arial"/>
                        </a:rPr>
                        <a:t>programas y servicios de salud dirigidos a </a:t>
                      </a:r>
                      <a:r>
                        <a:rPr lang="es-MX" sz="600" b="0" i="0" u="none" strike="noStrike" dirty="0" smtClean="0">
                          <a:latin typeface="Arial"/>
                        </a:rPr>
                        <a:t>jóvenes.</a:t>
                      </a:r>
                      <a:r>
                        <a:rPr lang="es-MX" sz="600" b="0" i="0" u="none" strike="noStrike" dirty="0">
                          <a:latin typeface="Arial"/>
                        </a:rPr>
                        <a:t/>
                      </a:r>
                      <a:br>
                        <a:rPr lang="es-MX" sz="600" b="0" i="0" u="none" strike="noStrike" dirty="0">
                          <a:latin typeface="Arial"/>
                        </a:rPr>
                      </a:br>
                      <a:r>
                        <a:rPr lang="es-MX" sz="600" b="0" i="0" u="none" strike="noStrike" dirty="0">
                          <a:latin typeface="Arial"/>
                        </a:rPr>
                        <a:t>- Identifiquen el derecho de la familia a procurar el bienestar y la salud de sus integrantes. </a:t>
                      </a:r>
                      <a:br>
                        <a:rPr lang="es-MX" sz="600" b="0" i="0" u="none" strike="noStrike" dirty="0">
                          <a:latin typeface="Arial"/>
                        </a:rPr>
                      </a:br>
                      <a:r>
                        <a:rPr lang="es-MX" sz="600" b="0" i="0" u="none" strike="noStrike" dirty="0">
                          <a:latin typeface="Arial"/>
                        </a:rPr>
                        <a:t>- Conozcan y mantengan una dieta acorde a sus necesidades de </a:t>
                      </a:r>
                      <a:r>
                        <a:rPr lang="es-MX" sz="600" b="0" i="0" u="none" strike="noStrike" dirty="0" smtClean="0">
                          <a:latin typeface="Arial"/>
                        </a:rPr>
                        <a:t>nutrición.</a:t>
                      </a:r>
                      <a:r>
                        <a:rPr lang="es-MX" sz="600" b="0" i="0" u="none" strike="noStrike" dirty="0">
                          <a:latin typeface="Arial"/>
                        </a:rPr>
                        <a:t/>
                      </a:r>
                      <a:br>
                        <a:rPr lang="es-MX" sz="600" b="0" i="0" u="none" strike="noStrike" dirty="0">
                          <a:latin typeface="Arial"/>
                        </a:rPr>
                      </a:br>
                      <a:r>
                        <a:rPr lang="es-MX" sz="600" b="0" i="0" u="none" strike="noStrike" dirty="0">
                          <a:latin typeface="Arial"/>
                        </a:rPr>
                        <a:t>- Sepan como evitar accidentes y situaciones de violencia, a </a:t>
                      </a:r>
                      <a:r>
                        <a:rPr lang="es-MX" sz="600" b="0" i="0" u="none" strike="noStrike" dirty="0" smtClean="0">
                          <a:latin typeface="Arial"/>
                        </a:rPr>
                        <a:t>través </a:t>
                      </a:r>
                      <a:r>
                        <a:rPr lang="es-MX" sz="600" b="0" i="0" u="none" strike="noStrike" dirty="0">
                          <a:latin typeface="Arial"/>
                        </a:rPr>
                        <a:t>de competencias para la </a:t>
                      </a:r>
                      <a:r>
                        <a:rPr lang="es-MX" sz="600" b="0" i="0" u="none" strike="noStrike" dirty="0" smtClean="0">
                          <a:latin typeface="Arial"/>
                        </a:rPr>
                        <a:t>comunicación </a:t>
                      </a:r>
                      <a:r>
                        <a:rPr lang="es-MX" sz="600" b="0" i="0" u="none" strike="noStrike" dirty="0">
                          <a:latin typeface="Arial"/>
                        </a:rPr>
                        <a:t>efectiva, la </a:t>
                      </a:r>
                      <a:r>
                        <a:rPr lang="es-MX" sz="600" b="0" i="0" u="none" strike="noStrike" dirty="0" smtClean="0">
                          <a:latin typeface="Arial"/>
                        </a:rPr>
                        <a:t>negociación </a:t>
                      </a:r>
                      <a:r>
                        <a:rPr lang="es-MX" sz="600" b="0" i="0" u="none" strike="noStrike" dirty="0">
                          <a:latin typeface="Arial"/>
                        </a:rPr>
                        <a:t>y la </a:t>
                      </a:r>
                      <a:r>
                        <a:rPr lang="es-MX" sz="600" b="0" i="0" u="none" strike="noStrike" dirty="0" smtClean="0">
                          <a:latin typeface="Arial"/>
                        </a:rPr>
                        <a:t>construcción </a:t>
                      </a:r>
                      <a:r>
                        <a:rPr lang="es-MX" sz="600" b="0" i="0" u="none" strike="noStrike" dirty="0">
                          <a:latin typeface="Arial"/>
                        </a:rPr>
                        <a:t>de acuerdos con equidad.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t"/>
                      <a:r>
                        <a:rPr lang="es-MX" sz="900" b="0" i="0" u="none" strike="noStrike" dirty="0" smtClean="0">
                          <a:latin typeface="Arial"/>
                        </a:rPr>
                        <a:t>Participación </a:t>
                      </a:r>
                      <a:r>
                        <a:rPr lang="es-MX" sz="900" b="0" i="0" u="none" strike="noStrike" dirty="0">
                          <a:latin typeface="Arial"/>
                        </a:rPr>
                        <a:t>Juvenil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t"/>
                      <a:r>
                        <a:rPr lang="es-MX" sz="900" b="0" i="0" u="none" strike="noStrike" dirty="0">
                          <a:latin typeface="Arial"/>
                        </a:rPr>
                        <a:t>Mi Cuerpo… Territorio de sueños y posibilidades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tc>
                  <a:txBody>
                    <a:bodyPr/>
                    <a:lstStyle/>
                    <a:p>
                      <a:pPr algn="ctr" fontAlgn="t"/>
                      <a:r>
                        <a:rPr lang="es-MX" sz="900" b="0" i="0" u="none" strike="noStrike" dirty="0">
                          <a:latin typeface="Arial"/>
                        </a:rPr>
                        <a:t>Mural sobre el derecho a la salud de las y los </a:t>
                      </a:r>
                      <a:r>
                        <a:rPr lang="es-MX" sz="900" b="0" i="0" u="none" strike="noStrike" dirty="0" smtClean="0">
                          <a:latin typeface="Arial"/>
                        </a:rPr>
                        <a:t>jóvenes</a:t>
                      </a:r>
                      <a:endParaRPr lang="es-MX" sz="900" b="0" i="0" u="none"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tc>
                  <a:txBody>
                    <a:bodyPr/>
                    <a:lstStyle/>
                    <a:p>
                      <a:pPr algn="ctr" fontAlgn="t"/>
                      <a:r>
                        <a:rPr lang="es-MX" sz="900" b="0" i="0" u="none" strike="noStrike">
                          <a:latin typeface="Arial"/>
                        </a:rPr>
                        <a:t>Solicitud de informacion al IFAI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tr>
              <a:tr h="371873">
                <a:tc vMerge="1">
                  <a:txBody>
                    <a:bodyPr/>
                    <a:lstStyle/>
                    <a:p>
                      <a:endParaRPr lang="es-MX"/>
                    </a:p>
                  </a:txBody>
                  <a:tcPr/>
                </a:tc>
                <a:tc>
                  <a:txBody>
                    <a:bodyPr/>
                    <a:lstStyle/>
                    <a:p>
                      <a:pPr algn="ctr" fontAlgn="t"/>
                      <a:r>
                        <a:rPr lang="es-MX" sz="900" b="0" i="0" u="none" strike="noStrike" dirty="0">
                          <a:latin typeface="Arial"/>
                        </a:rPr>
                        <a:t>Vida Saludable/Consumo y  Salud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a:latin typeface="Arial"/>
                        </a:rPr>
                        <a:t>¡ Yo si me cuido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Juan se cayo, Beto choco, ¿a mi que me puede pasar?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Promocion de la salud y autocuidado de la misma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Vida Saludable/Consumo de Sustancias Adictivas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a:latin typeface="Arial"/>
                        </a:rPr>
                        <a:t>Representando mi cuerpo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Aprendiendo a decidir por mi mismo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Fortaleciendo un pensamiento independiente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Vida Saludable/Sexualidad con Responsabilidad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smtClean="0">
                          <a:latin typeface="Arial"/>
                        </a:rPr>
                        <a:t>Maratón </a:t>
                      </a:r>
                      <a:r>
                        <a:rPr lang="es-MX" sz="900" b="0" i="0" u="none" strike="noStrike" dirty="0">
                          <a:latin typeface="Arial"/>
                        </a:rPr>
                        <a:t>de la sexualidad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Como Cuidarnos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Expresion del cuerpo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123958">
                <a:tc vMerge="1">
                  <a:txBody>
                    <a:bodyPr/>
                    <a:lstStyle/>
                    <a:p>
                      <a:endParaRPr lang="es-MX"/>
                    </a:p>
                  </a:txBody>
                  <a:tcPr/>
                </a:tc>
                <a:tc>
                  <a:txBody>
                    <a:bodyPr/>
                    <a:lstStyle/>
                    <a:p>
                      <a:pPr algn="ctr" fontAlgn="t"/>
                      <a:r>
                        <a:rPr lang="es-MX" sz="900" b="0" i="0" u="none" strike="noStrike">
                          <a:latin typeface="Arial"/>
                        </a:rPr>
                        <a:t>Conocimiento de si Mismo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a:latin typeface="Arial"/>
                        </a:rPr>
                        <a:t>Asi soy yo en colores y formas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Fiesta de identidades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Megaprevisorus vs. Riesgorum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Escuela y Familia/Ambiente Escolar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a:latin typeface="Arial"/>
                        </a:rPr>
                        <a:t>¿Cómo me veo?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No se que hacer…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¿Me arriesgo?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dirty="0">
                          <a:latin typeface="Arial"/>
                        </a:rPr>
                        <a:t>Escuela y Familia/Familia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a:latin typeface="Arial"/>
                        </a:rPr>
                        <a:t>A mi me cuidaron </a:t>
                      </a:r>
                      <a:r>
                        <a:rPr lang="es-MX" sz="900" b="0" i="0" u="none" strike="noStrike" dirty="0" smtClean="0">
                          <a:latin typeface="Arial"/>
                        </a:rPr>
                        <a:t>así</a:t>
                      </a:r>
                      <a:endParaRPr lang="es-MX" sz="900" b="0" i="0" u="none"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La mujer y el cuidado de la salud en familia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El derecho a la salud en las familias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123958">
                <a:tc vMerge="1">
                  <a:txBody>
                    <a:bodyPr/>
                    <a:lstStyle/>
                    <a:p>
                      <a:endParaRPr lang="es-MX"/>
                    </a:p>
                  </a:txBody>
                  <a:tcPr/>
                </a:tc>
                <a:tc>
                  <a:txBody>
                    <a:bodyPr/>
                    <a:lstStyle/>
                    <a:p>
                      <a:pPr algn="ctr" fontAlgn="t"/>
                      <a:r>
                        <a:rPr lang="es-MX" sz="900" b="0" i="0" u="none" strike="noStrike">
                          <a:latin typeface="Arial"/>
                        </a:rPr>
                        <a:t>Proyecto de Vida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79843">
                <a:tc vMerge="1">
                  <a:txBody>
                    <a:bodyPr/>
                    <a:lstStyle/>
                    <a:p>
                      <a:endParaRPr lang="es-MX"/>
                    </a:p>
                  </a:txBody>
                  <a:tcPr/>
                </a:tc>
                <a:tc>
                  <a:txBody>
                    <a:bodyPr/>
                    <a:lstStyle/>
                    <a:p>
                      <a:pPr algn="ctr" fontAlgn="t"/>
                      <a:r>
                        <a:rPr lang="es-MX" sz="900" b="0" i="0" u="none" strike="noStrike">
                          <a:latin typeface="Arial"/>
                        </a:rPr>
                        <a:t>Cultura de Paz y no Violencia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ctr" fontAlgn="t"/>
                      <a:r>
                        <a:rPr lang="es-MX" sz="900" b="0" i="0" u="none" strike="noStrike" dirty="0" err="1" smtClean="0">
                          <a:latin typeface="Arial"/>
                        </a:rPr>
                        <a:t>Emo</a:t>
                      </a:r>
                      <a:r>
                        <a:rPr lang="es-MX" sz="900" b="0" i="0" u="none" strike="noStrike" dirty="0" smtClean="0">
                          <a:latin typeface="Arial"/>
                        </a:rPr>
                        <a:t>-expresión</a:t>
                      </a:r>
                      <a:endParaRPr lang="es-MX" sz="900" b="0" i="0" u="none"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s-MX" sz="900" b="0" i="0" u="none" strike="noStrike">
                          <a:latin typeface="Arial"/>
                        </a:rPr>
                        <a:t>Lo que nuestros cuerpos comunican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s-MX" sz="900" b="0" i="0" u="none" strike="noStrike" dirty="0">
                          <a:latin typeface="Arial"/>
                        </a:rPr>
                        <a:t>Lo colectivo del cuerpo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r>
              <a:tr h="495830">
                <a:tc rowSpan="9">
                  <a:txBody>
                    <a:bodyPr/>
                    <a:lstStyle/>
                    <a:p>
                      <a:pPr algn="ctr" fontAlgn="ctr"/>
                      <a:r>
                        <a:rPr lang="es-MX" sz="700" b="1" i="0" u="none" strike="noStrike" dirty="0">
                          <a:solidFill>
                            <a:srgbClr val="FF6600"/>
                          </a:solidFill>
                          <a:latin typeface="Arial"/>
                        </a:rPr>
                        <a:t>MI MUNDO </a:t>
                      </a:r>
                      <a:r>
                        <a:rPr lang="es-MX" sz="700" b="1" i="0" u="none" strike="noStrike" dirty="0" smtClean="0">
                          <a:solidFill>
                            <a:srgbClr val="FF6600"/>
                          </a:solidFill>
                          <a:latin typeface="Arial"/>
                        </a:rPr>
                        <a:t>INTERIOR</a:t>
                      </a:r>
                    </a:p>
                    <a:p>
                      <a:pPr algn="l" fontAlgn="ctr"/>
                      <a:r>
                        <a:rPr lang="es-MX" sz="600" b="0" i="0" u="none" strike="noStrike" dirty="0">
                          <a:latin typeface="Arial"/>
                        </a:rPr>
                        <a:t/>
                      </a:r>
                      <a:br>
                        <a:rPr lang="es-MX" sz="600" b="0" i="0" u="none" strike="noStrike" dirty="0">
                          <a:latin typeface="Arial"/>
                        </a:rPr>
                      </a:br>
                      <a:r>
                        <a:rPr lang="es-MX" sz="600" b="0" i="0" u="none" strike="noStrike" dirty="0">
                          <a:latin typeface="Arial"/>
                        </a:rPr>
                        <a:t>Que los miembros de la comunidad educativa, y en especial las y los estudiantes:</a:t>
                      </a:r>
                      <a:br>
                        <a:rPr lang="es-MX" sz="600" b="0" i="0" u="none" strike="noStrike" dirty="0">
                          <a:latin typeface="Arial"/>
                        </a:rPr>
                      </a:br>
                      <a:r>
                        <a:rPr lang="es-MX" sz="600" b="0" i="0" u="none" strike="noStrike" dirty="0">
                          <a:latin typeface="Arial"/>
                        </a:rPr>
                        <a:t>-Desarrollen la capacidad de identificar lo que piensan, desean y necesitan, </a:t>
                      </a:r>
                      <a:r>
                        <a:rPr lang="es-MX" sz="600" b="0" i="0" u="none" strike="noStrike" dirty="0" smtClean="0">
                          <a:latin typeface="Arial"/>
                        </a:rPr>
                        <a:t>así </a:t>
                      </a:r>
                      <a:r>
                        <a:rPr lang="es-MX" sz="600" b="0" i="0" u="none" strike="noStrike" dirty="0">
                          <a:latin typeface="Arial"/>
                        </a:rPr>
                        <a:t>como sus potencialidades y capacidades en los </a:t>
                      </a:r>
                      <a:r>
                        <a:rPr lang="es-MX" sz="600" b="0" i="0" u="none" strike="noStrike" dirty="0" smtClean="0">
                          <a:latin typeface="Arial"/>
                        </a:rPr>
                        <a:t>ámbitos </a:t>
                      </a:r>
                      <a:r>
                        <a:rPr lang="es-MX" sz="600" b="0" i="0" u="none" strike="noStrike" dirty="0">
                          <a:latin typeface="Arial"/>
                        </a:rPr>
                        <a:t>cognitivo, emocional y </a:t>
                      </a:r>
                      <a:r>
                        <a:rPr lang="es-MX" sz="600" b="0" i="0" u="none" strike="noStrike" dirty="0" smtClean="0">
                          <a:latin typeface="Arial"/>
                        </a:rPr>
                        <a:t>ético </a:t>
                      </a:r>
                      <a:r>
                        <a:rPr lang="es-MX" sz="600" b="0" i="0" u="none" strike="noStrike" dirty="0">
                          <a:latin typeface="Arial"/>
                        </a:rPr>
                        <a:t>y las creencias y valores presentes en sus relaciones consigo mismos, los </a:t>
                      </a:r>
                      <a:r>
                        <a:rPr lang="es-MX" sz="600" b="0" i="0" u="none" strike="noStrike" dirty="0" smtClean="0">
                          <a:latin typeface="Arial"/>
                        </a:rPr>
                        <a:t>demás </a:t>
                      </a:r>
                      <a:r>
                        <a:rPr lang="es-MX" sz="600" b="0" i="0" u="none" strike="noStrike" dirty="0">
                          <a:latin typeface="Arial"/>
                        </a:rPr>
                        <a:t>y su mundo.</a:t>
                      </a:r>
                      <a:br>
                        <a:rPr lang="es-MX" sz="600" b="0" i="0" u="none" strike="noStrike" dirty="0">
                          <a:latin typeface="Arial"/>
                        </a:rPr>
                      </a:br>
                      <a:r>
                        <a:rPr lang="es-MX" sz="600" b="0" i="0" u="none" strike="noStrike" dirty="0">
                          <a:latin typeface="Arial"/>
                        </a:rPr>
                        <a:t>-Encuentren </a:t>
                      </a:r>
                      <a:r>
                        <a:rPr lang="es-MX" sz="600" b="0" i="0" u="none" strike="noStrike" dirty="0" smtClean="0">
                          <a:latin typeface="Arial"/>
                        </a:rPr>
                        <a:t>vías </a:t>
                      </a:r>
                      <a:r>
                        <a:rPr lang="es-MX" sz="600" b="0" i="0" u="none" strike="noStrike" dirty="0">
                          <a:latin typeface="Arial"/>
                        </a:rPr>
                        <a:t>para la </a:t>
                      </a:r>
                      <a:r>
                        <a:rPr lang="es-MX" sz="600" b="0" i="0" u="none" strike="noStrike" dirty="0" smtClean="0">
                          <a:latin typeface="Arial"/>
                        </a:rPr>
                        <a:t>expresión, </a:t>
                      </a:r>
                      <a:r>
                        <a:rPr lang="es-MX" sz="600" b="0" i="0" u="none" strike="noStrike" dirty="0">
                          <a:latin typeface="Arial"/>
                        </a:rPr>
                        <a:t>el desarrollo de la creatividad y la </a:t>
                      </a:r>
                      <a:r>
                        <a:rPr lang="es-MX" sz="600" b="0" i="0" u="none" strike="noStrike" dirty="0" smtClean="0">
                          <a:latin typeface="Arial"/>
                        </a:rPr>
                        <a:t>promoción </a:t>
                      </a:r>
                      <a:r>
                        <a:rPr lang="es-MX" sz="600" b="0" i="0" u="none" strike="noStrike" dirty="0">
                          <a:latin typeface="Arial"/>
                        </a:rPr>
                        <a:t>de sus capacidades intelectuales.</a:t>
                      </a:r>
                      <a:br>
                        <a:rPr lang="es-MX" sz="600" b="0" i="0" u="none" strike="noStrike" dirty="0">
                          <a:latin typeface="Arial"/>
                        </a:rPr>
                      </a:br>
                      <a:r>
                        <a:rPr lang="es-MX" sz="600" b="0" i="0" u="none" strike="noStrike" dirty="0">
                          <a:latin typeface="Arial"/>
                        </a:rPr>
                        <a:t>-Reconozcan y fortalezcan su identidad personal y colectiva, y </a:t>
                      </a:r>
                      <a:r>
                        <a:rPr lang="es-MX" sz="600" b="0" i="0" u="none" strike="noStrike" dirty="0" smtClean="0">
                          <a:latin typeface="Arial"/>
                        </a:rPr>
                        <a:t>también </a:t>
                      </a:r>
                      <a:r>
                        <a:rPr lang="es-MX" sz="600" b="0" i="0" u="none" strike="noStrike" dirty="0">
                          <a:latin typeface="Arial"/>
                        </a:rPr>
                        <a:t>la de genero y su </a:t>
                      </a:r>
                      <a:r>
                        <a:rPr lang="es-MX" sz="600" b="0" i="0" u="none" strike="noStrike" dirty="0" smtClean="0">
                          <a:latin typeface="Arial"/>
                        </a:rPr>
                        <a:t>relación </a:t>
                      </a:r>
                      <a:r>
                        <a:rPr lang="es-MX" sz="600" b="0" i="0" u="none" strike="noStrike" dirty="0">
                          <a:latin typeface="Arial"/>
                        </a:rPr>
                        <a:t>con las preferencia sexuales.</a:t>
                      </a:r>
                      <a:br>
                        <a:rPr lang="es-MX" sz="600" b="0" i="0" u="none" strike="noStrike" dirty="0">
                          <a:latin typeface="Arial"/>
                        </a:rPr>
                      </a:br>
                      <a:r>
                        <a:rPr lang="es-MX" sz="600" b="0" i="0" u="none" strike="noStrike" dirty="0">
                          <a:latin typeface="Arial"/>
                        </a:rPr>
                        <a:t>-Identifiquen su agresividad y lo que detona violencia, </a:t>
                      </a:r>
                      <a:r>
                        <a:rPr lang="es-MX" sz="600" b="0" i="0" u="none" strike="noStrike" dirty="0" smtClean="0">
                          <a:latin typeface="Arial"/>
                        </a:rPr>
                        <a:t>así </a:t>
                      </a:r>
                      <a:r>
                        <a:rPr lang="es-MX" sz="600" b="0" i="0" u="none" strike="noStrike" dirty="0">
                          <a:latin typeface="Arial"/>
                        </a:rPr>
                        <a:t>como sus sentimientos asociados a esta.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t"/>
                      <a:r>
                        <a:rPr lang="es-MX" sz="900" b="0" i="0" u="none" strike="noStrike">
                          <a:latin typeface="Arial"/>
                        </a:rPr>
                        <a:t>Participacion Juvenil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t"/>
                      <a:r>
                        <a:rPr lang="es-MX" sz="900" b="0" i="0" u="none" strike="noStrike" dirty="0">
                          <a:latin typeface="Arial"/>
                        </a:rPr>
                        <a:t>Acercamiento a las organizaciones de la sociedad civil que trabajan por los derechos sexuales y reproductivos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tc>
                  <a:txBody>
                    <a:bodyPr/>
                    <a:lstStyle/>
                    <a:p>
                      <a:pPr algn="ctr" fontAlgn="t"/>
                      <a:r>
                        <a:rPr lang="es-MX" sz="900" b="0" i="0" u="none" strike="noStrike">
                          <a:latin typeface="Arial"/>
                        </a:rPr>
                        <a:t>Cinedebate "Milk"</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tc>
                  <a:txBody>
                    <a:bodyPr/>
                    <a:lstStyle/>
                    <a:p>
                      <a:pPr algn="ctr" fontAlgn="t"/>
                      <a:r>
                        <a:rPr lang="es-MX" sz="900" b="0" i="0" u="none" strike="noStrike" dirty="0">
                          <a:latin typeface="Arial"/>
                        </a:rPr>
                        <a:t>Debate sobre el derecho a la diversidad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Vida Saludable/Consumo y  Salud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a:latin typeface="Arial"/>
                        </a:rPr>
                        <a:t>Todo a su tiempo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a:latin typeface="Arial"/>
                        </a:rPr>
                        <a:t>!Yo le enseñe a mi novi@ a jugar fut!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Un cambio en la higiene y la </a:t>
                      </a:r>
                      <a:r>
                        <a:rPr lang="es-MX" sz="900" b="0" i="0" u="none" strike="noStrike" dirty="0" smtClean="0">
                          <a:latin typeface="Arial"/>
                        </a:rPr>
                        <a:t>alimentación</a:t>
                      </a:r>
                      <a:endParaRPr lang="es-MX" sz="900" b="0" i="0" u="none"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371873">
                <a:tc vMerge="1">
                  <a:txBody>
                    <a:bodyPr/>
                    <a:lstStyle/>
                    <a:p>
                      <a:endParaRPr lang="es-MX"/>
                    </a:p>
                  </a:txBody>
                  <a:tcPr/>
                </a:tc>
                <a:tc>
                  <a:txBody>
                    <a:bodyPr/>
                    <a:lstStyle/>
                    <a:p>
                      <a:pPr algn="ctr" fontAlgn="t"/>
                      <a:r>
                        <a:rPr lang="es-MX" sz="900" b="0" i="0" u="none" strike="noStrike">
                          <a:latin typeface="Arial"/>
                        </a:rPr>
                        <a:t>Vida Saludable/Consumo de Sustancias Adictivas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a:latin typeface="Arial"/>
                        </a:rPr>
                        <a:t>Aprendiendo a reconocer y controlar mis emociones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smtClean="0">
                          <a:latin typeface="Arial"/>
                        </a:rPr>
                        <a:t>Cartografía </a:t>
                      </a:r>
                      <a:r>
                        <a:rPr lang="es-MX" sz="900" b="0" i="0" u="none" strike="noStrike" dirty="0">
                          <a:latin typeface="Arial"/>
                        </a:rPr>
                        <a:t>mental: Representando mi entorno de vida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Evaluando mi red personal</a:t>
                      </a:r>
                      <a:r>
                        <a:rPr lang="es-MX" sz="900" b="0" i="0" u="none" strike="noStrike" dirty="0" smtClean="0">
                          <a:latin typeface="Arial"/>
                        </a:rPr>
                        <a:t>: reactivando </a:t>
                      </a:r>
                      <a:r>
                        <a:rPr lang="es-MX" sz="900" b="0" i="0" u="none" strike="noStrike" dirty="0">
                          <a:latin typeface="Arial"/>
                        </a:rPr>
                        <a:t>mis recursos significativos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Vida Saludable/Sexualidad con Responsabilidad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a:latin typeface="Arial"/>
                        </a:rPr>
                        <a:t>Preferencia sexual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Que necesitas y que deseas de una pareja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Reconociendo mi violencia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Conocimiento de si Mismo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a:latin typeface="Arial"/>
                        </a:rPr>
                        <a:t>Mosaico de pensamientos para construir mi vida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Danza de la escuela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Aprendiendo a ser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161410">
                <a:tc vMerge="1">
                  <a:txBody>
                    <a:bodyPr/>
                    <a:lstStyle/>
                    <a:p>
                      <a:endParaRPr lang="es-MX"/>
                    </a:p>
                  </a:txBody>
                  <a:tcPr/>
                </a:tc>
                <a:tc>
                  <a:txBody>
                    <a:bodyPr/>
                    <a:lstStyle/>
                    <a:p>
                      <a:pPr algn="ctr" fontAlgn="t"/>
                      <a:r>
                        <a:rPr lang="es-MX" sz="900" b="0" i="0" u="none" strike="noStrike">
                          <a:latin typeface="Arial"/>
                        </a:rPr>
                        <a:t>Escuela y Familia/Ambiente Escolar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a:latin typeface="Arial"/>
                        </a:rPr>
                        <a:t>La empatia en mi historia personal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Para convivir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¿Quiénes somos las y los </a:t>
                      </a:r>
                      <a:r>
                        <a:rPr lang="es-MX" sz="900" b="0" i="0" u="none" strike="noStrike" dirty="0" smtClean="0">
                          <a:latin typeface="Arial"/>
                        </a:rPr>
                        <a:t>jóvenes?</a:t>
                      </a:r>
                      <a:endParaRPr lang="es-MX" sz="900" b="0" i="0" u="none"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247915">
                <a:tc vMerge="1">
                  <a:txBody>
                    <a:bodyPr/>
                    <a:lstStyle/>
                    <a:p>
                      <a:endParaRPr lang="es-MX"/>
                    </a:p>
                  </a:txBody>
                  <a:tcPr/>
                </a:tc>
                <a:tc>
                  <a:txBody>
                    <a:bodyPr/>
                    <a:lstStyle/>
                    <a:p>
                      <a:pPr algn="ctr" fontAlgn="t"/>
                      <a:r>
                        <a:rPr lang="es-MX" sz="900" b="0" i="0" u="none" strike="noStrike">
                          <a:latin typeface="Arial"/>
                        </a:rPr>
                        <a:t>Escuela y Familia/Familia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a:latin typeface="Arial"/>
                        </a:rPr>
                        <a:t>Analizando mi nombre y apellidos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Como nos comunicamos en casa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Aprendiendo de la familia la </a:t>
                      </a:r>
                      <a:r>
                        <a:rPr lang="es-MX" sz="900" b="0" i="0" u="none" strike="noStrike" dirty="0" smtClean="0">
                          <a:latin typeface="Arial"/>
                        </a:rPr>
                        <a:t>colaboración </a:t>
                      </a:r>
                      <a:r>
                        <a:rPr lang="es-MX" sz="900" b="0" i="0" u="none" strike="noStrike" dirty="0">
                          <a:latin typeface="Arial"/>
                        </a:rPr>
                        <a:t>y la </a:t>
                      </a:r>
                      <a:r>
                        <a:rPr lang="es-MX" sz="900" b="0" i="0" u="none" strike="noStrike" dirty="0" smtClean="0">
                          <a:latin typeface="Arial"/>
                        </a:rPr>
                        <a:t>participación</a:t>
                      </a:r>
                      <a:endParaRPr lang="es-MX" sz="900" b="0" i="0" u="none" strike="noStrike" dirty="0">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619788">
                <a:tc vMerge="1">
                  <a:txBody>
                    <a:bodyPr/>
                    <a:lstStyle/>
                    <a:p>
                      <a:endParaRPr lang="es-MX"/>
                    </a:p>
                  </a:txBody>
                  <a:tcPr/>
                </a:tc>
                <a:tc>
                  <a:txBody>
                    <a:bodyPr/>
                    <a:lstStyle/>
                    <a:p>
                      <a:pPr algn="ctr" fontAlgn="t"/>
                      <a:r>
                        <a:rPr lang="es-MX" sz="900" b="0" i="0" u="none" strike="noStrike" dirty="0">
                          <a:latin typeface="Arial"/>
                        </a:rPr>
                        <a:t>Proyecto de Vida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t"/>
                      <a:r>
                        <a:rPr lang="es-MX" sz="900" b="0" i="0" u="none" strike="noStrike" dirty="0" smtClean="0">
                          <a:latin typeface="Arial"/>
                        </a:rPr>
                        <a:t>Vocación, </a:t>
                      </a:r>
                      <a:r>
                        <a:rPr lang="es-MX" sz="900" b="0" i="0" u="none" strike="noStrike" dirty="0">
                          <a:latin typeface="Arial"/>
                        </a:rPr>
                        <a:t>decisión permanente. </a:t>
                      </a:r>
                      <a:r>
                        <a:rPr lang="es-MX" sz="900" b="0" i="0" u="none" strike="noStrike" dirty="0" smtClean="0">
                          <a:latin typeface="Arial"/>
                        </a:rPr>
                        <a:t>Reconociéndome. </a:t>
                      </a:r>
                      <a:r>
                        <a:rPr lang="es-MX" sz="900" b="0" i="0" u="none" strike="noStrike" dirty="0">
                          <a:latin typeface="Arial"/>
                        </a:rPr>
                        <a:t>Evaluar mi asertividad enfocada al autoconocimiento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¿Que significado tiene el futuro?                                                                                             Mi </a:t>
                      </a:r>
                      <a:r>
                        <a:rPr lang="es-MX" sz="900" b="0" i="0" u="none" strike="noStrike" dirty="0" smtClean="0">
                          <a:latin typeface="Arial"/>
                        </a:rPr>
                        <a:t>Información </a:t>
                      </a:r>
                      <a:r>
                        <a:rPr lang="es-MX" sz="900" b="0" i="0" u="none" strike="noStrike" dirty="0">
                          <a:latin typeface="Arial"/>
                        </a:rPr>
                        <a:t>personal. Reconociendo mis decisiones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ctr" fontAlgn="t"/>
                      <a:r>
                        <a:rPr lang="es-MX" sz="900" b="0" i="0" u="none" strike="noStrike" dirty="0">
                          <a:latin typeface="Arial"/>
                        </a:rPr>
                        <a:t>Los factores que hacen ser quien soy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r>
              <a:tr h="123958">
                <a:tc vMerge="1">
                  <a:txBody>
                    <a:bodyPr/>
                    <a:lstStyle/>
                    <a:p>
                      <a:endParaRPr lang="es-MX"/>
                    </a:p>
                  </a:txBody>
                  <a:tcPr/>
                </a:tc>
                <a:tc>
                  <a:txBody>
                    <a:bodyPr/>
                    <a:lstStyle/>
                    <a:p>
                      <a:pPr algn="ctr" fontAlgn="t"/>
                      <a:r>
                        <a:rPr lang="es-MX" sz="900" b="0" i="0" u="none" strike="noStrike">
                          <a:latin typeface="Arial"/>
                        </a:rPr>
                        <a:t>Cultura de Paz y no Violencia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ctr" fontAlgn="t"/>
                      <a:r>
                        <a:rPr lang="es-MX" sz="900" b="0" i="0" u="none" strike="noStrike">
                          <a:latin typeface="Arial"/>
                        </a:rPr>
                        <a:t>Dibujando un conflicto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s-MX" sz="900" b="0" i="0" u="none" strike="noStrike" dirty="0">
                          <a:latin typeface="Arial"/>
                        </a:rPr>
                        <a:t>Falso conflicto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s-MX" sz="900" b="0" i="0" u="none" strike="noStrike" dirty="0">
                          <a:latin typeface="Arial"/>
                        </a:rPr>
                        <a:t>Proverbios 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r>
            </a:tbl>
          </a:graphicData>
        </a:graphic>
      </p:graphicFrame>
      <p:sp>
        <p:nvSpPr>
          <p:cNvPr id="7" name="1 Abrir llave"/>
          <p:cNvSpPr/>
          <p:nvPr/>
        </p:nvSpPr>
        <p:spPr bwMode="auto">
          <a:xfrm rot="16200000">
            <a:off x="6461956" y="3699284"/>
            <a:ext cx="216024" cy="5148064"/>
          </a:xfrm>
          <a:prstGeom prst="leftBrace">
            <a:avLst>
              <a:gd name="adj1" fmla="val 63251"/>
              <a:gd name="adj2" fmla="val 50000"/>
            </a:avLst>
          </a:prstGeom>
          <a:solidFill>
            <a:srgbClr val="FFFFFF"/>
          </a:solidFill>
          <a:ln w="9525" cap="flat" cmpd="sng" algn="ctr">
            <a:solidFill>
              <a:srgbClr val="0072A8"/>
            </a:solidFill>
            <a:prstDash val="solid"/>
            <a:round/>
            <a:headEnd type="none" w="med" len="med"/>
            <a:tailEnd type="none" w="med" len="med"/>
          </a:ln>
          <a:effectLst/>
        </p:spPr>
        <p:txBody>
          <a:bodyPr wrap="square" lIns="18288" tIns="0" rIns="0" bIns="0" rtl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s-MX" sz="1100"/>
          </a:p>
        </p:txBody>
      </p:sp>
      <p:sp>
        <p:nvSpPr>
          <p:cNvPr id="8" name="2 CuadroTexto"/>
          <p:cNvSpPr txBox="1"/>
          <p:nvPr/>
        </p:nvSpPr>
        <p:spPr>
          <a:xfrm>
            <a:off x="5004048" y="6453336"/>
            <a:ext cx="3168352" cy="3600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MX" b="1" dirty="0" smtClean="0">
                <a:solidFill>
                  <a:srgbClr val="FF0000"/>
                </a:solidFill>
              </a:rPr>
              <a:t>* </a:t>
            </a:r>
            <a:r>
              <a:rPr lang="es-MX" sz="1050" b="1" dirty="0">
                <a:solidFill>
                  <a:srgbClr val="FF0000"/>
                </a:solidFill>
              </a:rPr>
              <a:t>Elija la actividad que desea implementar en su grupo de acuerdo a su Proyecto Grupal</a:t>
            </a:r>
          </a:p>
        </p:txBody>
      </p:sp>
      <p:sp>
        <p:nvSpPr>
          <p:cNvPr id="9" name="3 Abrir llave"/>
          <p:cNvSpPr/>
          <p:nvPr/>
        </p:nvSpPr>
        <p:spPr bwMode="auto">
          <a:xfrm rot="16200000">
            <a:off x="2915816" y="5373216"/>
            <a:ext cx="144016" cy="1728192"/>
          </a:xfrm>
          <a:prstGeom prst="leftBrace">
            <a:avLst>
              <a:gd name="adj1" fmla="val 69203"/>
              <a:gd name="adj2" fmla="val 49381"/>
            </a:avLst>
          </a:prstGeom>
          <a:solidFill>
            <a:srgbClr val="FFFFFF"/>
          </a:solidFill>
          <a:ln w="9525" cap="flat" cmpd="sng" algn="ctr">
            <a:solidFill>
              <a:srgbClr val="0072A8"/>
            </a:solidFill>
            <a:prstDash val="solid"/>
            <a:round/>
            <a:headEnd type="none" w="med" len="med"/>
            <a:tailEnd type="none" w="med" len="med"/>
          </a:ln>
          <a:effectLst/>
        </p:spPr>
        <p:txBody>
          <a:bodyPr wrap="square" lIns="18288" tIns="0" rIns="0" bIns="0" rtl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s-MX" sz="1100"/>
          </a:p>
        </p:txBody>
      </p:sp>
      <p:sp>
        <p:nvSpPr>
          <p:cNvPr id="10" name="4 CuadroTexto"/>
          <p:cNvSpPr txBox="1"/>
          <p:nvPr/>
        </p:nvSpPr>
        <p:spPr>
          <a:xfrm>
            <a:off x="1878708" y="6309320"/>
            <a:ext cx="2189236" cy="5486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MX" sz="1050" b="1" baseline="0" dirty="0" smtClean="0">
                <a:solidFill>
                  <a:srgbClr val="FF0000"/>
                </a:solidFill>
              </a:rPr>
              <a:t>* </a:t>
            </a:r>
            <a:r>
              <a:rPr lang="es-MX" sz="1050" b="1" baseline="0" dirty="0">
                <a:solidFill>
                  <a:srgbClr val="FF0000"/>
                </a:solidFill>
              </a:rPr>
              <a:t>Identifique la Dimensión y </a:t>
            </a:r>
            <a:r>
              <a:rPr lang="es-MX" sz="1050" b="1" baseline="0" dirty="0" err="1">
                <a:solidFill>
                  <a:srgbClr val="FF0000"/>
                </a:solidFill>
              </a:rPr>
              <a:t>subdimensión</a:t>
            </a:r>
            <a:r>
              <a:rPr lang="es-MX" sz="1050" b="1" baseline="0" dirty="0">
                <a:solidFill>
                  <a:srgbClr val="FF0000"/>
                </a:solidFill>
              </a:rPr>
              <a:t> a la que pertenece la actividad elegida</a:t>
            </a:r>
            <a:endParaRPr lang="es-MX" sz="1050" b="1" dirty="0">
              <a:solidFill>
                <a:srgbClr val="FF0000"/>
              </a:solidFill>
            </a:endParaRPr>
          </a:p>
        </p:txBody>
      </p:sp>
      <p:sp>
        <p:nvSpPr>
          <p:cNvPr id="11" name="10 Rectángulo redondeado"/>
          <p:cNvSpPr/>
          <p:nvPr/>
        </p:nvSpPr>
        <p:spPr>
          <a:xfrm>
            <a:off x="4067944" y="4581128"/>
            <a:ext cx="1800200" cy="2880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2267744" y="4581128"/>
            <a:ext cx="1584176" cy="14401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Rectángulo redondeado"/>
          <p:cNvSpPr/>
          <p:nvPr/>
        </p:nvSpPr>
        <p:spPr>
          <a:xfrm>
            <a:off x="467544" y="3789040"/>
            <a:ext cx="1152128" cy="21602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4 CuadroTexto"/>
          <p:cNvSpPr txBox="1"/>
          <p:nvPr/>
        </p:nvSpPr>
        <p:spPr>
          <a:xfrm>
            <a:off x="107504" y="6309320"/>
            <a:ext cx="1872208" cy="50405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MX" sz="1050" b="1" baseline="0" dirty="0" smtClean="0">
                <a:solidFill>
                  <a:srgbClr val="FF0000"/>
                </a:solidFill>
              </a:rPr>
              <a:t>*Revise si el área temática</a:t>
            </a:r>
            <a:r>
              <a:rPr lang="es-MX" sz="1050" b="1" dirty="0" smtClean="0">
                <a:solidFill>
                  <a:srgbClr val="FF0000"/>
                </a:solidFill>
              </a:rPr>
              <a:t> se relaciona con las necesidades del grupo</a:t>
            </a:r>
            <a:endParaRPr lang="es-MX" sz="1050" b="1" dirty="0">
              <a:solidFill>
                <a:srgbClr val="FF0000"/>
              </a:solidFill>
            </a:endParaRPr>
          </a:p>
        </p:txBody>
      </p:sp>
      <p:sp>
        <p:nvSpPr>
          <p:cNvPr id="15" name="3 Abrir llave"/>
          <p:cNvSpPr/>
          <p:nvPr/>
        </p:nvSpPr>
        <p:spPr bwMode="auto">
          <a:xfrm rot="16200000">
            <a:off x="964869" y="5222469"/>
            <a:ext cx="144016" cy="2029686"/>
          </a:xfrm>
          <a:prstGeom prst="leftBrace">
            <a:avLst>
              <a:gd name="adj1" fmla="val 69203"/>
              <a:gd name="adj2" fmla="val 49381"/>
            </a:avLst>
          </a:prstGeom>
          <a:solidFill>
            <a:srgbClr val="FFFFFF"/>
          </a:solidFill>
          <a:ln w="9525" cap="flat" cmpd="sng" algn="ctr">
            <a:solidFill>
              <a:srgbClr val="0072A8"/>
            </a:solidFill>
            <a:prstDash val="solid"/>
            <a:round/>
            <a:headEnd type="none" w="med" len="med"/>
            <a:tailEnd type="none" w="med" len="med"/>
          </a:ln>
          <a:effectLst/>
        </p:spPr>
        <p:txBody>
          <a:bodyPr wrap="square" lIns="18288" tIns="0" rIns="0" bIns="0" rtl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s-MX" sz="11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p:cNvSpPr txBox="1"/>
          <p:nvPr/>
        </p:nvSpPr>
        <p:spPr>
          <a:xfrm>
            <a:off x="539552" y="692696"/>
            <a:ext cx="8136904" cy="86409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MX" sz="1600" b="1" baseline="0" dirty="0" smtClean="0">
                <a:solidFill>
                  <a:srgbClr val="FF0000"/>
                </a:solidFill>
              </a:rPr>
              <a:t>Localizar la página en la que se </a:t>
            </a:r>
            <a:r>
              <a:rPr lang="es-MX" sz="1600" b="1" dirty="0" smtClean="0">
                <a:solidFill>
                  <a:srgbClr val="FF0000"/>
                </a:solidFill>
              </a:rPr>
              <a:t>encuentra la descripción de la actividad elegida, en el documento titulado:    “Índice de Actividades por dimensión” </a:t>
            </a:r>
          </a:p>
          <a:p>
            <a:pPr algn="ctr"/>
            <a:r>
              <a:rPr lang="es-MX" sz="1600" b="1" dirty="0" smtClean="0">
                <a:solidFill>
                  <a:schemeClr val="accent6"/>
                </a:solidFill>
              </a:rPr>
              <a:t>en la página</a:t>
            </a:r>
            <a:r>
              <a:rPr lang="es-MX" sz="1600" b="1" dirty="0" smtClean="0">
                <a:solidFill>
                  <a:schemeClr val="accent6"/>
                </a:solidFill>
                <a:sym typeface="Wingdings" pitchFamily="2" charset="2"/>
              </a:rPr>
              <a:t> </a:t>
            </a:r>
            <a:r>
              <a:rPr lang="es-MX" sz="1600" b="1" dirty="0" smtClean="0">
                <a:solidFill>
                  <a:srgbClr val="FF0000"/>
                </a:solidFill>
                <a:hlinkClick r:id="rId2"/>
              </a:rPr>
              <a:t>www.colomos.ceti.mx</a:t>
            </a:r>
            <a:endParaRPr lang="es-MX" sz="1600" b="1" dirty="0">
              <a:solidFill>
                <a:srgbClr val="FF0000"/>
              </a:solidFill>
            </a:endParaRPr>
          </a:p>
        </p:txBody>
      </p:sp>
      <p:pic>
        <p:nvPicPr>
          <p:cNvPr id="1026" name="Picture 2"/>
          <p:cNvPicPr>
            <a:picLocks noChangeAspect="1" noChangeArrowheads="1"/>
          </p:cNvPicPr>
          <p:nvPr/>
        </p:nvPicPr>
        <p:blipFill>
          <a:blip r:embed="rId3" cstate="print"/>
          <a:srcRect l="2576" t="2133" r="20147"/>
          <a:stretch>
            <a:fillRect/>
          </a:stretch>
        </p:blipFill>
        <p:spPr bwMode="auto">
          <a:xfrm>
            <a:off x="1259632" y="1556793"/>
            <a:ext cx="6480720" cy="4608511"/>
          </a:xfrm>
          <a:prstGeom prst="rect">
            <a:avLst/>
          </a:prstGeom>
          <a:noFill/>
          <a:ln w="9525">
            <a:noFill/>
            <a:miter lim="800000"/>
            <a:headEnd/>
            <a:tailEnd/>
          </a:ln>
        </p:spPr>
      </p:pic>
      <p:sp>
        <p:nvSpPr>
          <p:cNvPr id="7" name="6 Elipse"/>
          <p:cNvSpPr/>
          <p:nvPr/>
        </p:nvSpPr>
        <p:spPr>
          <a:xfrm>
            <a:off x="1403648" y="1556792"/>
            <a:ext cx="129614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Elipse"/>
          <p:cNvSpPr/>
          <p:nvPr/>
        </p:nvSpPr>
        <p:spPr>
          <a:xfrm>
            <a:off x="3995936" y="5229200"/>
            <a:ext cx="129614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15 Elipse"/>
          <p:cNvSpPr/>
          <p:nvPr/>
        </p:nvSpPr>
        <p:spPr>
          <a:xfrm>
            <a:off x="4932040" y="3501008"/>
            <a:ext cx="129614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17 Conector recto de flecha"/>
          <p:cNvCxnSpPr>
            <a:endCxn id="16" idx="2"/>
          </p:cNvCxnSpPr>
          <p:nvPr/>
        </p:nvCxnSpPr>
        <p:spPr>
          <a:xfrm flipV="1">
            <a:off x="3563888" y="3645024"/>
            <a:ext cx="1368152" cy="165618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19 Elipse"/>
          <p:cNvSpPr/>
          <p:nvPr/>
        </p:nvSpPr>
        <p:spPr>
          <a:xfrm>
            <a:off x="3995936" y="5517232"/>
            <a:ext cx="129614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CuadroTexto"/>
          <p:cNvSpPr txBox="1"/>
          <p:nvPr/>
        </p:nvSpPr>
        <p:spPr>
          <a:xfrm>
            <a:off x="6269495" y="6488668"/>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5399" t="2743" r="22865" b="-1475"/>
          <a:stretch>
            <a:fillRect/>
          </a:stretch>
        </p:blipFill>
        <p:spPr bwMode="auto">
          <a:xfrm>
            <a:off x="1187624" y="1052736"/>
            <a:ext cx="6696744" cy="5184576"/>
          </a:xfrm>
          <a:prstGeom prst="rect">
            <a:avLst/>
          </a:prstGeom>
          <a:noFill/>
          <a:ln w="9525">
            <a:noFill/>
            <a:miter lim="800000"/>
            <a:headEnd/>
            <a:tailEnd/>
          </a:ln>
        </p:spPr>
      </p:pic>
      <p:sp>
        <p:nvSpPr>
          <p:cNvPr id="5" name="4 Elipse"/>
          <p:cNvSpPr/>
          <p:nvPr/>
        </p:nvSpPr>
        <p:spPr>
          <a:xfrm>
            <a:off x="7125331" y="3019781"/>
            <a:ext cx="243964" cy="24482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6 Conector recto de flecha"/>
          <p:cNvCxnSpPr>
            <a:stCxn id="9" idx="3"/>
            <a:endCxn id="5" idx="2"/>
          </p:cNvCxnSpPr>
          <p:nvPr/>
        </p:nvCxnSpPr>
        <p:spPr>
          <a:xfrm>
            <a:off x="1691680" y="3256821"/>
            <a:ext cx="5433651" cy="9870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467544" y="2348880"/>
            <a:ext cx="1224136" cy="1815882"/>
          </a:xfrm>
          <a:prstGeom prst="rect">
            <a:avLst/>
          </a:prstGeom>
          <a:noFill/>
        </p:spPr>
        <p:txBody>
          <a:bodyPr wrap="square" rtlCol="0">
            <a:spAutoFit/>
          </a:bodyPr>
          <a:lstStyle/>
          <a:p>
            <a:pPr algn="ctr"/>
            <a:r>
              <a:rPr lang="es-MX" sz="1400" dirty="0" smtClean="0">
                <a:solidFill>
                  <a:srgbClr val="FF0000"/>
                </a:solidFill>
              </a:rPr>
              <a:t>Núm. de pág. en la que se localiza la descripción de la dinámica a realizar. </a:t>
            </a:r>
            <a:endParaRPr lang="es-MX" sz="1400" dirty="0">
              <a:solidFill>
                <a:srgbClr val="FF0000"/>
              </a:solidFill>
            </a:endParaRPr>
          </a:p>
        </p:txBody>
      </p:sp>
      <p:sp>
        <p:nvSpPr>
          <p:cNvPr id="13" name="12 CuadroTexto"/>
          <p:cNvSpPr txBox="1"/>
          <p:nvPr/>
        </p:nvSpPr>
        <p:spPr>
          <a:xfrm>
            <a:off x="467544" y="4725144"/>
            <a:ext cx="2088232" cy="954107"/>
          </a:xfrm>
          <a:prstGeom prst="rect">
            <a:avLst/>
          </a:prstGeom>
          <a:noFill/>
        </p:spPr>
        <p:txBody>
          <a:bodyPr wrap="square" rtlCol="0">
            <a:spAutoFit/>
          </a:bodyPr>
          <a:lstStyle/>
          <a:p>
            <a:pPr algn="ctr"/>
            <a:r>
              <a:rPr lang="es-MX" sz="1400" b="1" dirty="0" smtClean="0">
                <a:solidFill>
                  <a:srgbClr val="00B050"/>
                </a:solidFill>
              </a:rPr>
              <a:t>Buscarla en el menú de la pantalla anterior en el link “Dinámicas por Dimensión” </a:t>
            </a:r>
            <a:endParaRPr lang="es-MX" sz="1400" b="1" dirty="0">
              <a:solidFill>
                <a:srgbClr val="00B050"/>
              </a:solidFill>
            </a:endParaRPr>
          </a:p>
        </p:txBody>
      </p:sp>
      <p:sp>
        <p:nvSpPr>
          <p:cNvPr id="14" name="13 Rectángulo redondeado"/>
          <p:cNvSpPr/>
          <p:nvPr/>
        </p:nvSpPr>
        <p:spPr>
          <a:xfrm>
            <a:off x="5580112" y="5013176"/>
            <a:ext cx="1152128" cy="14401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14 Rectángulo redondeado"/>
          <p:cNvSpPr/>
          <p:nvPr/>
        </p:nvSpPr>
        <p:spPr>
          <a:xfrm>
            <a:off x="4427984" y="5517232"/>
            <a:ext cx="3456384" cy="36004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solidFill>
                  <a:schemeClr val="tx1"/>
                </a:solidFill>
              </a:rPr>
              <a:t>Mosaico de pensamientos para construir mi vida</a:t>
            </a:r>
            <a:endParaRPr lang="es-MX" sz="1000" dirty="0">
              <a:solidFill>
                <a:schemeClr val="tx1"/>
              </a:solidFill>
            </a:endParaRPr>
          </a:p>
        </p:txBody>
      </p:sp>
      <p:cxnSp>
        <p:nvCxnSpPr>
          <p:cNvPr id="17" name="16 Conector recto"/>
          <p:cNvCxnSpPr>
            <a:stCxn id="14" idx="1"/>
          </p:cNvCxnSpPr>
          <p:nvPr/>
        </p:nvCxnSpPr>
        <p:spPr>
          <a:xfrm flipH="1">
            <a:off x="4427984" y="5085184"/>
            <a:ext cx="1152128" cy="43204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4" idx="3"/>
          </p:cNvCxnSpPr>
          <p:nvPr/>
        </p:nvCxnSpPr>
        <p:spPr>
          <a:xfrm>
            <a:off x="6732240" y="5085184"/>
            <a:ext cx="1152128" cy="43204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6269495" y="6309320"/>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p:cNvSpPr txBox="1"/>
          <p:nvPr/>
        </p:nvSpPr>
        <p:spPr>
          <a:xfrm>
            <a:off x="467544" y="692696"/>
            <a:ext cx="8381924" cy="7920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MX" sz="1600" b="1" dirty="0" smtClean="0">
                <a:solidFill>
                  <a:srgbClr val="FF0000"/>
                </a:solidFill>
              </a:rPr>
              <a:t>Abrir el documento que corresponde a la dimensión elegida para proceder a la preparación e implementación de la misma. </a:t>
            </a:r>
            <a:endParaRPr lang="es-MX" sz="1400" b="1" dirty="0">
              <a:solidFill>
                <a:srgbClr val="FF0000"/>
              </a:solidFill>
            </a:endParaRPr>
          </a:p>
        </p:txBody>
      </p:sp>
      <p:sp>
        <p:nvSpPr>
          <p:cNvPr id="7" name="6 Elipse"/>
          <p:cNvSpPr/>
          <p:nvPr/>
        </p:nvSpPr>
        <p:spPr>
          <a:xfrm>
            <a:off x="4499992" y="5805264"/>
            <a:ext cx="129614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075" name="Picture 3"/>
          <p:cNvPicPr>
            <a:picLocks noChangeAspect="1" noChangeArrowheads="1"/>
          </p:cNvPicPr>
          <p:nvPr/>
        </p:nvPicPr>
        <p:blipFill>
          <a:blip r:embed="rId2" cstate="print"/>
          <a:srcRect l="19503" t="2899" r="22413"/>
          <a:stretch>
            <a:fillRect/>
          </a:stretch>
        </p:blipFill>
        <p:spPr bwMode="auto">
          <a:xfrm>
            <a:off x="1547664" y="1196753"/>
            <a:ext cx="6120680" cy="5184576"/>
          </a:xfrm>
          <a:prstGeom prst="rect">
            <a:avLst/>
          </a:prstGeom>
          <a:noFill/>
          <a:ln w="9525">
            <a:noFill/>
            <a:miter lim="800000"/>
            <a:headEnd/>
            <a:tailEnd/>
          </a:ln>
        </p:spPr>
      </p:pic>
      <p:sp>
        <p:nvSpPr>
          <p:cNvPr id="10" name="9 Rectángulo redondeado"/>
          <p:cNvSpPr/>
          <p:nvPr/>
        </p:nvSpPr>
        <p:spPr>
          <a:xfrm>
            <a:off x="3347864" y="4365104"/>
            <a:ext cx="3096344" cy="2880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Rectángulo redondeado"/>
          <p:cNvSpPr/>
          <p:nvPr/>
        </p:nvSpPr>
        <p:spPr>
          <a:xfrm>
            <a:off x="3059832" y="2492896"/>
            <a:ext cx="576064" cy="2880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CuadroTexto"/>
          <p:cNvSpPr txBox="1"/>
          <p:nvPr/>
        </p:nvSpPr>
        <p:spPr>
          <a:xfrm>
            <a:off x="6269495" y="6488668"/>
            <a:ext cx="2874505"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44824"/>
            <a:ext cx="8229600" cy="4325112"/>
          </a:xfrm>
        </p:spPr>
        <p:txBody>
          <a:bodyPr>
            <a:normAutofit fontScale="92500" lnSpcReduction="10000"/>
          </a:bodyPr>
          <a:lstStyle/>
          <a:p>
            <a:pPr algn="just"/>
            <a:r>
              <a:rPr lang="es-MX" dirty="0" smtClean="0"/>
              <a:t>Una vez hecha la detección de necesidades (Grupo de discusión), consultado los recursos con los que se cuenta y la viabilidad del proyecto, así como elegidas las dinámicas y/o actividades; solo falta formalizar y registrarlo ante COPEEMS con el formato que a continuación se muestra, mismo que deberá enviar a la Coordinación de Tutorías vía electrónica: </a:t>
            </a:r>
          </a:p>
          <a:p>
            <a:pPr algn="ctr">
              <a:buNone/>
            </a:pPr>
            <a:r>
              <a:rPr lang="es-MX" b="1" dirty="0" smtClean="0">
                <a:hlinkClick r:id="rId2"/>
              </a:rPr>
              <a:t>auxtutorias@live.ceti.mx</a:t>
            </a:r>
            <a:r>
              <a:rPr lang="es-MX" b="1" dirty="0" smtClean="0"/>
              <a:t> </a:t>
            </a:r>
          </a:p>
          <a:p>
            <a:pPr algn="just">
              <a:buNone/>
            </a:pPr>
            <a:r>
              <a:rPr lang="es-MX" sz="2200" dirty="0" smtClean="0">
                <a:solidFill>
                  <a:srgbClr val="C00000"/>
                </a:solidFill>
              </a:rPr>
              <a:t>   Este formato también podrá descargarlo de la sección de tutorías en la página del CETI</a:t>
            </a:r>
            <a:endParaRPr lang="es-MX" sz="2200" dirty="0">
              <a:solidFill>
                <a:srgbClr val="C00000"/>
              </a:solidFill>
            </a:endParaRPr>
          </a:p>
        </p:txBody>
      </p:sp>
      <p:sp>
        <p:nvSpPr>
          <p:cNvPr id="4" name="3 Título"/>
          <p:cNvSpPr>
            <a:spLocks noGrp="1"/>
          </p:cNvSpPr>
          <p:nvPr>
            <p:ph type="title"/>
          </p:nvPr>
        </p:nvSpPr>
        <p:spPr>
          <a:xfrm>
            <a:off x="467544" y="692696"/>
            <a:ext cx="8229600" cy="1066800"/>
          </a:xfrm>
        </p:spPr>
        <p:txBody>
          <a:bodyPr>
            <a:noAutofit/>
          </a:bodyPr>
          <a:lstStyle/>
          <a:p>
            <a:pPr algn="ctr"/>
            <a:r>
              <a:rPr lang="es-MX" sz="3600" dirty="0" smtClean="0">
                <a:solidFill>
                  <a:schemeClr val="accent3">
                    <a:lumMod val="75000"/>
                  </a:schemeClr>
                </a:solidFill>
              </a:rPr>
              <a:t>PASO 3:</a:t>
            </a:r>
            <a:r>
              <a:rPr lang="es-MX" sz="3200" dirty="0" smtClean="0"/>
              <a:t> </a:t>
            </a:r>
            <a:br>
              <a:rPr lang="es-MX" sz="3200" dirty="0" smtClean="0"/>
            </a:br>
            <a:r>
              <a:rPr lang="es-MX" sz="2800" b="1" dirty="0" smtClean="0">
                <a:solidFill>
                  <a:srgbClr val="00B050"/>
                </a:solidFill>
              </a:rPr>
              <a:t>DEFINICIÓN DEL PROYECTO GRUPAL</a:t>
            </a:r>
            <a:endParaRPr lang="es-MX" sz="3200" b="1" dirty="0">
              <a:solidFill>
                <a:srgbClr val="00B050"/>
              </a:solidFill>
            </a:endParaRPr>
          </a:p>
        </p:txBody>
      </p:sp>
      <p:sp>
        <p:nvSpPr>
          <p:cNvPr id="5" name="4 CuadroTexto"/>
          <p:cNvSpPr txBox="1"/>
          <p:nvPr/>
        </p:nvSpPr>
        <p:spPr>
          <a:xfrm>
            <a:off x="6084168" y="6309320"/>
            <a:ext cx="2874505" cy="369332"/>
          </a:xfrm>
          <a:prstGeom prst="rect">
            <a:avLst/>
          </a:prstGeom>
          <a:noFill/>
        </p:spPr>
        <p:txBody>
          <a:bodyPr wrap="none" rtlCol="0">
            <a:spAutoFit/>
          </a:bodyPr>
          <a:lstStyle/>
          <a:p>
            <a:r>
              <a:rPr lang="es-MX" b="1" dirty="0" smtClean="0"/>
              <a:t>Sesión de tutorías No. 4</a:t>
            </a:r>
            <a:endParaRPr lang="es-MX"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821" t="20779" r="50695" b="9091"/>
          <a:stretch>
            <a:fillRect/>
          </a:stretch>
        </p:blipFill>
        <p:spPr bwMode="auto">
          <a:xfrm>
            <a:off x="755576" y="636508"/>
            <a:ext cx="7488832" cy="622149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DIFERENCIA ENTRE:</a:t>
            </a:r>
            <a:br>
              <a:rPr lang="es-MX" dirty="0" smtClean="0"/>
            </a:br>
            <a:r>
              <a:rPr lang="es-MX" dirty="0" smtClean="0"/>
              <a:t>	</a:t>
            </a:r>
            <a:r>
              <a:rPr lang="es-MX" dirty="0" smtClean="0">
                <a:solidFill>
                  <a:srgbClr val="00B050"/>
                </a:solidFill>
              </a:rPr>
              <a:t>Plan de trabajo del Tutor </a:t>
            </a:r>
            <a:r>
              <a:rPr lang="es-MX" dirty="0" smtClean="0"/>
              <a:t>y 	</a:t>
            </a:r>
            <a:r>
              <a:rPr lang="es-MX" dirty="0" smtClean="0">
                <a:solidFill>
                  <a:schemeClr val="accent4">
                    <a:lumMod val="60000"/>
                    <a:lumOff val="40000"/>
                  </a:schemeClr>
                </a:solidFill>
              </a:rPr>
              <a:t>Planeación del Proyecto Grupal</a:t>
            </a:r>
            <a:endParaRPr lang="es-MX" dirty="0">
              <a:solidFill>
                <a:schemeClr val="accent4">
                  <a:lumMod val="60000"/>
                  <a:lumOff val="40000"/>
                </a:schemeClr>
              </a:solidFill>
            </a:endParaRPr>
          </a:p>
        </p:txBody>
      </p:sp>
      <p:sp>
        <p:nvSpPr>
          <p:cNvPr id="3" name="2 Marcador de contenido"/>
          <p:cNvSpPr>
            <a:spLocks noGrp="1"/>
          </p:cNvSpPr>
          <p:nvPr>
            <p:ph idx="1"/>
          </p:nvPr>
        </p:nvSpPr>
        <p:spPr>
          <a:xfrm>
            <a:off x="457200" y="2708920"/>
            <a:ext cx="8229600" cy="3865616"/>
          </a:xfrm>
        </p:spPr>
        <p:txBody>
          <a:bodyPr>
            <a:normAutofit fontScale="92500" lnSpcReduction="10000"/>
          </a:bodyPr>
          <a:lstStyle/>
          <a:p>
            <a:pPr algn="just"/>
            <a:r>
              <a:rPr lang="es-MX" dirty="0" smtClean="0"/>
              <a:t>Recuerda que el Proyecto Grupal </a:t>
            </a:r>
            <a:r>
              <a:rPr lang="es-MX" dirty="0" err="1" smtClean="0"/>
              <a:t>ConstruyeT</a:t>
            </a:r>
            <a:r>
              <a:rPr lang="es-MX" dirty="0" smtClean="0"/>
              <a:t> es parte de las actividades que deberás incluir en tu </a:t>
            </a:r>
            <a:r>
              <a:rPr lang="es-MX" dirty="0" smtClean="0">
                <a:solidFill>
                  <a:srgbClr val="00B050"/>
                </a:solidFill>
              </a:rPr>
              <a:t>Plan de Trabajo</a:t>
            </a:r>
            <a:r>
              <a:rPr lang="es-MX" dirty="0" smtClean="0"/>
              <a:t>, pero en este documento solo se </a:t>
            </a:r>
            <a:r>
              <a:rPr lang="es-MX" dirty="0" err="1" smtClean="0"/>
              <a:t>agendan</a:t>
            </a:r>
            <a:r>
              <a:rPr lang="es-MX" dirty="0" smtClean="0"/>
              <a:t> y mencionan las actividades a realizar a lo largo del semestre, además de entrevistas individuales, citas con papás, etc.</a:t>
            </a:r>
          </a:p>
          <a:p>
            <a:pPr algn="just">
              <a:buNone/>
            </a:pPr>
            <a:endParaRPr lang="es-MX" dirty="0" smtClean="0"/>
          </a:p>
          <a:p>
            <a:pPr algn="just"/>
            <a:r>
              <a:rPr lang="es-MX" b="1" dirty="0" smtClean="0">
                <a:solidFill>
                  <a:schemeClr val="accent4">
                    <a:lumMod val="60000"/>
                    <a:lumOff val="40000"/>
                  </a:schemeClr>
                </a:solidFill>
              </a:rPr>
              <a:t>En el formato de la diapositiva anterior es donde se describen y dan detalles de las actividades a realizar del proyecto.</a:t>
            </a:r>
            <a:endParaRPr lang="es-MX" b="1" dirty="0">
              <a:solidFill>
                <a:schemeClr val="accent4">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1340769"/>
            <a:ext cx="8229600" cy="1944215"/>
          </a:xfrm>
        </p:spPr>
        <p:txBody>
          <a:bodyPr>
            <a:normAutofit/>
          </a:bodyPr>
          <a:lstStyle/>
          <a:p>
            <a:pPr algn="just"/>
            <a:r>
              <a:rPr lang="es-ES" sz="2400" dirty="0" smtClean="0"/>
              <a:t> </a:t>
            </a:r>
            <a:r>
              <a:rPr lang="es-ES" sz="2400" dirty="0" smtClean="0">
                <a:latin typeface="Calibri" pitchFamily="34" charset="0"/>
              </a:rPr>
              <a:t>Encabezado por el Director de la escuela y un Coordinador,  contando con la participación de personal administrativo y docente, así como de alumnos y padres de familia, apoyados por un facilitador que representa a las Organizaciones de la Sociedad Civil (</a:t>
            </a:r>
            <a:r>
              <a:rPr lang="es-ES" sz="2400" dirty="0" err="1" smtClean="0">
                <a:latin typeface="Calibri" pitchFamily="34" charset="0"/>
              </a:rPr>
              <a:t>OSC’s</a:t>
            </a:r>
            <a:r>
              <a:rPr lang="es-ES" sz="2400" dirty="0" smtClean="0">
                <a:latin typeface="Calibri" pitchFamily="34" charset="0"/>
              </a:rPr>
              <a:t>).</a:t>
            </a:r>
            <a:endParaRPr lang="es-MX" sz="2400" dirty="0" smtClean="0">
              <a:latin typeface="Calibri" pitchFamily="34" charset="0"/>
            </a:endParaRPr>
          </a:p>
        </p:txBody>
      </p:sp>
      <p:sp>
        <p:nvSpPr>
          <p:cNvPr id="3" name="2 Título"/>
          <p:cNvSpPr>
            <a:spLocks noGrp="1"/>
          </p:cNvSpPr>
          <p:nvPr>
            <p:ph type="title"/>
          </p:nvPr>
        </p:nvSpPr>
        <p:spPr>
          <a:xfrm>
            <a:off x="457200" y="404664"/>
            <a:ext cx="8229600" cy="1066800"/>
          </a:xfrm>
        </p:spPr>
        <p:txBody>
          <a:bodyPr/>
          <a:lstStyle/>
          <a:p>
            <a:r>
              <a:rPr lang="es-MX" dirty="0" smtClean="0"/>
              <a:t>Comité Escolar </a:t>
            </a:r>
            <a:r>
              <a:rPr lang="es-MX" dirty="0" err="1" smtClean="0"/>
              <a:t>ConstruyeT</a:t>
            </a:r>
            <a:endParaRPr lang="es-MX" dirty="0"/>
          </a:p>
        </p:txBody>
      </p:sp>
      <p:grpSp>
        <p:nvGrpSpPr>
          <p:cNvPr id="29" name="28 Grupo"/>
          <p:cNvGrpSpPr/>
          <p:nvPr/>
        </p:nvGrpSpPr>
        <p:grpSpPr>
          <a:xfrm>
            <a:off x="683568" y="3429000"/>
            <a:ext cx="7848872" cy="3024233"/>
            <a:chOff x="467544" y="2914029"/>
            <a:chExt cx="7848872" cy="2808209"/>
          </a:xfrm>
        </p:grpSpPr>
        <p:cxnSp>
          <p:nvCxnSpPr>
            <p:cNvPr id="30" name="29 Conector recto"/>
            <p:cNvCxnSpPr>
              <a:stCxn id="36" idx="2"/>
              <a:endCxn id="42" idx="0"/>
            </p:cNvCxnSpPr>
            <p:nvPr/>
          </p:nvCxnSpPr>
          <p:spPr>
            <a:xfrm flipH="1">
              <a:off x="4283968" y="3340068"/>
              <a:ext cx="6858" cy="163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angular"/>
            <p:cNvCxnSpPr>
              <a:stCxn id="41" idx="2"/>
              <a:endCxn id="38" idx="0"/>
            </p:cNvCxnSpPr>
            <p:nvPr/>
          </p:nvCxnSpPr>
          <p:spPr>
            <a:xfrm rot="16200000" flipH="1">
              <a:off x="5815780" y="3160610"/>
              <a:ext cx="248745" cy="3312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32" name="49 Grupo"/>
            <p:cNvGrpSpPr/>
            <p:nvPr/>
          </p:nvGrpSpPr>
          <p:grpSpPr>
            <a:xfrm>
              <a:off x="467544" y="2914029"/>
              <a:ext cx="7848872" cy="2808209"/>
              <a:chOff x="467544" y="2914029"/>
              <a:chExt cx="7848872" cy="2808209"/>
            </a:xfrm>
          </p:grpSpPr>
          <p:cxnSp>
            <p:nvCxnSpPr>
              <p:cNvPr id="33" name="32 Conector recto"/>
              <p:cNvCxnSpPr>
                <a:stCxn id="42" idx="2"/>
                <a:endCxn id="41" idx="0"/>
              </p:cNvCxnSpPr>
              <p:nvPr/>
            </p:nvCxnSpPr>
            <p:spPr>
              <a:xfrm>
                <a:off x="4283968" y="4071166"/>
                <a:ext cx="0" cy="145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angular"/>
              <p:cNvCxnSpPr>
                <a:stCxn id="41" idx="2"/>
                <a:endCxn id="37" idx="0"/>
              </p:cNvCxnSpPr>
              <p:nvPr/>
            </p:nvCxnSpPr>
            <p:spPr>
              <a:xfrm rot="16200000" flipH="1">
                <a:off x="4765957" y="4210432"/>
                <a:ext cx="248745" cy="12127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34 Conector angular"/>
              <p:cNvCxnSpPr>
                <a:stCxn id="41" idx="2"/>
                <a:endCxn id="39" idx="0"/>
              </p:cNvCxnSpPr>
              <p:nvPr/>
            </p:nvCxnSpPr>
            <p:spPr>
              <a:xfrm rot="5400000">
                <a:off x="3653826" y="4311024"/>
                <a:ext cx="248745" cy="10115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35 Rectángulo redondeado"/>
              <p:cNvSpPr/>
              <p:nvPr/>
            </p:nvSpPr>
            <p:spPr>
              <a:xfrm>
                <a:off x="2267744" y="2914029"/>
                <a:ext cx="4046164" cy="426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COMITÉ ESCOLAR </a:t>
                </a:r>
                <a:r>
                  <a:rPr lang="es-MX" dirty="0" smtClean="0"/>
                  <a:t>CONSTRUYET</a:t>
                </a:r>
                <a:endParaRPr lang="es-MX" dirty="0"/>
              </a:p>
            </p:txBody>
          </p:sp>
          <p:sp>
            <p:nvSpPr>
              <p:cNvPr id="37" name="36 Rectángulo redondeado"/>
              <p:cNvSpPr/>
              <p:nvPr/>
            </p:nvSpPr>
            <p:spPr>
              <a:xfrm>
                <a:off x="4716016" y="4941167"/>
                <a:ext cx="1561349" cy="781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Personal Administrativo</a:t>
                </a:r>
                <a:endParaRPr lang="es-MX" sz="1400" dirty="0"/>
              </a:p>
            </p:txBody>
          </p:sp>
          <p:sp>
            <p:nvSpPr>
              <p:cNvPr id="38" name="37 Rectángulo redondeado"/>
              <p:cNvSpPr/>
              <p:nvPr/>
            </p:nvSpPr>
            <p:spPr>
              <a:xfrm>
                <a:off x="6876256" y="4941167"/>
                <a:ext cx="1440160" cy="781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Personal Docente</a:t>
                </a:r>
                <a:endParaRPr lang="es-MX" sz="1400" dirty="0"/>
              </a:p>
            </p:txBody>
          </p:sp>
          <p:sp>
            <p:nvSpPr>
              <p:cNvPr id="39" name="38 Rectángulo redondeado"/>
              <p:cNvSpPr/>
              <p:nvPr/>
            </p:nvSpPr>
            <p:spPr>
              <a:xfrm>
                <a:off x="2404902" y="4941167"/>
                <a:ext cx="1735050" cy="781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Representantes estudiantiles</a:t>
                </a:r>
                <a:endParaRPr lang="es-MX" sz="1400" dirty="0"/>
              </a:p>
            </p:txBody>
          </p:sp>
          <p:sp>
            <p:nvSpPr>
              <p:cNvPr id="40" name="39 Rectángulo redondeado"/>
              <p:cNvSpPr/>
              <p:nvPr/>
            </p:nvSpPr>
            <p:spPr>
              <a:xfrm>
                <a:off x="467544" y="4941167"/>
                <a:ext cx="1440160" cy="781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Padres de Familia</a:t>
                </a:r>
                <a:endParaRPr lang="es-MX" sz="1400" dirty="0"/>
              </a:p>
            </p:txBody>
          </p:sp>
          <p:sp>
            <p:nvSpPr>
              <p:cNvPr id="41" name="40 Rectángulo redondeado"/>
              <p:cNvSpPr/>
              <p:nvPr/>
            </p:nvSpPr>
            <p:spPr>
              <a:xfrm>
                <a:off x="3563888" y="4216779"/>
                <a:ext cx="1440160" cy="475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Coordinador</a:t>
                </a:r>
                <a:endParaRPr lang="es-MX" sz="1400" dirty="0"/>
              </a:p>
            </p:txBody>
          </p:sp>
          <p:sp>
            <p:nvSpPr>
              <p:cNvPr id="42" name="41 Rectángulo redondeado"/>
              <p:cNvSpPr/>
              <p:nvPr/>
            </p:nvSpPr>
            <p:spPr>
              <a:xfrm>
                <a:off x="3563888" y="3503114"/>
                <a:ext cx="1440160" cy="568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Director del plantel</a:t>
                </a:r>
                <a:endParaRPr lang="es-MX" sz="1400" dirty="0"/>
              </a:p>
            </p:txBody>
          </p:sp>
          <p:sp>
            <p:nvSpPr>
              <p:cNvPr id="43" name="42 Rectángulo redondeado"/>
              <p:cNvSpPr/>
              <p:nvPr/>
            </p:nvSpPr>
            <p:spPr>
              <a:xfrm>
                <a:off x="1691680" y="3784849"/>
                <a:ext cx="1234423" cy="483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Facilitador</a:t>
                </a:r>
                <a:endParaRPr lang="es-MX" sz="1400" dirty="0"/>
              </a:p>
            </p:txBody>
          </p:sp>
          <p:cxnSp>
            <p:nvCxnSpPr>
              <p:cNvPr id="44" name="43 Conector angular"/>
              <p:cNvCxnSpPr>
                <a:stCxn id="41" idx="2"/>
                <a:endCxn id="40" idx="0"/>
              </p:cNvCxnSpPr>
              <p:nvPr/>
            </p:nvCxnSpPr>
            <p:spPr>
              <a:xfrm rot="5400000">
                <a:off x="2611424" y="3268622"/>
                <a:ext cx="248745" cy="30963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5" name="44 Forma"/>
              <p:cNvCxnSpPr>
                <a:stCxn id="43" idx="0"/>
              </p:cNvCxnSpPr>
              <p:nvPr/>
            </p:nvCxnSpPr>
            <p:spPr>
              <a:xfrm rot="5400000" flipH="1" flipV="1">
                <a:off x="3118506" y="2619387"/>
                <a:ext cx="355849" cy="1975076"/>
              </a:xfrm>
              <a:prstGeom prst="bentConnector2">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Por último…</a:t>
            </a:r>
            <a:endParaRPr lang="es-MX" dirty="0"/>
          </a:p>
        </p:txBody>
      </p:sp>
      <p:sp>
        <p:nvSpPr>
          <p:cNvPr id="3" name="2 Marcador de contenido"/>
          <p:cNvSpPr>
            <a:spLocks noGrp="1"/>
          </p:cNvSpPr>
          <p:nvPr>
            <p:ph idx="1"/>
          </p:nvPr>
        </p:nvSpPr>
        <p:spPr>
          <a:xfrm>
            <a:off x="467544" y="3573016"/>
            <a:ext cx="8229600" cy="1467608"/>
          </a:xfrm>
        </p:spPr>
        <p:txBody>
          <a:bodyPr>
            <a:normAutofit fontScale="92500"/>
          </a:bodyPr>
          <a:lstStyle/>
          <a:p>
            <a:r>
              <a:rPr lang="es-MX" dirty="0" smtClean="0"/>
              <a:t>No olvides reunir evidencias del desarrollo del Proyecto, estás pueden ser fotografías, videos, etc. y enviarlas a </a:t>
            </a:r>
            <a:r>
              <a:rPr lang="es-MX" sz="3500" dirty="0" smtClean="0">
                <a:hlinkClick r:id="rId2"/>
              </a:rPr>
              <a:t>auxtutorias@live.ceti.mx</a:t>
            </a:r>
            <a:r>
              <a:rPr lang="es-MX" sz="3500" dirty="0" smtClean="0"/>
              <a:t> </a:t>
            </a:r>
            <a:endParaRPr lang="es-MX" dirty="0"/>
          </a:p>
        </p:txBody>
      </p:sp>
      <p:pic>
        <p:nvPicPr>
          <p:cNvPr id="54274" name="Picture 2" descr="https://encrypted-tbn1.gstatic.com/images?q=tbn:ANd9GcREWBhByB92ushRfC8JkB8jWl4_fLMJbakGPJD1Ds82i9uCe1ZF7A"/>
          <p:cNvPicPr>
            <a:picLocks noChangeAspect="1" noChangeArrowheads="1"/>
          </p:cNvPicPr>
          <p:nvPr/>
        </p:nvPicPr>
        <p:blipFill>
          <a:blip r:embed="rId3" cstate="print"/>
          <a:srcRect/>
          <a:stretch>
            <a:fillRect/>
          </a:stretch>
        </p:blipFill>
        <p:spPr bwMode="auto">
          <a:xfrm>
            <a:off x="5004048" y="692696"/>
            <a:ext cx="2143125" cy="21431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764704"/>
            <a:ext cx="8229600" cy="1066800"/>
          </a:xfrm>
        </p:spPr>
        <p:txBody>
          <a:bodyPr/>
          <a:lstStyle/>
          <a:p>
            <a:pPr algn="l"/>
            <a:r>
              <a:rPr lang="es-MX" dirty="0" smtClean="0"/>
              <a:t>Comité </a:t>
            </a:r>
            <a:r>
              <a:rPr lang="es-MX" dirty="0" err="1" smtClean="0"/>
              <a:t>ConstruyeT</a:t>
            </a:r>
            <a:r>
              <a:rPr lang="es-MX" dirty="0" smtClean="0"/>
              <a:t> en el CETI</a:t>
            </a:r>
            <a:endParaRPr lang="es-MX" dirty="0"/>
          </a:p>
        </p:txBody>
      </p:sp>
      <p:sp>
        <p:nvSpPr>
          <p:cNvPr id="3" name="2 Marcador de contenido"/>
          <p:cNvSpPr>
            <a:spLocks noGrp="1"/>
          </p:cNvSpPr>
          <p:nvPr>
            <p:ph idx="1"/>
          </p:nvPr>
        </p:nvSpPr>
        <p:spPr>
          <a:xfrm>
            <a:off x="457200" y="1772816"/>
            <a:ext cx="8229600" cy="4801720"/>
          </a:xfrm>
        </p:spPr>
        <p:txBody>
          <a:bodyPr>
            <a:normAutofit lnSpcReduction="10000"/>
          </a:bodyPr>
          <a:lstStyle/>
          <a:p>
            <a:pPr>
              <a:buNone/>
            </a:pPr>
            <a:r>
              <a:rPr lang="es-MX" u="sng" dirty="0" smtClean="0">
                <a:effectLst>
                  <a:outerShdw blurRad="38100" dist="38100" dir="2700000" algn="tl">
                    <a:srgbClr val="000000">
                      <a:alpha val="43137"/>
                    </a:srgbClr>
                  </a:outerShdw>
                </a:effectLst>
                <a:latin typeface="Calibri" pitchFamily="34" charset="0"/>
              </a:rPr>
              <a:t>Integrantes:</a:t>
            </a:r>
          </a:p>
          <a:p>
            <a:r>
              <a:rPr lang="es-MX" b="1" dirty="0" smtClean="0">
                <a:latin typeface="Calibri" pitchFamily="34" charset="0"/>
              </a:rPr>
              <a:t>Director de Plantel: </a:t>
            </a:r>
            <a:r>
              <a:rPr lang="es-MX" dirty="0" smtClean="0">
                <a:latin typeface="Calibri" pitchFamily="34" charset="0"/>
              </a:rPr>
              <a:t>Ing. </a:t>
            </a:r>
            <a:r>
              <a:rPr lang="es-MX" dirty="0" err="1" smtClean="0">
                <a:latin typeface="Calibri" pitchFamily="34" charset="0"/>
              </a:rPr>
              <a:t>Willibaldo</a:t>
            </a:r>
            <a:r>
              <a:rPr lang="es-MX" dirty="0" smtClean="0">
                <a:latin typeface="Calibri" pitchFamily="34" charset="0"/>
              </a:rPr>
              <a:t> Ruiz Arévalo.</a:t>
            </a:r>
          </a:p>
          <a:p>
            <a:r>
              <a:rPr lang="es-MX" b="1" dirty="0" smtClean="0">
                <a:latin typeface="Calibri" pitchFamily="34" charset="0"/>
              </a:rPr>
              <a:t>Coordinadora: </a:t>
            </a:r>
            <a:r>
              <a:rPr lang="es-MX" dirty="0" smtClean="0">
                <a:latin typeface="Calibri" pitchFamily="34" charset="0"/>
              </a:rPr>
              <a:t>Lic. Karla Díaz.</a:t>
            </a:r>
          </a:p>
          <a:p>
            <a:r>
              <a:rPr lang="es-MX" b="1" dirty="0" err="1" smtClean="0">
                <a:latin typeface="Calibri" pitchFamily="34" charset="0"/>
              </a:rPr>
              <a:t>Docentes:</a:t>
            </a:r>
            <a:r>
              <a:rPr lang="es-MX" dirty="0" err="1" smtClean="0">
                <a:latin typeface="Calibri" pitchFamily="34" charset="0"/>
              </a:rPr>
              <a:t>Mtra</a:t>
            </a:r>
            <a:r>
              <a:rPr lang="es-MX" dirty="0" smtClean="0">
                <a:latin typeface="Calibri" pitchFamily="34" charset="0"/>
              </a:rPr>
              <a:t>. Elsa </a:t>
            </a:r>
            <a:r>
              <a:rPr lang="es-MX" dirty="0" err="1" smtClean="0">
                <a:latin typeface="Calibri" pitchFamily="34" charset="0"/>
              </a:rPr>
              <a:t>Lasso</a:t>
            </a:r>
            <a:r>
              <a:rPr lang="es-MX" dirty="0" smtClean="0">
                <a:latin typeface="Calibri" pitchFamily="34" charset="0"/>
              </a:rPr>
              <a:t>. </a:t>
            </a:r>
          </a:p>
          <a:p>
            <a:pPr lvl="1">
              <a:buNone/>
            </a:pPr>
            <a:r>
              <a:rPr lang="es-MX" sz="2800" dirty="0" smtClean="0">
                <a:solidFill>
                  <a:schemeClr val="tx1"/>
                </a:solidFill>
                <a:latin typeface="Calibri" pitchFamily="34" charset="0"/>
              </a:rPr>
              <a:t>			Mtra. Claudia Pardo</a:t>
            </a:r>
          </a:p>
          <a:p>
            <a:pPr lvl="1">
              <a:buNone/>
            </a:pPr>
            <a:r>
              <a:rPr lang="es-MX" sz="2800" dirty="0" smtClean="0">
                <a:solidFill>
                  <a:schemeClr val="tx1"/>
                </a:solidFill>
                <a:latin typeface="Calibri" pitchFamily="34" charset="0"/>
              </a:rPr>
              <a:t>			Mtra. Carmen </a:t>
            </a:r>
            <a:r>
              <a:rPr lang="es-MX" sz="2800" dirty="0" err="1" smtClean="0">
                <a:solidFill>
                  <a:schemeClr val="tx1"/>
                </a:solidFill>
                <a:latin typeface="Calibri" pitchFamily="34" charset="0"/>
              </a:rPr>
              <a:t>Jazo</a:t>
            </a:r>
            <a:endParaRPr lang="es-MX" sz="2800" dirty="0" smtClean="0">
              <a:solidFill>
                <a:schemeClr val="tx1"/>
              </a:solidFill>
              <a:latin typeface="Calibri" pitchFamily="34" charset="0"/>
            </a:endParaRPr>
          </a:p>
          <a:p>
            <a:pPr lvl="1">
              <a:buNone/>
            </a:pPr>
            <a:r>
              <a:rPr lang="es-MX" sz="2800" dirty="0" smtClean="0">
                <a:solidFill>
                  <a:schemeClr val="tx1"/>
                </a:solidFill>
                <a:latin typeface="Calibri" pitchFamily="34" charset="0"/>
              </a:rPr>
              <a:t>			Mtra. Angélica Núñez</a:t>
            </a:r>
          </a:p>
          <a:p>
            <a:r>
              <a:rPr lang="es-MX" b="1" dirty="0" smtClean="0">
                <a:latin typeface="Calibri" pitchFamily="34" charset="0"/>
              </a:rPr>
              <a:t>Administrativos:</a:t>
            </a:r>
            <a:r>
              <a:rPr lang="es-MX" dirty="0" smtClean="0">
                <a:latin typeface="Calibri" pitchFamily="34" charset="0"/>
              </a:rPr>
              <a:t> </a:t>
            </a:r>
            <a:r>
              <a:rPr lang="es-MX" dirty="0" err="1" smtClean="0">
                <a:latin typeface="Calibri" pitchFamily="34" charset="0"/>
              </a:rPr>
              <a:t>Psic</a:t>
            </a:r>
            <a:r>
              <a:rPr lang="es-MX" dirty="0" smtClean="0">
                <a:latin typeface="Calibri" pitchFamily="34" charset="0"/>
              </a:rPr>
              <a:t>. Edith </a:t>
            </a:r>
            <a:r>
              <a:rPr lang="es-MX" dirty="0" err="1" smtClean="0">
                <a:latin typeface="Calibri" pitchFamily="34" charset="0"/>
              </a:rPr>
              <a:t>Mojica</a:t>
            </a:r>
            <a:r>
              <a:rPr lang="es-MX" dirty="0" smtClean="0">
                <a:latin typeface="Calibri" pitchFamily="34" charset="0"/>
              </a:rPr>
              <a:t>, Lic. Josué Cabrera</a:t>
            </a:r>
          </a:p>
          <a:p>
            <a:r>
              <a:rPr lang="es-MX" b="1" dirty="0" smtClean="0">
                <a:latin typeface="Calibri" pitchFamily="34" charset="0"/>
              </a:rPr>
              <a:t>Alumnos</a:t>
            </a:r>
            <a:r>
              <a:rPr lang="es-MX" dirty="0" smtClean="0">
                <a:latin typeface="Calibri" pitchFamily="34" charset="0"/>
              </a:rPr>
              <a:t>.</a:t>
            </a:r>
          </a:p>
          <a:p>
            <a:r>
              <a:rPr lang="es-MX" b="1" dirty="0" smtClean="0">
                <a:latin typeface="Calibri" pitchFamily="34" charset="0"/>
              </a:rPr>
              <a:t>Padres de Familia.</a:t>
            </a:r>
          </a:p>
          <a:p>
            <a:endParaRPr lang="es-MX" dirty="0" smtClean="0">
              <a:latin typeface="Calibri" pitchFamily="34" charset="0"/>
            </a:endParaRPr>
          </a:p>
          <a:p>
            <a:endParaRPr lang="es-MX"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457200" y="620688"/>
            <a:ext cx="8229600" cy="1066800"/>
          </a:xfrm>
        </p:spPr>
        <p:txBody>
          <a:bodyPr/>
          <a:lstStyle/>
          <a:p>
            <a:pPr algn="l"/>
            <a:r>
              <a:rPr lang="es-MX" dirty="0" smtClean="0"/>
              <a:t>Función del Comité Escolar…</a:t>
            </a:r>
            <a:endParaRPr lang="es-MX" dirty="0"/>
          </a:p>
        </p:txBody>
      </p:sp>
      <p:sp>
        <p:nvSpPr>
          <p:cNvPr id="3" name="2 Marcador de contenido"/>
          <p:cNvSpPr>
            <a:spLocks noGrp="1"/>
          </p:cNvSpPr>
          <p:nvPr>
            <p:ph idx="1"/>
          </p:nvPr>
        </p:nvSpPr>
        <p:spPr>
          <a:xfrm>
            <a:off x="457200" y="3861048"/>
            <a:ext cx="8229600" cy="2592288"/>
          </a:xfrm>
        </p:spPr>
        <p:txBody>
          <a:bodyPr>
            <a:normAutofit/>
          </a:bodyPr>
          <a:lstStyle/>
          <a:p>
            <a:pPr algn="just"/>
            <a:r>
              <a:rPr lang="es-ES" dirty="0" smtClean="0">
                <a:latin typeface="Calibri" pitchFamily="34" charset="0"/>
              </a:rPr>
              <a:t>Este Comité Escolar es quien se encarga de </a:t>
            </a:r>
            <a:r>
              <a:rPr lang="es-ES" b="1" dirty="0" smtClean="0">
                <a:latin typeface="Calibri" pitchFamily="34" charset="0"/>
              </a:rPr>
              <a:t>coordinar, dar seguimiento y apoyar las actividades relativas al programa en cada escuela. </a:t>
            </a:r>
            <a:r>
              <a:rPr lang="es-ES" dirty="0" smtClean="0">
                <a:latin typeface="Calibri" pitchFamily="34" charset="0"/>
              </a:rPr>
              <a:t>Estas se organizan en tres niveles de trabajo, conocidos como </a:t>
            </a:r>
            <a:r>
              <a:rPr lang="es-ES" b="1" dirty="0" smtClean="0">
                <a:effectLst>
                  <a:outerShdw blurRad="38100" dist="38100" dir="2700000" algn="tl">
                    <a:srgbClr val="000000">
                      <a:alpha val="43137"/>
                    </a:srgbClr>
                  </a:outerShdw>
                </a:effectLst>
                <a:latin typeface="Calibri" pitchFamily="34" charset="0"/>
              </a:rPr>
              <a:t>Proyectos Construye-T.</a:t>
            </a:r>
          </a:p>
        </p:txBody>
      </p:sp>
      <p:sp>
        <p:nvSpPr>
          <p:cNvPr id="1026" name="AutoShape 2" descr="data:image/jpeg;base64,/9j/4AAQSkZJRgABAQAAAQABAAD/2wCEAAkGBhIQERUSEhQSEhUWEhYVGBUYGRcVGBcYGhwWFBgWGhcXHicfFxkjGRgYIC8gIycpLCwsFR4xNTAqNScrLCkBCQoKDgwOGg8PGiwlHyQyNTQ2NDYtLDI1LDYvNSw0LCwqLyopLywsKSk2LC8sLyk0LCw0NCwvLSwsLCwpNCwsKf/AABEIAMIBAwMBIgACEQEDEQH/xAAcAAEAAgIDAQAAAAAAAAAAAAAABgcEBQIDCAH/xAA+EAACAQIEAwcBBQYGAgMBAAABAgADEQQFEiEGMUEHEyJRYXGBkRQyobHBI0JicpLwFVKCorLRM8IkNHMX/8QAGgEBAAIDAQAAAAAAAAAAAAAAAAQFAQIDBv/EAC0RAAICAgECBQMDBQEAAAAAAAABAgMEESESMQUTQVHwkaHhIoHRFGFxscEj/9oADAMBAAIRAxEAPwC8YiIAiIgCIiAIiIAiIgCIiAIiIAiIgCIiAIiIAiIgCIiAIiIAiIgCIiAIiIAiIgCIiAIiIAiIgCIiAIiIAiIgCIiAIiIAiIgCIiAIiIAiIgCIiAIiIAiIgCIiAIiIAiIgCIiAIiIAiIgCIkQ464sqYNqKU7L3gclyNX3dPhAO1/FedaapXTUI92crrY1Qc5dkS+JquGM3OLwyVmABOoG3IlSVuPQ2nfneaLhcPUrsLimha3nbkPk2msq5Rm4PvvRtGyMoKa7a2a7MONcPRrmi2slSA7ADShNiL73OxBNgec34M8/Zpj6uJrPXZgpqEEqqgAWAA5+gA3lt8DcUHG0itSwq07BiBYMDezAdDsbj09ZZ5eA6aozS/wA8lbiZ3m2yhJ/44JNIDU7QKgx3c+DQMR3GjrbVo16r8+tuVvrN7x7i3pYCq1MlWJRbjYgM6q1j0NiZS3cJz0jnf58508Nw1dGU5a9vyaeI5UqpRjHa9fweiokb7P8AHNVwKFyWKsyXO5IU+G/sCB8Tp7RM8fDYYLTJVqraNQ2KqBdrHoeQv6mVyx5O7yV33osHkRVPnPtrZj4LtB7zFrR7sBHqGmpudYIuAxHKxty6SZTzxRBRxURnV1YsGDNcE8ze/wDd5d/COavisFRrVPvsni6XIJW/za/zJviOIqOmUVpdvyQvDsqV3VGT2+/4NxOFOurXCsDY2NiDY+Rtymh4y4jp4Wg6lj3r02FNV+9cggN6AHr9JXfAefrSxwNUmijUyl7eFmYrpDEcgLHfzkerDlZTKznjtx3O9uYq7Y18c9+excsROnFYynSGqo6oL2uxCi/lvISTb0ia2kts7onGnUDAMpBBFwQbgjzBHOcpgyIiIAiIgCIiAIiIAiIgCIiAIiIB8JkHyztMWtWC92BTapoBudYubBiLW59OnrJJxPnP2PC1K+xKgBQeWpiFW/pciURQQ941UOwY1NfhsoDX1XGn7u/QS28PxFcpOUd+nfsVXiGTKlxUZafft3PRkoTiTOTjsVVNW57uqyopJsgUlQAOh238zLE7OeJquJ7ylWbWUCsrH71jcEE9bG2/rK44xylsFmlYOV04jVXp28mY+H0YHVt7Trh1/wBPkuuzRpl2f1GMrIbNhwhnL4XEUxTOlHqKrp+6QxCkkee/OWxxZlzYjBYiiguz0HVRyu1jpH1tKUyIrVxVOmxKjvqak+VypuPrL8q1wBfn7R4v0qyMo9/4MeFdTrlGXb+TzwtSyjV4bAXvtY8rG/I32lh9ktF9dd7eDSq3/iBJtb2MhuecHYpquIRKTaalZ6iN+7Zm7wXPQg7fEn/Z7luIwyVBUAUO4YDmdhad8vMhZjuKa20vz9Dhi4koZCk09Jv8Ej4xy418FWpggHSHBP8AARUt86bfMo/93V62t8Xl8Y/CtVQrdgGBBt5HaQH/APlG/wD5XsPQfl5yHgZsaIOMvdfkmZ2HK+SlH2f4JdwFl/c4GkCdWsd57a9wPgTU9quDZsPTqAi1OpuOp1WUW+ZIMnyo4ektMFiFUKLnymv4tyKpi6JphyviDeY29JFqyNZKtfuSbKN4/lL2KYp4pTqt+62k++3/AGJfXC+VHC4SjQYgslMBiOWrm1vS5MrHDdltYPbWuk1NbGxBO4JAG/laWvRxDAeK1/SSfEcuN6iovsR8DFdPU5IqXtBxGrMKo/yhF/2KfzJkRzauVpEjncAfMk/avjr4pig0nu6ag25km1/Xnb4mu4Swa4nM8PQqKHpjVWYG9jpVtIPpq0n1taW8chQxE/aK+fYqpUOeU17yZeVOqKFANVawSmNTH+EC5MqjjrjAYmopoJUKIjDewuSdyF6befkOUnvaHXK5fVtfxFF9gWW/4C3zKd1SH4Tjxknc++9L5+5K8Uvaap1x3+fQtbstx6vgVTUTURm1qdtGpmYAea26+hkxlO9i2Jeri67D7i0AD7lxp/BWk2464rOECJTZVZ9RJ8JKhdOwB5E6uZ8pX20ebkuFb3v3+5Prv8rGU7F29vsSyJEuzviarjqNQ1fF3dTQKlratr222uPTzElsh21uubg/Ql12KyCmvURETmdBERAEREAREQBERAEo/i3PqlLM66VWOoP+zsfuobMmmx8JA/G8u53A5kD32nnbH5ktTEVHe2o1XJv56jLfwqL63LaRU+KNOtRa2WJnWeU8yyetTVya6YZazKQVN6ZV2IuPFy6ecqnIsUWDAm9iDJnwVju7x1E9GY0z/rBUfjaRbibKXweZVvAyU3rsVNiEKudQAPLa9viTkliZCiuz5+vBDbeVj9T7rj6E87KGBxVQ6uVE7efiUH6EfjNn2l8G1ce9GrRsHo3Fm2DAkNa/Qgj8ZpuzvJK9Ksa7DSpDAL1Iax38txLVoJcXMrM6/eR1wfYssOnVHRNdyrsj7Nai1RVqsQbqdK8rruPF/fKWfh8ObbzJCz7Idt07XubJdVMKlqKOr7MvlMXM8YtBLgDUdlHr5+wmbUqBQSdgBcmQ7Mca1WoW2tyUXtYf9zidTNp8SVRzCH4I/Wd44qAF2pn4N/QbEecjqq4tfc9SNx7AdP75zFxOa0RV7l6iodGqxIBvfbnt0vaATalxHSPMOvwD+RmQmcUT++Pm4/OVpm/E9LCOikNUNQbaLW2NrAAm7b/lNz9oGgPZgCAdJFm3tYEdDcgQCdU8QjfdZT7EGcmpgyv0VlFue+5NrHfdi3nb06cpl0sSw+67D2J/SASDMOG6Vb76hvcXmJlvB+HwrF6VMKx5sCb28t+Q9J0ZTm9Q4inSZyQyuxBsdlA68+bLJURM9T1oxpb2RDtAx5XA1EAJ1aF9hqBPxYW+ZSWIzArRZ+d2ZV9rlR+V56OxuVrUFjIjmPZbhKzhnDAA30g2Un1A/S0scTNVEHDXzgr8rD86anv5yavs7y9cDk1TFgkVa1JnJ6CxdKQA6cwfcyC4imrgl9zv4uvrvLZ4so08PllSkAAoVEQDYDxLpG3la/xKYzLF2okjrYD+/YSy8NlHypzl6v8A0V/iMX5sIL2/2WJ2PZnoqVMIp8BQ1VHkwKq1vcMP6Zak88dn+cLhUxVcsVqtTWjS2J+8waob8gQFWb/griStVzKlTpMzBie8GpiCgBLM1zzHn5285EyMZW9V21Fe3uSqMl1ONOnL+/sXRERKYtxERAEREAREQBERAKa7UM4qUcwAqn9noRqQO66eTG3nrBv8ekgGe2Y98oCqbBuniNzf5tLK7YMOpxVJnAINCwv/AAuxP/ISE4imK1FqSAEm2kfxXFh/fnPUY8XPGXK7cfseZyGoZLaT78/uZHD2cCnWw1bYgVFJ68rXH01S9zhabG9gfxlJ8F8DYlntXouiIwfewueVtjv6y6sswjKBeVOffG5xa76LbBplUpJ9tmZSwqr0E74iVpYCJH6/EjB2CqpUGwO9z6wvE7dUH1P/AFAMbiTiSktT7MaiqwAZgx03vuLE7ESF4/jRaeJGHSi9Ztj4CGuDvcAA3A9SJz45ySnjMRTqioaNSq1OgFIDqSTpB2sRa+/OfH7JMRSwzMjUqmK7wFWUlD3fIqGbkeZ6QDcZtma4ai9Z76UF7dSSQAPqZAaGEweYMDTOITEV6oUMx1orM1rHYAr+M2+H4LxL6VxlU6NV6lAktyOy6g1t7A/Mk+XYE0FCKwVUqhqaqoUKgYMKfrtsTsd4BpaHY7XWnUZ3o1awUdxYuulhckkkCxO3nymopUcTgamrMjWSkB4FD61d7iwOltgOe9rkektMcQVGZRZFGpb+1xfc+k0fFOaqatUVKLvRULd9K1EIChidN72BJ3seUAw8ux1LF0tdNmKE29QRY9b7g2POZZpHUWv0tv0G22x8xeQbMeMqi4hKWD7ruSFsdGhFJvcMxAC8unn5yarmNPRqL09lubMCNhc284Bm8MYY1cVVqHlTC0h7/wDkf/kg/wBMms0XBuCNPCozCzVL1W96h12+AQPib2AJwqLcTnEAhvGWUPiaJpg231A87EctuolIZ3keINQURRqsUAFgjEX8+VjtPTtWmDMGslMbsBYC/wADcyTVkzrg4LsyNZjwnJTfdFEih3KLSYWNNAjDbZubj+stNl2flEzGgUABZ2Bt1BR7/wB+k02a4wV6tySoq1nY2/ygkn8dpsMkzWlhcXRq0kBZGAtzJ1XQ29SrG3PeensjulwSXC19jzdctXKT3y9/cv8AiInjz1oiIgCIiAIiIAiIgFb9teVF8PRrg27utoY/wVNr/wBSr/VK8wFainIWYWIa++363tLl7QKBrYGvSAuTT1DruhFQD502+ZQmDy0NZ9RI52/SX/hlj6HFLZReJ1rq23o9HZfjEq00qLazorfUAzYpylc8AZitRe5UtemoNmIO17bctgenS8sSgthKfIqdVjgy3otVtamjsmuz3HilSO4Bbwjp7n6TYyE9p3DFfG0aXcaSyVCTqOnwlSD0PUCcDsY1Oqp5EH2IP5TsEgWAwoyqpfFpqqMCabIbgDkRY239d5gU8mxuLqPXwqN3bOdI7wah5i5I6wDecU8VUaGLpU6lLvO7K1A2ogqx3UrbY2sDvJ/wBxV9vStztTdQNRu1mF9z7gyNcG8AfaEqtmNBi5YJepu2hQpXS17jcncHp6SS4/D0MnwwGFosveVlVu7BqOSQfEdRJNrW3O14BEeKuFa2JxFcfaWpWr6lS2tQjKpDbMCCTq+hm4yvBGhRSmXappW2tuZ6/EjnF+XY6viRVw5tqpqjuami+kki4G+1zyvMKpwDjqgUJVFaoSdQLFVUeYZt2N/SATWpjKa/edB7sB+sr+jQzGviHwqNWr0alXSatPxJ3bEavHuEIU7rf43F9nh+yHHMbPVwyHy1Mx/BZOchyKplGXYjVUWo6rVrAhSACE2Fjz3X8YBEcTkGCwQbLWrVS1Rke52YlraVUqth90cx1moo9nNZailq1JqesEiz6yt72+7a5G3Ob6vxLhGU45whq2UMbL3gP3QovyHqOk7si4po4zUKeoMouVa3LlcEesAneVZ0rWRrKeQ8j6ehm3kDJmfhuKlw4ArsAnIEnceg6t7c4BLYiIB8YbSPZ1hnZSBexBB9jtJFIBxH2h91VenSVDoJUlrnUQbEADkL33PlJFGPZfLVaI9+RXRHcyq/8OCVqq1FcFLU0vt1JY7jfpuJtuAeGxUzGi1ywRjVIO48G4/3aZrONeJ3xOJ7zSEGhAFBvyG+/wDNc/MnnYhhC618Sw6rRU+3jf8ANPpLq61Qoamv1f8AX/BT01OVycH+n/iLUERE86egEREAREQBERAEREA4PRDcwDPN3E2CbAYuvh/3VqEp/I3iX/aR9DPSkpftxyz9rSxKi4Kd29ujKSyX9wWH+mTcK11z49SHl1KcOfQj/Z3xGaWY0Lmyu/dH2caR/u0yx+Lu0J6GINCjpXRbW5AY3IBsoO2wI+ZQuDxDLURhtpdW9diD8cpIs+zx8biGrAKjPa69NhYb9TYCWMIxst8yxb4IE24VdEHrku7gfjE47Wj21oAbgW1KTa5HQg/nJXKD4RxT4FWxAr6apIApAag633D7+FfLr5S6eHs9TG0FrJt0ZeqsOa/r7ESHm4zg/MjHUX9vn4JWFkKa8uT3JfcxuIeDcLj9Pfq11vZlYqRfmNuY2EzcoySjhKYpUUCKPckk8ySdyZnzHx2YU6CF6rqijqfPyHmfQSuSbekWDaS2zC4oxi0cLUqMbKum58hqUE7e8q7G9o+Gp1dFmcdXFrfAO5lkYrE4bMqFWglUHUhBAuGAP71mA5G0rrLMrwV9LU6Bq4dzSZiqqSUJUVN+eq1972PtMyhKD1JaZiM4zW4vaJMtQEX6WvO2lWKkFSQfMSD8dU/tCoKOIphgbd1qvrJIA3W9j7i3tMLI+JDgKRoVlqPVDk21KUAIFgDztbfl1mpsbLL+P8Q2NWhUpqlT7SiE+K9i4HI87qefrLpq0gylWAIIIIPIg7EGVh2aY5cdjKtapRpaqdNdDaAWW5I++d72lowCnOJuyfuDUrh1bDU1er3Zvr8ILKh2sy39QbTryHPsCisVSnhWIuwCgA28io39pclWkHUqwBBBBB3BB5giV3m3Y1RqVNVCqaKE+JLawP5CTt83gETzTj4sdGGQ3OwZhcn+VB+v0mRw/wABYzF1krYpmRQ6tZvE5AINtPJBt1+ksfIOA8Ngx4EBbq58Tn5PL2FhPvGfEH+H4cOgGp3CKSLgGxYn12Uzeut2SUI92aWTVcXJ9kSOJUeVdpVdKymo5qUywDqwW4vsSpAFrc7S27zvk4s8dpS1ycMbJjkJuO1o0vFfES4OkCSA7nSlwSB5sQNyBtt6iUFniVu+Zg61tTFiw2BLbk2IFt+lpIe03iXXmNSmd1ohaa+hsGb/AHH8JFcXmOpbDrz9pb4dVcKd7/U/iKrLssndrXC+bNZj2Jsb3PI+XxPQnZhhxQy+hTIsxXvG/mc6vwBA+JWHA/Zx/iVNqru1NFqBRYAhrC78/cD5Mu3CZX3dgOkrcy1Sl0ossStxj1M2UT4BPsgE0REQBERAEREAREQDjUFxI5xBw39qpPSYbOpF/I9CPUHeSWJlPXKMNb4KTy3sTcH9vUud7BNhfoSx3P0EryrSZGKsLMrFSPIg2P4ieriJRvbRlYpYxaqqAKtK5ttd0JBPuQVlhi3Nyal6kHJpSinH0IjSzTw+Lcj8ZP8AsRzsticRRJ2aktRR/I2k/NnH0lVu3hv8ybdi9RPtzsb6hQOjew3ZQ1x12I/GS8u2Uq3FkTFqjGzqR6AlQdrHEatiUpK11pBg3kKhtcepAsPqPOWDxRnxwmBrYgC7Inh/mYhFJ9AWB+J52xOZPUJL2a+5uOfr7yN4fFKTt9uxIz5NpV+/ckPD/FHc4ulUJZgreIA3JSxUjf0kgz/gs5jUOKwDU2Dn9qjHQUfzIseY/K4vIDgMTTXmuk35jlJp2fZu1PMqFMHw1dasL7EaGZfoyg/MnZlMbq3a3+pfNELEulTYqkv0v5szcg7I8QKqPWqU1VXVtK3YmxBtcgAcpNcT2Y4KrV72ojMxtcamCm23ISXTox+J7qlUqWvops9vPSC36Tzy5L8jXFOYU8pwX/x1p02ZgiAAC173bT1sB9SJXeG48xNJxUFV2sbsrMWVx5EHltttNLnGZtidVSs+pnF7k2seYA8gOgEj1NjezONPpfeempx448OiST38+h5y26WRPrTa18+p6lwWLWrTWohBVlBBBB5+ondKl7Kc9tiDQDXSojG19g62YG3S66h8DyltSiyqPIscN7Rd413nV9WtM1vEOeJgqDVn3tsq8tTHkv8AfQGUrxBmdXMSzVapDAE01/cDf5QL+Ha+/U2vzvJb2644ph8MgP3q7N/SpH/vKpq5ozLYbE8z/fKWfh6rjW3Jcsrc92SsSi+EcaVZ0ca2HhINhzuNx7S7ODePhjqRVtq1MDXtbUDsHHzsR5+8oiWf2N5ZqTE1iP8AJSH4u3/r9ZrmalXz6G2JtWcepW/FGIDY3EHUWBxFQ6j18RmMh5DmTJJxX2e4jDuzoGrUySbgXZb77jr7iSTgHs/toxGIUhhY06Z5DkQzDzvuB9ZyjfGMOrZ0lTKUtaLX4XysYXCUKNrFKSg/zWux/qJm1mNg3JG8yZVt7e2WaWloRETBkREQBERAEREAREQBERAEivGXDtLHIEqg+Ekqw2ZSdrg/pyMlU63oAzKbT2jDSa0zznxJ2f4jCnTTV69M2Csoub+TKOXvyk17NOBHwj/aKo/aMukL0QG1x6tLVTCqOk5ikPKdp3ynHpZxhRGMto0fFmWGvgMRSUFmag2kdSwGpQPXUBPNrqQSCCCDYg7EehE9WVV22nn3tPwxTMqpItrVH9/CFP4qZJwp8uBHzIcKRFJJ+zTBPVzTD6eVImox8lUEfiSB8yJ4Ymxvf7zD4vtLB7HEYYmtUP3e6FP3JZX/AAC/jJV89VNkamH/AKJF6K0ws+/+rX//AAq/8GnfRNxOrHAFGUnZlKn2ItKZcMt32PLjVS1iTfYfAnGZea5a2GrPRYglG03F7HYEEX9CJh33t6A/W/8A1PQ9Sen7lD0tbXsSnsyJ/wAUw1tvG9/bu6l56HZ5SvZDkAet9sZ7d0zIqW5kqPEW6ABuVpc/MSpzJJ2cehaYkWoc+pXHbWynAgsoLCugQ9VJDavqoI+kpikdp6G4yyD7ZQai17Hl6EcmHqDKZw3AGNNQ0u6Is1i7eFLeYJ5i3ledcSyKTTZzyq5NppEfptq5eZH6fnPTXDGSUsLhko00CgKC38T2GpiTzJI/KV3w52T06VRXqu1XS4YLbSOerxHmd/aW1RG05ZN6sSSOmPS622ziMKvlPpwq+U7YkMlnFUAnKIgCIiAIiIAiIgCIiAIiIAiIgCIiAIiIAmkzzJKeI2qU0qD+JQ35zdz4VjegV5mHZjha9gENIgWBpnTtz5G4P0m/4Z4IpYKmEQs25YsbXJPXb4HxJGEE5Tdzk10t8GihFPaXJwSkBOjF4TWJlRNDcpfjHs2xVXFPVp92UcKblrEEAKdrel/ma89k+IIUipSB02b73O5ItYb8/SXpVoBp0LgBJCyZpJL0ODx4Ntv1IvwDwacFQ0O4di5c2BAFwBbf0EmKpaES05TjKTk9s7RiorSPmmdVXCq3MTuiamTHTBgTvAn2IAiIgCIiAIiIAiIgCIiAIiIAiIgCIiAIiIAiIgCIiAIiIAiIgCIiAIiIAiIgCIiAIiIAiIgCIiAIiIAiIgCIiAIiIAiIgCIiAIiIAiIgCIiAIiIAiIgCIiAIiIAiIgCIiAIiIAiIgCIiAIiIB//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028" name="AutoShape 4" descr="data:image/jpeg;base64,/9j/4AAQSkZJRgABAQAAAQABAAD/2wCEAAkGBhIQERUSEhQSEhUWEhYVGBUYGRcVGBcYGhwWFBgWGhcXHicfFxkjGRgYIC8gIycpLCwsFR4xNTAqNScrLCkBCQoKDgwOGg8PGiwlHyQyNTQ2NDYtLDI1LDYvNSw0LCwqLyopLywsKSk2LC8sLyk0LCw0NCwvLSwsLCwpNCwsKf/AABEIAMIBAwMBIgACEQEDEQH/xAAcAAEAAgIDAQAAAAAAAAAAAAAABgcEBQIDCAH/xAA+EAACAQIEAwcBBQYGAgMBAAABAgADEQQFEiEGMUEHEyJRYXGBkRQyobHBI0JicpLwFVKCorLRM8IkNHMX/8QAGgEBAAIDAQAAAAAAAAAAAAAAAAQFAQIDBv/EAC0RAAICAgECBQMDBQEAAAAAAAABAgMEESESMQUTQVHwkaHhIoHRFGFxscEj/9oADAMBAAIRAxEAPwC8YiIAiIgCIiAIiIAiIgCIiAIiIAiIgCIiAIiIAiIgCIiAIiIAiIgCIiAIiIAiIgCIiAIiIAiIgCIiAIiIAiIgCIiAIiIAiIgCIiAIiIAiIgCIiAIiIAiIgCIiAIiIAiIgCIiAIiIAiIgCIkQ464sqYNqKU7L3gclyNX3dPhAO1/FedaapXTUI92crrY1Qc5dkS+JquGM3OLwyVmABOoG3IlSVuPQ2nfneaLhcPUrsLimha3nbkPk2msq5Rm4PvvRtGyMoKa7a2a7MONcPRrmi2slSA7ADShNiL73OxBNgec34M8/Zpj6uJrPXZgpqEEqqgAWAA5+gA3lt8DcUHG0itSwq07BiBYMDezAdDsbj09ZZ5eA6aozS/wA8lbiZ3m2yhJ/44JNIDU7QKgx3c+DQMR3GjrbVo16r8+tuVvrN7x7i3pYCq1MlWJRbjYgM6q1j0NiZS3cJz0jnf58508Nw1dGU5a9vyaeI5UqpRjHa9fweiokb7P8AHNVwKFyWKsyXO5IU+G/sCB8Tp7RM8fDYYLTJVqraNQ2KqBdrHoeQv6mVyx5O7yV33osHkRVPnPtrZj4LtB7zFrR7sBHqGmpudYIuAxHKxty6SZTzxRBRxURnV1YsGDNcE8ze/wDd5d/COavisFRrVPvsni6XIJW/za/zJviOIqOmUVpdvyQvDsqV3VGT2+/4NxOFOurXCsDY2NiDY+Rtymh4y4jp4Wg6lj3r02FNV+9cggN6AHr9JXfAefrSxwNUmijUyl7eFmYrpDEcgLHfzkerDlZTKznjtx3O9uYq7Y18c9+excsROnFYynSGqo6oL2uxCi/lvISTb0ia2kts7onGnUDAMpBBFwQbgjzBHOcpgyIiIAiIgCIiAIiIAiIgCIiAIiIB8JkHyztMWtWC92BTapoBudYubBiLW59OnrJJxPnP2PC1K+xKgBQeWpiFW/pciURQQ941UOwY1NfhsoDX1XGn7u/QS28PxFcpOUd+nfsVXiGTKlxUZafft3PRkoTiTOTjsVVNW57uqyopJsgUlQAOh238zLE7OeJquJ7ylWbWUCsrH71jcEE9bG2/rK44xylsFmlYOV04jVXp28mY+H0YHVt7Trh1/wBPkuuzRpl2f1GMrIbNhwhnL4XEUxTOlHqKrp+6QxCkkee/OWxxZlzYjBYiiguz0HVRyu1jpH1tKUyIrVxVOmxKjvqak+VypuPrL8q1wBfn7R4v0qyMo9/4MeFdTrlGXb+TzwtSyjV4bAXvtY8rG/I32lh9ktF9dd7eDSq3/iBJtb2MhuecHYpquIRKTaalZ6iN+7Zm7wXPQg7fEn/Z7luIwyVBUAUO4YDmdhad8vMhZjuKa20vz9Dhi4koZCk09Jv8Ej4xy418FWpggHSHBP8AARUt86bfMo/93V62t8Xl8Y/CtVQrdgGBBt5HaQH/APlG/wD5XsPQfl5yHgZsaIOMvdfkmZ2HK+SlH2f4JdwFl/c4GkCdWsd57a9wPgTU9quDZsPTqAi1OpuOp1WUW+ZIMnyo4ektMFiFUKLnymv4tyKpi6JphyviDeY29JFqyNZKtfuSbKN4/lL2KYp4pTqt+62k++3/AGJfXC+VHC4SjQYgslMBiOWrm1vS5MrHDdltYPbWuk1NbGxBO4JAG/laWvRxDAeK1/SSfEcuN6iovsR8DFdPU5IqXtBxGrMKo/yhF/2KfzJkRzauVpEjncAfMk/avjr4pig0nu6ag25km1/Xnb4mu4Swa4nM8PQqKHpjVWYG9jpVtIPpq0n1taW8chQxE/aK+fYqpUOeU17yZeVOqKFANVawSmNTH+EC5MqjjrjAYmopoJUKIjDewuSdyF6befkOUnvaHXK5fVtfxFF9gWW/4C3zKd1SH4Tjxknc++9L5+5K8Uvaap1x3+fQtbstx6vgVTUTURm1qdtGpmYAea26+hkxlO9i2Jeri67D7i0AD7lxp/BWk2464rOECJTZVZ9RJ8JKhdOwB5E6uZ8pX20ebkuFb3v3+5Prv8rGU7F29vsSyJEuzviarjqNQ1fF3dTQKlratr222uPTzElsh21uubg/Ql12KyCmvURETmdBERAEREAREQBERAEo/i3PqlLM66VWOoP+zsfuobMmmx8JA/G8u53A5kD32nnbH5ktTEVHe2o1XJv56jLfwqL63LaRU+KNOtRa2WJnWeU8yyetTVya6YZazKQVN6ZV2IuPFy6ecqnIsUWDAm9iDJnwVju7x1E9GY0z/rBUfjaRbibKXweZVvAyU3rsVNiEKudQAPLa9viTkliZCiuz5+vBDbeVj9T7rj6E87KGBxVQ6uVE7efiUH6EfjNn2l8G1ce9GrRsHo3Fm2DAkNa/Qgj8ZpuzvJK9Ksa7DSpDAL1Iax38txLVoJcXMrM6/eR1wfYssOnVHRNdyrsj7Nai1RVqsQbqdK8rruPF/fKWfh8ObbzJCz7Idt07XubJdVMKlqKOr7MvlMXM8YtBLgDUdlHr5+wmbUqBQSdgBcmQ7Mca1WoW2tyUXtYf9zidTNp8SVRzCH4I/Wd44qAF2pn4N/QbEecjqq4tfc9SNx7AdP75zFxOa0RV7l6iodGqxIBvfbnt0vaATalxHSPMOvwD+RmQmcUT++Pm4/OVpm/E9LCOikNUNQbaLW2NrAAm7b/lNz9oGgPZgCAdJFm3tYEdDcgQCdU8QjfdZT7EGcmpgyv0VlFue+5NrHfdi3nb06cpl0sSw+67D2J/SASDMOG6Vb76hvcXmJlvB+HwrF6VMKx5sCb28t+Q9J0ZTm9Q4inSZyQyuxBsdlA68+bLJURM9T1oxpb2RDtAx5XA1EAJ1aF9hqBPxYW+ZSWIzArRZ+d2ZV9rlR+V56OxuVrUFjIjmPZbhKzhnDAA30g2Un1A/S0scTNVEHDXzgr8rD86anv5yavs7y9cDk1TFgkVa1JnJ6CxdKQA6cwfcyC4imrgl9zv4uvrvLZ4so08PllSkAAoVEQDYDxLpG3la/xKYzLF2okjrYD+/YSy8NlHypzl6v8A0V/iMX5sIL2/2WJ2PZnoqVMIp8BQ1VHkwKq1vcMP6Zak88dn+cLhUxVcsVqtTWjS2J+8waob8gQFWb/griStVzKlTpMzBie8GpiCgBLM1zzHn5285EyMZW9V21Fe3uSqMl1ONOnL+/sXRERKYtxERAEREAREQBERAKa7UM4qUcwAqn9noRqQO66eTG3nrBv8ekgGe2Y98oCqbBuniNzf5tLK7YMOpxVJnAINCwv/AAuxP/ISE4imK1FqSAEm2kfxXFh/fnPUY8XPGXK7cfseZyGoZLaT78/uZHD2cCnWw1bYgVFJ68rXH01S9zhabG9gfxlJ8F8DYlntXouiIwfewueVtjv6y6sswjKBeVOffG5xa76LbBplUpJ9tmZSwqr0E74iVpYCJH6/EjB2CqpUGwO9z6wvE7dUH1P/AFAMbiTiSktT7MaiqwAZgx03vuLE7ESF4/jRaeJGHSi9Ztj4CGuDvcAA3A9SJz45ySnjMRTqioaNSq1OgFIDqSTpB2sRa+/OfH7JMRSwzMjUqmK7wFWUlD3fIqGbkeZ6QDcZtma4ai9Z76UF7dSSQAPqZAaGEweYMDTOITEV6oUMx1orM1rHYAr+M2+H4LxL6VxlU6NV6lAktyOy6g1t7A/Mk+XYE0FCKwVUqhqaqoUKgYMKfrtsTsd4BpaHY7XWnUZ3o1awUdxYuulhckkkCxO3nymopUcTgamrMjWSkB4FD61d7iwOltgOe9rkektMcQVGZRZFGpb+1xfc+k0fFOaqatUVKLvRULd9K1EIChidN72BJ3seUAw8ux1LF0tdNmKE29QRY9b7g2POZZpHUWv0tv0G22x8xeQbMeMqi4hKWD7ruSFsdGhFJvcMxAC8unn5yarmNPRqL09lubMCNhc284Bm8MYY1cVVqHlTC0h7/wDkf/kg/wBMms0XBuCNPCozCzVL1W96h12+AQPib2AJwqLcTnEAhvGWUPiaJpg231A87EctuolIZ3keINQURRqsUAFgjEX8+VjtPTtWmDMGslMbsBYC/wADcyTVkzrg4LsyNZjwnJTfdFEih3KLSYWNNAjDbZubj+stNl2flEzGgUABZ2Bt1BR7/wB+k02a4wV6tySoq1nY2/ygkn8dpsMkzWlhcXRq0kBZGAtzJ1XQ29SrG3PeensjulwSXC19jzdctXKT3y9/cv8AiInjz1oiIgCIiAIiIAiIgFb9teVF8PRrg27utoY/wVNr/wBSr/VK8wFainIWYWIa++363tLl7QKBrYGvSAuTT1DruhFQD502+ZQmDy0NZ9RI52/SX/hlj6HFLZReJ1rq23o9HZfjEq00qLazorfUAzYpylc8AZitRe5UtemoNmIO17bctgenS8sSgthKfIqdVjgy3otVtamjsmuz3HilSO4Bbwjp7n6TYyE9p3DFfG0aXcaSyVCTqOnwlSD0PUCcDsY1Oqp5EH2IP5TsEgWAwoyqpfFpqqMCabIbgDkRY239d5gU8mxuLqPXwqN3bOdI7wah5i5I6wDecU8VUaGLpU6lLvO7K1A2ogqx3UrbY2sDvJ/wBxV9vStztTdQNRu1mF9z7gyNcG8AfaEqtmNBi5YJepu2hQpXS17jcncHp6SS4/D0MnwwGFosveVlVu7BqOSQfEdRJNrW3O14BEeKuFa2JxFcfaWpWr6lS2tQjKpDbMCCTq+hm4yvBGhRSmXappW2tuZ6/EjnF+XY6viRVw5tqpqjuami+kki4G+1zyvMKpwDjqgUJVFaoSdQLFVUeYZt2N/SATWpjKa/edB7sB+sr+jQzGviHwqNWr0alXSatPxJ3bEavHuEIU7rf43F9nh+yHHMbPVwyHy1Mx/BZOchyKplGXYjVUWo6rVrAhSACE2Fjz3X8YBEcTkGCwQbLWrVS1Rke52YlraVUqth90cx1moo9nNZailq1JqesEiz6yt72+7a5G3Ob6vxLhGU45whq2UMbL3gP3QovyHqOk7si4po4zUKeoMouVa3LlcEesAneVZ0rWRrKeQ8j6ehm3kDJmfhuKlw4ArsAnIEnceg6t7c4BLYiIB8YbSPZ1hnZSBexBB9jtJFIBxH2h91VenSVDoJUlrnUQbEADkL33PlJFGPZfLVaI9+RXRHcyq/8OCVqq1FcFLU0vt1JY7jfpuJtuAeGxUzGi1ywRjVIO48G4/3aZrONeJ3xOJ7zSEGhAFBvyG+/wDNc/MnnYhhC618Sw6rRU+3jf8ANPpLq61Qoamv1f8AX/BT01OVycH+n/iLUERE86egEREAREQBERAEREA4PRDcwDPN3E2CbAYuvh/3VqEp/I3iX/aR9DPSkpftxyz9rSxKi4Kd29ujKSyX9wWH+mTcK11z49SHl1KcOfQj/Z3xGaWY0Lmyu/dH2caR/u0yx+Lu0J6GINCjpXRbW5AY3IBsoO2wI+ZQuDxDLURhtpdW9diD8cpIs+zx8biGrAKjPa69NhYb9TYCWMIxst8yxb4IE24VdEHrku7gfjE47Wj21oAbgW1KTa5HQg/nJXKD4RxT4FWxAr6apIApAag633D7+FfLr5S6eHs9TG0FrJt0ZeqsOa/r7ESHm4zg/MjHUX9vn4JWFkKa8uT3JfcxuIeDcLj9Pfq11vZlYqRfmNuY2EzcoySjhKYpUUCKPckk8ySdyZnzHx2YU6CF6rqijqfPyHmfQSuSbekWDaS2zC4oxi0cLUqMbKum58hqUE7e8q7G9o+Gp1dFmcdXFrfAO5lkYrE4bMqFWglUHUhBAuGAP71mA5G0rrLMrwV9LU6Bq4dzSZiqqSUJUVN+eq1972PtMyhKD1JaZiM4zW4vaJMtQEX6WvO2lWKkFSQfMSD8dU/tCoKOIphgbd1qvrJIA3W9j7i3tMLI+JDgKRoVlqPVDk21KUAIFgDztbfl1mpsbLL+P8Q2NWhUpqlT7SiE+K9i4HI87qefrLpq0gylWAIIIIPIg7EGVh2aY5cdjKtapRpaqdNdDaAWW5I++d72lowCnOJuyfuDUrh1bDU1er3Zvr8ILKh2sy39QbTryHPsCisVSnhWIuwCgA28io39pclWkHUqwBBBBB3BB5giV3m3Y1RqVNVCqaKE+JLawP5CTt83gETzTj4sdGGQ3OwZhcn+VB+v0mRw/wABYzF1krYpmRQ6tZvE5AINtPJBt1+ksfIOA8Ngx4EBbq58Tn5PL2FhPvGfEH+H4cOgGp3CKSLgGxYn12Uzeut2SUI92aWTVcXJ9kSOJUeVdpVdKymo5qUywDqwW4vsSpAFrc7S27zvk4s8dpS1ycMbJjkJuO1o0vFfES4OkCSA7nSlwSB5sQNyBtt6iUFniVu+Zg61tTFiw2BLbk2IFt+lpIe03iXXmNSmd1ohaa+hsGb/AHH8JFcXmOpbDrz9pb4dVcKd7/U/iKrLssndrXC+bNZj2Jsb3PI+XxPQnZhhxQy+hTIsxXvG/mc6vwBA+JWHA/Zx/iVNqru1NFqBRYAhrC78/cD5Mu3CZX3dgOkrcy1Sl0ossStxj1M2UT4BPsgE0REQBERAEREAREQDjUFxI5xBw39qpPSYbOpF/I9CPUHeSWJlPXKMNb4KTy3sTcH9vUud7BNhfoSx3P0EryrSZGKsLMrFSPIg2P4ieriJRvbRlYpYxaqqAKtK5ttd0JBPuQVlhi3Nyal6kHJpSinH0IjSzTw+Lcj8ZP8AsRzsticRRJ2aktRR/I2k/NnH0lVu3hv8ybdi9RPtzsb6hQOjew3ZQ1x12I/GS8u2Uq3FkTFqjGzqR6AlQdrHEatiUpK11pBg3kKhtcepAsPqPOWDxRnxwmBrYgC7Inh/mYhFJ9AWB+J52xOZPUJL2a+5uOfr7yN4fFKTt9uxIz5NpV+/ckPD/FHc4ulUJZgreIA3JSxUjf0kgz/gs5jUOKwDU2Dn9qjHQUfzIseY/K4vIDgMTTXmuk35jlJp2fZu1PMqFMHw1dasL7EaGZfoyg/MnZlMbq3a3+pfNELEulTYqkv0v5szcg7I8QKqPWqU1VXVtK3YmxBtcgAcpNcT2Y4KrV72ojMxtcamCm23ISXTox+J7qlUqWvops9vPSC36Tzy5L8jXFOYU8pwX/x1p02ZgiAAC173bT1sB9SJXeG48xNJxUFV2sbsrMWVx5EHltttNLnGZtidVSs+pnF7k2seYA8gOgEj1NjezONPpfeempx448OiST38+h5y26WRPrTa18+p6lwWLWrTWohBVlBBBB5+ondKl7Kc9tiDQDXSojG19g62YG3S66h8DyltSiyqPIscN7Rd413nV9WtM1vEOeJgqDVn3tsq8tTHkv8AfQGUrxBmdXMSzVapDAE01/cDf5QL+Ha+/U2vzvJb2644ph8MgP3q7N/SpH/vKpq5ozLYbE8z/fKWfh6rjW3Jcsrc92SsSi+EcaVZ0ca2HhINhzuNx7S7ODePhjqRVtq1MDXtbUDsHHzsR5+8oiWf2N5ZqTE1iP8AJSH4u3/r9ZrmalXz6G2JtWcepW/FGIDY3EHUWBxFQ6j18RmMh5DmTJJxX2e4jDuzoGrUySbgXZb77jr7iSTgHs/toxGIUhhY06Z5DkQzDzvuB9ZyjfGMOrZ0lTKUtaLX4XysYXCUKNrFKSg/zWux/qJm1mNg3JG8yZVt7e2WaWloRETBkREQBERAEREAREQBERAEivGXDtLHIEqg+Ekqw2ZSdrg/pyMlU63oAzKbT2jDSa0zznxJ2f4jCnTTV69M2Csoub+TKOXvyk17NOBHwj/aKo/aMukL0QG1x6tLVTCqOk5ikPKdp3ynHpZxhRGMto0fFmWGvgMRSUFmag2kdSwGpQPXUBPNrqQSCCCDYg7EehE9WVV22nn3tPwxTMqpItrVH9/CFP4qZJwp8uBHzIcKRFJJ+zTBPVzTD6eVImox8lUEfiSB8yJ4Ymxvf7zD4vtLB7HEYYmtUP3e6FP3JZX/AAC/jJV89VNkamH/AKJF6K0ws+/+rX//AAq/8GnfRNxOrHAFGUnZlKn2ItKZcMt32PLjVS1iTfYfAnGZea5a2GrPRYglG03F7HYEEX9CJh33t6A/W/8A1PQ9Sen7lD0tbXsSnsyJ/wAUw1tvG9/bu6l56HZ5SvZDkAet9sZ7d0zIqW5kqPEW6ABuVpc/MSpzJJ2cehaYkWoc+pXHbWynAgsoLCugQ9VJDavqoI+kpikdp6G4yyD7ZQai17Hl6EcmHqDKZw3AGNNQ0u6Is1i7eFLeYJ5i3ledcSyKTTZzyq5NppEfptq5eZH6fnPTXDGSUsLhko00CgKC38T2GpiTzJI/KV3w52T06VRXqu1XS4YLbSOerxHmd/aW1RG05ZN6sSSOmPS622ziMKvlPpwq+U7YkMlnFUAnKIgCIiAIiIAiIgCIiAIiIAiIgCIiAIiIAmkzzJKeI2qU0qD+JQ35zdz4VjegV5mHZjha9gENIgWBpnTtz5G4P0m/4Z4IpYKmEQs25YsbXJPXb4HxJGEE5Tdzk10t8GihFPaXJwSkBOjF4TWJlRNDcpfjHs2xVXFPVp92UcKblrEEAKdrel/ma89k+IIUipSB02b73O5ItYb8/SXpVoBp0LgBJCyZpJL0ODx4Ntv1IvwDwacFQ0O4di5c2BAFwBbf0EmKpaES05TjKTk9s7RiorSPmmdVXCq3MTuiamTHTBgTvAn2IAiIgCIiAIiIAiIgCIiAIiIAiIgCIiAIiIAiIgCIiAIiIAiIgCIiAIiIAiIgCIiAIiIAiIgCIiAIiIAiIgCIiAIiIAiIgCIiAIiIAiIgCIiAIiIAiIgCIiAIiIAiIgCIiAIiIAiIgCIiAIiIB//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050" name="Picture 2" descr="F:\USB TUTORIAS\2012 - CURSO DE INTRODUCCIÓN PARA TUTORES - EN LÍNEA - JULIO\IMAGENES\conflicto0.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47864" y="1412776"/>
            <a:ext cx="2448272" cy="244827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Disco magnético"/>
          <p:cNvSpPr/>
          <p:nvPr/>
        </p:nvSpPr>
        <p:spPr>
          <a:xfrm>
            <a:off x="3275856" y="548680"/>
            <a:ext cx="2664296" cy="936104"/>
          </a:xfrm>
          <a:prstGeom prst="flowChartMagneticDisk">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2800" b="1" dirty="0" err="1" smtClean="0">
                <a:latin typeface="Calibri" pitchFamily="34" charset="0"/>
              </a:rPr>
              <a:t>ConstruyeT</a:t>
            </a:r>
            <a:r>
              <a:rPr lang="es-MX" sz="2800" b="1" dirty="0" smtClean="0">
                <a:latin typeface="Calibri" pitchFamily="34" charset="0"/>
              </a:rPr>
              <a:t> en el CETI</a:t>
            </a:r>
            <a:endParaRPr lang="es-MX" sz="2800" b="1" dirty="0">
              <a:latin typeface="Calibri" pitchFamily="34" charset="0"/>
            </a:endParaRPr>
          </a:p>
        </p:txBody>
      </p:sp>
      <p:sp>
        <p:nvSpPr>
          <p:cNvPr id="2" name="1 Elipse"/>
          <p:cNvSpPr/>
          <p:nvPr/>
        </p:nvSpPr>
        <p:spPr>
          <a:xfrm>
            <a:off x="683568" y="1268760"/>
            <a:ext cx="2016224" cy="201622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400" b="1" dirty="0" smtClean="0">
                <a:latin typeface="Calibri" pitchFamily="34" charset="0"/>
              </a:rPr>
              <a:t>GOE</a:t>
            </a:r>
            <a:endParaRPr lang="es-MX" sz="2400" b="1" dirty="0">
              <a:latin typeface="Calibri" pitchFamily="34" charset="0"/>
            </a:endParaRPr>
          </a:p>
        </p:txBody>
      </p:sp>
      <p:sp>
        <p:nvSpPr>
          <p:cNvPr id="3" name="2 Elipse"/>
          <p:cNvSpPr/>
          <p:nvPr/>
        </p:nvSpPr>
        <p:spPr>
          <a:xfrm>
            <a:off x="6444208" y="1268760"/>
            <a:ext cx="2016224" cy="201622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2200" b="1" dirty="0" smtClean="0">
                <a:latin typeface="Calibri" pitchFamily="34" charset="0"/>
              </a:rPr>
              <a:t>TUTORÍAS</a:t>
            </a:r>
            <a:endParaRPr lang="es-MX" sz="2200" b="1" dirty="0">
              <a:latin typeface="Calibri" pitchFamily="34" charset="0"/>
            </a:endParaRPr>
          </a:p>
        </p:txBody>
      </p:sp>
      <p:sp>
        <p:nvSpPr>
          <p:cNvPr id="18" name="17 Rectángulo"/>
          <p:cNvSpPr/>
          <p:nvPr/>
        </p:nvSpPr>
        <p:spPr>
          <a:xfrm>
            <a:off x="3347864" y="3212976"/>
            <a:ext cx="2520280" cy="7200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smtClean="0">
                <a:latin typeface="Calibri" pitchFamily="34" charset="0"/>
              </a:rPr>
              <a:t>COMITÉ ESCOLAR CETI</a:t>
            </a:r>
            <a:endParaRPr lang="es-MX" dirty="0">
              <a:latin typeface="Calibri" pitchFamily="34" charset="0"/>
            </a:endParaRPr>
          </a:p>
        </p:txBody>
      </p:sp>
      <p:sp>
        <p:nvSpPr>
          <p:cNvPr id="30" name="29 Recortar rectángulo de esquina del mismo lado"/>
          <p:cNvSpPr/>
          <p:nvPr/>
        </p:nvSpPr>
        <p:spPr>
          <a:xfrm>
            <a:off x="6300192" y="4797152"/>
            <a:ext cx="2520280" cy="720080"/>
          </a:xfrm>
          <a:prstGeom prst="snip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smtClean="0">
                <a:latin typeface="Calibri" pitchFamily="34" charset="0"/>
              </a:rPr>
              <a:t>PROYECTOS GRUPALES</a:t>
            </a:r>
            <a:endParaRPr lang="es-MX" dirty="0">
              <a:latin typeface="Calibri" pitchFamily="34" charset="0"/>
            </a:endParaRPr>
          </a:p>
        </p:txBody>
      </p:sp>
      <p:sp>
        <p:nvSpPr>
          <p:cNvPr id="31" name="30 Recortar rectángulo de esquina del mismo lado"/>
          <p:cNvSpPr/>
          <p:nvPr/>
        </p:nvSpPr>
        <p:spPr>
          <a:xfrm>
            <a:off x="3286116" y="4786322"/>
            <a:ext cx="2520280" cy="720080"/>
          </a:xfrm>
          <a:prstGeom prst="snip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smtClean="0">
                <a:latin typeface="Calibri" pitchFamily="34" charset="0"/>
              </a:rPr>
              <a:t>PROYECTOS JUVENILES</a:t>
            </a:r>
            <a:endParaRPr lang="es-MX" dirty="0">
              <a:latin typeface="Calibri" pitchFamily="34" charset="0"/>
            </a:endParaRPr>
          </a:p>
        </p:txBody>
      </p:sp>
      <p:sp>
        <p:nvSpPr>
          <p:cNvPr id="32" name="31 Recortar rectángulo de esquina del mismo lado"/>
          <p:cNvSpPr/>
          <p:nvPr/>
        </p:nvSpPr>
        <p:spPr>
          <a:xfrm>
            <a:off x="467544" y="4797152"/>
            <a:ext cx="2520280" cy="720080"/>
          </a:xfrm>
          <a:prstGeom prst="snip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smtClean="0">
                <a:latin typeface="Calibri" pitchFamily="34" charset="0"/>
              </a:rPr>
              <a:t>PROYECTO ESCOLAR</a:t>
            </a:r>
            <a:endParaRPr lang="es-MX" dirty="0">
              <a:latin typeface="Calibri" pitchFamily="34" charset="0"/>
            </a:endParaRPr>
          </a:p>
        </p:txBody>
      </p:sp>
      <p:cxnSp>
        <p:nvCxnSpPr>
          <p:cNvPr id="34" name="33 Forma"/>
          <p:cNvCxnSpPr>
            <a:endCxn id="2" idx="6"/>
          </p:cNvCxnSpPr>
          <p:nvPr/>
        </p:nvCxnSpPr>
        <p:spPr>
          <a:xfrm rot="5400000">
            <a:off x="3221850" y="890718"/>
            <a:ext cx="864096" cy="19082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39 Forma"/>
          <p:cNvCxnSpPr>
            <a:endCxn id="3" idx="2"/>
          </p:cNvCxnSpPr>
          <p:nvPr/>
        </p:nvCxnSpPr>
        <p:spPr>
          <a:xfrm rot="16200000" flipH="1">
            <a:off x="5094058" y="926722"/>
            <a:ext cx="864096" cy="18362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41 Forma"/>
          <p:cNvCxnSpPr>
            <a:stCxn id="2" idx="4"/>
            <a:endCxn id="18" idx="1"/>
          </p:cNvCxnSpPr>
          <p:nvPr/>
        </p:nvCxnSpPr>
        <p:spPr>
          <a:xfrm rot="16200000" flipH="1">
            <a:off x="2375756" y="2600908"/>
            <a:ext cx="288032" cy="16561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Forma"/>
          <p:cNvCxnSpPr>
            <a:stCxn id="3" idx="4"/>
            <a:endCxn id="18" idx="3"/>
          </p:cNvCxnSpPr>
          <p:nvPr/>
        </p:nvCxnSpPr>
        <p:spPr>
          <a:xfrm rot="5400000">
            <a:off x="6516216" y="2636912"/>
            <a:ext cx="288032" cy="15841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18" idx="2"/>
          </p:cNvCxnSpPr>
          <p:nvPr/>
        </p:nvCxnSpPr>
        <p:spPr>
          <a:xfrm rot="5400000">
            <a:off x="2735796" y="2924944"/>
            <a:ext cx="864096" cy="2880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47 Conector angular"/>
          <p:cNvCxnSpPr>
            <a:stCxn id="18" idx="2"/>
          </p:cNvCxnSpPr>
          <p:nvPr/>
        </p:nvCxnSpPr>
        <p:spPr>
          <a:xfrm rot="16200000" flipH="1">
            <a:off x="5652120" y="2888940"/>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a:stCxn id="18" idx="2"/>
          </p:cNvCxnSpPr>
          <p:nvPr/>
        </p:nvCxnSpPr>
        <p:spPr>
          <a:xfrm>
            <a:off x="4608004" y="3933056"/>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63624" y="5661248"/>
            <a:ext cx="1930016" cy="923330"/>
          </a:xfrm>
          <a:prstGeom prst="rect">
            <a:avLst/>
          </a:prstGeom>
          <a:noFill/>
        </p:spPr>
        <p:txBody>
          <a:bodyPr wrap="none" rtlCol="0">
            <a:spAutoFit/>
          </a:bodyPr>
          <a:lstStyle/>
          <a:p>
            <a:pPr algn="ctr"/>
            <a:r>
              <a:rPr lang="es-MX" sz="1600" dirty="0" smtClean="0">
                <a:latin typeface="Calibri" pitchFamily="34" charset="0"/>
              </a:rPr>
              <a:t>LIDER DE PROYECTO</a:t>
            </a:r>
            <a:r>
              <a:rPr lang="es-MX" dirty="0" smtClean="0">
                <a:latin typeface="Calibri" pitchFamily="34" charset="0"/>
              </a:rPr>
              <a:t>:</a:t>
            </a:r>
          </a:p>
          <a:p>
            <a:pPr algn="ctr"/>
            <a:r>
              <a:rPr lang="es-MX" b="1" dirty="0" smtClean="0">
                <a:latin typeface="Calibri" pitchFamily="34" charset="0"/>
              </a:rPr>
              <a:t>Coordinadora</a:t>
            </a:r>
          </a:p>
          <a:p>
            <a:pPr algn="ctr"/>
            <a:r>
              <a:rPr lang="es-MX" dirty="0" err="1" smtClean="0">
                <a:latin typeface="Calibri" pitchFamily="34" charset="0"/>
              </a:rPr>
              <a:t>Psic.Karla</a:t>
            </a:r>
            <a:r>
              <a:rPr lang="es-MX" dirty="0" smtClean="0">
                <a:latin typeface="Calibri" pitchFamily="34" charset="0"/>
              </a:rPr>
              <a:t> Díaz</a:t>
            </a:r>
            <a:endParaRPr lang="es-MX" dirty="0">
              <a:latin typeface="Calibri" pitchFamily="34" charset="0"/>
            </a:endParaRPr>
          </a:p>
        </p:txBody>
      </p:sp>
      <p:sp>
        <p:nvSpPr>
          <p:cNvPr id="53" name="52 CuadroTexto"/>
          <p:cNvSpPr txBox="1"/>
          <p:nvPr/>
        </p:nvSpPr>
        <p:spPr>
          <a:xfrm>
            <a:off x="3642048" y="5661248"/>
            <a:ext cx="1930016" cy="923330"/>
          </a:xfrm>
          <a:prstGeom prst="rect">
            <a:avLst/>
          </a:prstGeom>
          <a:noFill/>
        </p:spPr>
        <p:txBody>
          <a:bodyPr wrap="none" rtlCol="0">
            <a:spAutoFit/>
          </a:bodyPr>
          <a:lstStyle/>
          <a:p>
            <a:pPr algn="ctr"/>
            <a:r>
              <a:rPr lang="es-MX" sz="1600" dirty="0" smtClean="0">
                <a:latin typeface="Calibri" pitchFamily="34" charset="0"/>
              </a:rPr>
              <a:t>LIDER DE PROYECTO</a:t>
            </a:r>
            <a:r>
              <a:rPr lang="es-MX" dirty="0" smtClean="0">
                <a:latin typeface="Calibri" pitchFamily="34" charset="0"/>
              </a:rPr>
              <a:t>:</a:t>
            </a:r>
          </a:p>
          <a:p>
            <a:pPr algn="ctr"/>
            <a:r>
              <a:rPr lang="es-MX" b="1" dirty="0" smtClean="0">
                <a:latin typeface="Calibri" pitchFamily="34" charset="0"/>
              </a:rPr>
              <a:t>Administrativa</a:t>
            </a:r>
          </a:p>
          <a:p>
            <a:pPr algn="ctr"/>
            <a:r>
              <a:rPr lang="es-MX" dirty="0" err="1" smtClean="0">
                <a:latin typeface="Calibri" pitchFamily="34" charset="0"/>
              </a:rPr>
              <a:t>Psic.Edith</a:t>
            </a:r>
            <a:r>
              <a:rPr lang="es-MX" dirty="0" smtClean="0">
                <a:latin typeface="Calibri" pitchFamily="34" charset="0"/>
              </a:rPr>
              <a:t> </a:t>
            </a:r>
            <a:r>
              <a:rPr lang="es-MX" dirty="0" err="1" smtClean="0">
                <a:latin typeface="Calibri" pitchFamily="34" charset="0"/>
              </a:rPr>
              <a:t>Mojica</a:t>
            </a:r>
            <a:endParaRPr lang="es-MX" dirty="0">
              <a:latin typeface="Calibri" pitchFamily="34" charset="0"/>
            </a:endParaRPr>
          </a:p>
        </p:txBody>
      </p:sp>
      <p:sp>
        <p:nvSpPr>
          <p:cNvPr id="54" name="53 CuadroTexto"/>
          <p:cNvSpPr txBox="1"/>
          <p:nvPr/>
        </p:nvSpPr>
        <p:spPr>
          <a:xfrm>
            <a:off x="6543562" y="5661248"/>
            <a:ext cx="2031646" cy="923330"/>
          </a:xfrm>
          <a:prstGeom prst="rect">
            <a:avLst/>
          </a:prstGeom>
          <a:noFill/>
        </p:spPr>
        <p:txBody>
          <a:bodyPr wrap="none" rtlCol="0">
            <a:spAutoFit/>
          </a:bodyPr>
          <a:lstStyle/>
          <a:p>
            <a:pPr algn="ctr"/>
            <a:r>
              <a:rPr lang="es-MX" sz="1600" dirty="0" smtClean="0">
                <a:latin typeface="Calibri" pitchFamily="34" charset="0"/>
              </a:rPr>
              <a:t>LIDER DE PROYECTO</a:t>
            </a:r>
            <a:r>
              <a:rPr lang="es-MX" dirty="0" smtClean="0">
                <a:latin typeface="Calibri" pitchFamily="34" charset="0"/>
              </a:rPr>
              <a:t>:</a:t>
            </a:r>
          </a:p>
          <a:p>
            <a:pPr algn="ctr"/>
            <a:r>
              <a:rPr lang="es-MX" b="1" dirty="0" smtClean="0">
                <a:latin typeface="Calibri" pitchFamily="34" charset="0"/>
              </a:rPr>
              <a:t>Auxiliar de Tutorías</a:t>
            </a:r>
          </a:p>
          <a:p>
            <a:pPr algn="ctr"/>
            <a:r>
              <a:rPr lang="es-MX" dirty="0" err="1" smtClean="0">
                <a:latin typeface="Calibri" pitchFamily="34" charset="0"/>
              </a:rPr>
              <a:t>Psic.Silvia</a:t>
            </a:r>
            <a:r>
              <a:rPr lang="es-MX" dirty="0" smtClean="0">
                <a:latin typeface="Calibri" pitchFamily="34" charset="0"/>
              </a:rPr>
              <a:t> Varela</a:t>
            </a:r>
            <a:endParaRPr lang="es-MX"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1 Título"/>
          <p:cNvSpPr>
            <a:spLocks noGrp="1"/>
          </p:cNvSpPr>
          <p:nvPr>
            <p:ph type="title"/>
          </p:nvPr>
        </p:nvSpPr>
        <p:spPr>
          <a:xfrm>
            <a:off x="611560" y="476672"/>
            <a:ext cx="8153400" cy="990600"/>
          </a:xfrm>
        </p:spPr>
        <p:txBody>
          <a:bodyPr>
            <a:normAutofit fontScale="90000"/>
          </a:bodyPr>
          <a:lstStyle/>
          <a:p>
            <a:pPr algn="l"/>
            <a:r>
              <a:rPr lang="es-ES" sz="3600" dirty="0" smtClean="0"/>
              <a:t>Niveles de trabajo</a:t>
            </a:r>
            <a:r>
              <a:rPr lang="es-ES" dirty="0"/>
              <a:t/>
            </a:r>
            <a:br>
              <a:rPr lang="es-ES" dirty="0"/>
            </a:br>
            <a:r>
              <a:rPr lang="es-ES" b="1" dirty="0" smtClean="0"/>
              <a:t>Proyectos </a:t>
            </a:r>
            <a:r>
              <a:rPr lang="es-ES" b="1" dirty="0" err="1" smtClean="0"/>
              <a:t>ConstruyeT</a:t>
            </a:r>
            <a:endParaRPr lang="es-MX" b="1" dirty="0" smtClean="0"/>
          </a:p>
        </p:txBody>
      </p:sp>
      <p:graphicFrame>
        <p:nvGraphicFramePr>
          <p:cNvPr id="4" name="3 Marcador de contenido"/>
          <p:cNvGraphicFramePr>
            <a:graphicFrameLocks noGrp="1"/>
          </p:cNvGraphicFramePr>
          <p:nvPr>
            <p:ph idx="1"/>
          </p:nvPr>
        </p:nvGraphicFramePr>
        <p:xfrm>
          <a:off x="72008" y="1340768"/>
          <a:ext cx="8964488" cy="5517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3972" name="6 CuadroTexto"/>
          <p:cNvSpPr txBox="1">
            <a:spLocks noChangeArrowheads="1"/>
          </p:cNvSpPr>
          <p:nvPr/>
        </p:nvSpPr>
        <p:spPr bwMode="auto">
          <a:xfrm>
            <a:off x="3721565" y="4345359"/>
            <a:ext cx="1665842" cy="307777"/>
          </a:xfrm>
          <a:prstGeom prst="rect">
            <a:avLst/>
          </a:prstGeom>
          <a:noFill/>
          <a:ln w="9525">
            <a:noFill/>
            <a:miter lim="800000"/>
            <a:headEnd/>
            <a:tailEnd/>
          </a:ln>
        </p:spPr>
        <p:txBody>
          <a:bodyPr wrap="none">
            <a:spAutoFit/>
          </a:bodyPr>
          <a:lstStyle/>
          <a:p>
            <a:pPr algn="ctr"/>
            <a:r>
              <a:rPr lang="es-ES" sz="1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CONSTRUYE-T</a:t>
            </a:r>
            <a:endParaRPr lang="es-MX" sz="1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8" name="7 Rectángulo"/>
          <p:cNvSpPr/>
          <p:nvPr/>
        </p:nvSpPr>
        <p:spPr>
          <a:xfrm>
            <a:off x="755576" y="2420888"/>
            <a:ext cx="1388522" cy="707886"/>
          </a:xfrm>
          <a:prstGeom prst="rect">
            <a:avLst/>
          </a:prstGeom>
          <a:noFill/>
        </p:spPr>
        <p:txBody>
          <a:bodyPr wrap="none" lIns="91440" tIns="45720" rIns="91440" bIns="45720">
            <a:spAutoFit/>
          </a:bodyPr>
          <a:lstStyle/>
          <a:p>
            <a:pPr algn="ctr"/>
            <a:r>
              <a:rPr lang="es-E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GOE</a:t>
            </a:r>
            <a:endParaRPr lang="es-E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8 Flecha arriba"/>
          <p:cNvSpPr/>
          <p:nvPr/>
        </p:nvSpPr>
        <p:spPr>
          <a:xfrm rot="8260138">
            <a:off x="1857591" y="3133822"/>
            <a:ext cx="360040" cy="594146"/>
          </a:xfrm>
          <a:prstGeom prst="up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Flecha arriba"/>
          <p:cNvSpPr/>
          <p:nvPr/>
        </p:nvSpPr>
        <p:spPr>
          <a:xfrm rot="5400000">
            <a:off x="2383505" y="2383982"/>
            <a:ext cx="360040" cy="560566"/>
          </a:xfrm>
          <a:prstGeom prst="up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Rectángulo"/>
          <p:cNvSpPr/>
          <p:nvPr/>
        </p:nvSpPr>
        <p:spPr>
          <a:xfrm>
            <a:off x="6300192" y="2420888"/>
            <a:ext cx="2627784" cy="1077218"/>
          </a:xfrm>
          <a:prstGeom prst="rect">
            <a:avLst/>
          </a:prstGeom>
          <a:noFill/>
          <a:ln>
            <a:noFill/>
          </a:ln>
        </p:spPr>
        <p:txBody>
          <a:bodyPr wrap="square" lIns="91440" tIns="45720" rIns="91440" bIns="45720">
            <a:spAutoFit/>
          </a:bodyPr>
          <a:lstStyle/>
          <a:p>
            <a:pPr algn="ctr"/>
            <a:r>
              <a:rPr lang="es-ES" sz="3200" b="1" dirty="0" smtClean="0">
                <a:ln w="1905"/>
                <a:solidFill>
                  <a:srgbClr val="FF0000"/>
                </a:solidFill>
                <a:effectLst>
                  <a:innerShdw blurRad="69850" dist="43180" dir="5400000">
                    <a:srgbClr val="000000">
                      <a:alpha val="65000"/>
                    </a:srgbClr>
                  </a:innerShdw>
                </a:effectLst>
              </a:rPr>
              <a:t>TUTORES GRUPALES</a:t>
            </a:r>
            <a:endParaRPr lang="es-ES" sz="3200" b="1" cap="none" spc="0" dirty="0">
              <a:ln w="1905"/>
              <a:solidFill>
                <a:srgbClr val="FF0000"/>
              </a:solidFill>
              <a:effectLst>
                <a:innerShdw blurRad="69850" dist="43180" dir="5400000">
                  <a:srgbClr val="000000">
                    <a:alpha val="65000"/>
                  </a:srgbClr>
                </a:innerShdw>
              </a:effectLst>
            </a:endParaRPr>
          </a:p>
        </p:txBody>
      </p:sp>
      <p:sp>
        <p:nvSpPr>
          <p:cNvPr id="12" name="11 Flecha arriba"/>
          <p:cNvSpPr/>
          <p:nvPr/>
        </p:nvSpPr>
        <p:spPr>
          <a:xfrm rot="12302186">
            <a:off x="7121971" y="3550855"/>
            <a:ext cx="360040" cy="56056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Título"/>
          <p:cNvSpPr>
            <a:spLocks noGrp="1"/>
          </p:cNvSpPr>
          <p:nvPr>
            <p:ph type="title"/>
          </p:nvPr>
        </p:nvSpPr>
        <p:spPr>
          <a:xfrm>
            <a:off x="612775" y="228600"/>
            <a:ext cx="8153400" cy="990600"/>
          </a:xfrm>
        </p:spPr>
        <p:txBody>
          <a:bodyPr/>
          <a:lstStyle/>
          <a:p>
            <a:r>
              <a:rPr lang="es-ES" smtClean="0"/>
              <a:t>Niveles de trabajo…</a:t>
            </a:r>
            <a:endParaRPr lang="es-MX" smtClean="0"/>
          </a:p>
        </p:txBody>
      </p:sp>
      <p:sp>
        <p:nvSpPr>
          <p:cNvPr id="3" name="2 Marcador de contenido"/>
          <p:cNvSpPr>
            <a:spLocks noGrp="1"/>
          </p:cNvSpPr>
          <p:nvPr>
            <p:ph idx="1"/>
          </p:nvPr>
        </p:nvSpPr>
        <p:spPr>
          <a:xfrm>
            <a:off x="251520" y="1484784"/>
            <a:ext cx="8266112" cy="5143500"/>
          </a:xfrm>
        </p:spPr>
        <p:txBody>
          <a:bodyPr>
            <a:noAutofit/>
          </a:bodyPr>
          <a:lstStyle/>
          <a:p>
            <a:pPr marL="514350" indent="-514350">
              <a:buFont typeface="Wingdings" pitchFamily="2" charset="2"/>
              <a:buNone/>
              <a:defRPr/>
            </a:pPr>
            <a:endParaRPr lang="es-ES" sz="3600" b="1" dirty="0" smtClean="0">
              <a:solidFill>
                <a:schemeClr val="accent2"/>
              </a:solidFill>
            </a:endParaRPr>
          </a:p>
          <a:p>
            <a:pPr marL="514350" indent="-514350">
              <a:buFont typeface="Wingdings" pitchFamily="2" charset="2"/>
              <a:buNone/>
              <a:defRPr/>
            </a:pPr>
            <a:r>
              <a:rPr lang="es-ES" sz="3600" b="1" dirty="0" smtClean="0">
                <a:solidFill>
                  <a:schemeClr val="accent2"/>
                </a:solidFill>
              </a:rPr>
              <a:t>3. </a:t>
            </a:r>
            <a:r>
              <a:rPr lang="es-ES" sz="4000" b="1" dirty="0" smtClean="0"/>
              <a:t>Proyectos Grupales </a:t>
            </a:r>
          </a:p>
          <a:p>
            <a:pPr marL="514350" indent="-514350">
              <a:buFont typeface="Wingdings" pitchFamily="2" charset="2"/>
              <a:buNone/>
              <a:defRPr/>
            </a:pPr>
            <a:r>
              <a:rPr lang="es-ES" sz="3200" dirty="0" smtClean="0"/>
              <a:t>(o de Grupo Escolar)</a:t>
            </a:r>
          </a:p>
          <a:p>
            <a:pPr marL="457200" indent="-457200">
              <a:buFont typeface="Wingdings" pitchFamily="2" charset="2"/>
              <a:buNone/>
              <a:defRPr/>
            </a:pPr>
            <a:endParaRPr lang="es-ES" dirty="0" smtClean="0"/>
          </a:p>
          <a:p>
            <a:pPr marL="457200" indent="-457200">
              <a:buFont typeface="Wingdings" pitchFamily="2" charset="2"/>
              <a:buNone/>
              <a:defRPr/>
            </a:pPr>
            <a:endParaRPr lang="es-MX" dirty="0" smtClean="0"/>
          </a:p>
          <a:p>
            <a:pPr marL="457200" indent="-457200" algn="just">
              <a:buFont typeface="Wingdings" pitchFamily="2" charset="2"/>
              <a:buNone/>
              <a:defRPr/>
            </a:pPr>
            <a:r>
              <a:rPr lang="es-MX" dirty="0" smtClean="0"/>
              <a:t>Abarca las </a:t>
            </a:r>
            <a:r>
              <a:rPr lang="es-MX" b="1" dirty="0" smtClean="0"/>
              <a:t>actividades que durante un ciclo escolar </a:t>
            </a:r>
            <a:r>
              <a:rPr lang="es-ES" b="1" dirty="0" smtClean="0"/>
              <a:t>realiza cada grupo</a:t>
            </a:r>
            <a:r>
              <a:rPr lang="es-ES" dirty="0" smtClean="0"/>
              <a:t>. Es </a:t>
            </a:r>
            <a:r>
              <a:rPr lang="es-ES" b="1" dirty="0" smtClean="0"/>
              <a:t>elaborado por el responsable del </a:t>
            </a:r>
            <a:r>
              <a:rPr lang="es-MX" b="1" dirty="0" smtClean="0"/>
              <a:t>grupo (tutor), quien lo registra </a:t>
            </a:r>
            <a:r>
              <a:rPr lang="es-MX" dirty="0" smtClean="0"/>
              <a:t>en el Comité Escolar Construye-T</a:t>
            </a:r>
            <a:r>
              <a:rPr lang="es-ES" dirty="0" smtClean="0"/>
              <a:t>, mediante el formato correspondiente.</a:t>
            </a:r>
          </a:p>
        </p:txBody>
      </p:sp>
      <p:pic>
        <p:nvPicPr>
          <p:cNvPr id="90116" name="Picture 2" descr="http://cbta118.webcindario.com/imagenes/CONSTRUYE%20T.PNG"/>
          <p:cNvPicPr>
            <a:picLocks noChangeAspect="1" noChangeArrowheads="1"/>
          </p:cNvPicPr>
          <p:nvPr/>
        </p:nvPicPr>
        <p:blipFill>
          <a:blip r:embed="rId3" cstate="print"/>
          <a:srcRect r="40279" b="4233"/>
          <a:stretch>
            <a:fillRect/>
          </a:stretch>
        </p:blipFill>
        <p:spPr bwMode="auto">
          <a:xfrm>
            <a:off x="7000875" y="144463"/>
            <a:ext cx="2090738" cy="1373187"/>
          </a:xfrm>
          <a:prstGeom prst="rect">
            <a:avLst/>
          </a:prstGeom>
          <a:noFill/>
          <a:ln w="9525">
            <a:noFill/>
            <a:miter lim="800000"/>
            <a:headEnd/>
            <a:tailEnd/>
          </a:ln>
        </p:spPr>
      </p:pic>
      <p:pic>
        <p:nvPicPr>
          <p:cNvPr id="90117" name="Picture 2" descr="http://t0.gstatic.com/images?q=tbn:ANd9GcTXQQsUK2dk8wVWmmhoaNcHCfrvFKPQEub2W0u65QN0X11Cjch7"/>
          <p:cNvPicPr>
            <a:picLocks noChangeAspect="1" noChangeArrowheads="1"/>
          </p:cNvPicPr>
          <p:nvPr/>
        </p:nvPicPr>
        <p:blipFill>
          <a:blip r:embed="rId4" cstate="print">
            <a:clrChange>
              <a:clrFrom>
                <a:srgbClr val="FEFFFF"/>
              </a:clrFrom>
              <a:clrTo>
                <a:srgbClr val="FEFFFF">
                  <a:alpha val="0"/>
                </a:srgbClr>
              </a:clrTo>
            </a:clrChange>
          </a:blip>
          <a:srcRect/>
          <a:stretch>
            <a:fillRect/>
          </a:stretch>
        </p:blipFill>
        <p:spPr bwMode="auto">
          <a:xfrm>
            <a:off x="5715009" y="1556792"/>
            <a:ext cx="3071804"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755576" y="2420888"/>
            <a:ext cx="7772400" cy="1938139"/>
          </a:xfrm>
          <a:solidFill>
            <a:schemeClr val="tx2">
              <a:lumMod val="60000"/>
              <a:lumOff val="40000"/>
            </a:schemeClr>
          </a:solidFill>
        </p:spPr>
        <p:txBody>
          <a:bodyPr/>
          <a:lstStyle/>
          <a:p>
            <a:pPr algn="ctr"/>
            <a:r>
              <a:rPr lang="es-MX" sz="5400" dirty="0" smtClean="0"/>
              <a:t>Pero… cómo hacemos un Proyecto Grupal???</a:t>
            </a:r>
            <a:endParaRPr lang="es-MX" sz="5400" dirty="0"/>
          </a:p>
        </p:txBody>
      </p:sp>
      <p:sp>
        <p:nvSpPr>
          <p:cNvPr id="3" name="2 CuadroTexto"/>
          <p:cNvSpPr txBox="1"/>
          <p:nvPr/>
        </p:nvSpPr>
        <p:spPr>
          <a:xfrm>
            <a:off x="5652120" y="6237312"/>
            <a:ext cx="2869696" cy="369332"/>
          </a:xfrm>
          <a:prstGeom prst="rect">
            <a:avLst/>
          </a:prstGeom>
          <a:noFill/>
        </p:spPr>
        <p:txBody>
          <a:bodyPr wrap="none" rtlCol="0">
            <a:spAutoFit/>
          </a:bodyPr>
          <a:lstStyle/>
          <a:p>
            <a:r>
              <a:rPr lang="es-MX" b="1" dirty="0" smtClean="0"/>
              <a:t>Sesión de tutorías No. 3</a:t>
            </a:r>
            <a:endParaRPr lang="es-MX"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2919</TotalTime>
  <Words>2435</Words>
  <Application>Microsoft Office PowerPoint</Application>
  <PresentationFormat>Presentación en pantalla (4:3)</PresentationFormat>
  <Paragraphs>367</Paragraphs>
  <Slides>30</Slides>
  <Notes>10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Urbano</vt:lpstr>
      <vt:lpstr>ConstruyeT en el CETI</vt:lpstr>
      <vt:lpstr>Diapositiva 2</vt:lpstr>
      <vt:lpstr>Comité Escolar ConstruyeT</vt:lpstr>
      <vt:lpstr>Comité ConstruyeT en el CETI</vt:lpstr>
      <vt:lpstr>Función del Comité Escolar…</vt:lpstr>
      <vt:lpstr>Diapositiva 6</vt:lpstr>
      <vt:lpstr>Niveles de trabajo Proyectos ConstruyeT</vt:lpstr>
      <vt:lpstr>Niveles de trabajo…</vt:lpstr>
      <vt:lpstr>Pero… cómo hacemos un Proyecto Grupal???</vt:lpstr>
      <vt:lpstr>Competencias y Dimensiones</vt:lpstr>
      <vt:lpstr>Diapositiva 11</vt:lpstr>
      <vt:lpstr>PASO 1: DESARROLLO DE  GRUPOS DE DISCUSIÓN </vt:lpstr>
      <vt:lpstr>PREGUNTAS GUÍA PARA GENERAR LA DISCUSIÓN El tutor actúa como moderador</vt:lpstr>
      <vt:lpstr>Tomar en cuenta!!!!!</vt:lpstr>
      <vt:lpstr>Síntesis de la discusión:</vt:lpstr>
      <vt:lpstr>El relator puede apoyarse de la siguiente tabla para registro de la discusión:</vt:lpstr>
      <vt:lpstr>Importante…</vt:lpstr>
      <vt:lpstr>ALGUNOS TIPS :</vt:lpstr>
      <vt:lpstr>PASO 2:  Elección de Recursos a utilizar</vt:lpstr>
      <vt:lpstr>¿¿QUÉ ES LA MATRIZ DE ACTIVIDADES ??</vt:lpstr>
      <vt:lpstr>Diapositiva 21</vt:lpstr>
      <vt:lpstr>Diapositiva 22</vt:lpstr>
      <vt:lpstr>Diapositiva 23</vt:lpstr>
      <vt:lpstr>Diapositiva 24</vt:lpstr>
      <vt:lpstr>Diapositiva 25</vt:lpstr>
      <vt:lpstr>Diapositiva 26</vt:lpstr>
      <vt:lpstr>PASO 3:  DEFINICIÓN DEL PROYECTO GRUPAL</vt:lpstr>
      <vt:lpstr>Diapositiva 28</vt:lpstr>
      <vt:lpstr>DIFERENCIA ENTRE:  Plan de trabajo del Tutor y  Planeación del Proyecto Grupal</vt:lpstr>
      <vt:lpstr>Por último…</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Construye-t y el ceti</dc:title>
  <dc:creator>CETI_2012_Comp</dc:creator>
  <cp:lastModifiedBy>Usuario</cp:lastModifiedBy>
  <cp:revision>255</cp:revision>
  <dcterms:created xsi:type="dcterms:W3CDTF">2012-08-06T15:03:11Z</dcterms:created>
  <dcterms:modified xsi:type="dcterms:W3CDTF">2014-02-04T20:44:11Z</dcterms:modified>
</cp:coreProperties>
</file>