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90" r:id="rId3"/>
    <p:sldId id="297" r:id="rId4"/>
    <p:sldId id="293" r:id="rId5"/>
    <p:sldId id="294" r:id="rId6"/>
    <p:sldId id="291" r:id="rId7"/>
    <p:sldId id="279" r:id="rId8"/>
    <p:sldId id="298" r:id="rId9"/>
    <p:sldId id="260" r:id="rId10"/>
    <p:sldId id="285" r:id="rId11"/>
    <p:sldId id="28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Nixie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2AE"/>
    <a:srgbClr val="A7824D"/>
    <a:srgbClr val="071E2E"/>
    <a:srgbClr val="CC6600"/>
    <a:srgbClr val="ED9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E42668-FBEC-4BC8-810E-23492AEE83BD}">
  <a:tblStyle styleId="{DEE42668-FBEC-4BC8-810E-23492AEE8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66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77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rgbClr val="A7824D"/>
                </a:solidFill>
                <a:latin typeface="Helvetica Neue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 userDrawn="1"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071E2E"/>
              </a:gs>
              <a:gs pos="100000">
                <a:srgbClr val="1A72A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rgbClr val="A7824D"/>
                </a:solidFill>
                <a:latin typeface="Helvetica Neue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lvetica Neue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3"/>
          <p:cNvSpPr/>
          <p:nvPr userDrawn="1"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 userDrawn="1"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 userDrawn="1"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 userDrawn="1"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 userDrawn="1"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 userDrawn="1"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 userDrawn="1"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 userDrawn="1"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 userDrawn="1"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 userDrawn="1"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 userDrawn="1"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Helvetica Neue" panose="020B0604020202020204" charset="0"/>
                <a:ea typeface="Helvetica Neue" panose="020B0604020202020204" charset="0"/>
                <a:cs typeface="Helvetica Neue" panose="020B0604020202020204" charset="0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 rot="5400000">
            <a:off x="465022" y="191680"/>
            <a:ext cx="699007" cy="8071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rgbClr val="A7824D"/>
                </a:solidFill>
                <a:latin typeface="Helvetica Neue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Helvetica Neue" panose="020B0604020202020204" charset="0"/>
                <a:ea typeface="Helvetica Neue" panose="020B0604020202020204" charset="0"/>
                <a:cs typeface="Helvetica Neue" panose="020B0604020202020204" charset="0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288092" y="550726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092665" y="-133408"/>
            <a:ext cx="640035" cy="554322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188318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257702" y="-5191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38834" y="761928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708960" y="420914"/>
            <a:ext cx="247286" cy="392027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34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71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71E2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A7824D"/>
          </a:solidFill>
          <a:latin typeface="Helvetica Neue" panose="020B0604020202020204" charset="0"/>
          <a:ea typeface="Helvetica Neue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274051" y="2086414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A7824D"/>
                </a:solidFill>
                <a:latin typeface="Helvetica Neue" panose="020B0604020202020204" charset="0"/>
              </a:rPr>
              <a:t>Entregas da Realese:</a:t>
            </a:r>
            <a:br>
              <a:rPr lang="pt-BR" b="1" dirty="0">
                <a:solidFill>
                  <a:srgbClr val="A7824D"/>
                </a:solidFill>
                <a:latin typeface="Helvetica Neue" panose="020B0604020202020204" charset="0"/>
              </a:rPr>
            </a:br>
            <a:r>
              <a:rPr lang="pt-BR" b="1" dirty="0">
                <a:solidFill>
                  <a:srgbClr val="A7824D"/>
                </a:solidFill>
                <a:latin typeface="Helvetica Neue" panose="020B0604020202020204" charset="0"/>
              </a:rPr>
              <a:t>Squad Plataformas</a:t>
            </a:r>
            <a:endParaRPr b="1" dirty="0">
              <a:solidFill>
                <a:srgbClr val="A7824D"/>
              </a:solidFill>
              <a:latin typeface="Helvetica Neue" panose="020B0604020202020204" charset="0"/>
            </a:endParaRP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31779893-F0B4-451C-850E-94F92859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18241"/>
            <a:ext cx="1184713" cy="11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9957" y="143962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A7824D"/>
                </a:solidFill>
                <a:latin typeface="Helvetica Neue" panose="020B0604020202020204" charset="0"/>
              </a:rPr>
              <a:t>Feature Flags</a:t>
            </a:r>
            <a:endParaRPr b="1" dirty="0">
              <a:solidFill>
                <a:srgbClr val="A7824D"/>
              </a:solidFill>
              <a:latin typeface="Helvetica Neue" panose="020B0604020202020204" charset="0"/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9957" y="2663400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Helvetica Neue" panose="020B0604020202020204" charset="0"/>
              </a:rPr>
              <a:t>"Feature Toggling" is a set of patterns which can help a team to deliver new functionality to users rapidly but safely.</a:t>
            </a:r>
            <a:endParaRPr dirty="0">
              <a:latin typeface="Helvetica Neue" panose="020B0604020202020204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078" name="Picture 6" descr="Resultado de imagem para toggle">
            <a:extLst>
              <a:ext uri="{FF2B5EF4-FFF2-40B4-BE49-F238E27FC236}">
                <a16:creationId xmlns:a16="http://schemas.microsoft.com/office/drawing/2014/main" id="{77CFCAD2-3875-4754-ABF2-FBF1469DF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2" y="1794106"/>
            <a:ext cx="1122268" cy="112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>
            <a:extLst>
              <a:ext uri="{FF2B5EF4-FFF2-40B4-BE49-F238E27FC236}">
                <a16:creationId xmlns:a16="http://schemas.microsoft.com/office/drawing/2014/main" id="{5641DB9C-C60F-4E6E-ADAD-4E381224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6" y="2360899"/>
            <a:ext cx="1122268" cy="112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2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316C503-2960-4858-AE26-6035E719C55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3557" y="4785525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3" name="Picture 4" descr="Imagem relacionada">
            <a:extLst>
              <a:ext uri="{FF2B5EF4-FFF2-40B4-BE49-F238E27FC236}">
                <a16:creationId xmlns:a16="http://schemas.microsoft.com/office/drawing/2014/main" id="{CF3AA345-7023-4806-8B8F-57A80813C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1"/>
          <a:stretch/>
        </p:blipFill>
        <p:spPr bwMode="auto">
          <a:xfrm>
            <a:off x="0" y="-1"/>
            <a:ext cx="9144000" cy="51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2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390900" y="1508862"/>
            <a:ext cx="5524500" cy="646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3600" b="1" dirty="0">
                <a:solidFill>
                  <a:srgbClr val="A7824D"/>
                </a:solidFill>
                <a:latin typeface="Helvetica Neue" panose="020B0604020202020204" charset="0"/>
              </a:rPr>
              <a:t>Tubo Cockpit, TCX e ATM</a:t>
            </a:r>
            <a:endParaRPr sz="3600" b="1" dirty="0">
              <a:solidFill>
                <a:srgbClr val="A7824D"/>
              </a:solidFill>
              <a:latin typeface="Helvetica Neue" panose="020B0604020202020204" charset="0"/>
            </a:endParaRPr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13557" y="1508862"/>
            <a:ext cx="3302876" cy="2719472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" name="Google Shape;360;p14">
            <a:extLst>
              <a:ext uri="{FF2B5EF4-FFF2-40B4-BE49-F238E27FC236}">
                <a16:creationId xmlns:a16="http://schemas.microsoft.com/office/drawing/2014/main" id="{900AFF18-89C5-4122-8671-58FC4DB1B522}"/>
              </a:ext>
            </a:extLst>
          </p:cNvPr>
          <p:cNvSpPr txBox="1">
            <a:spLocks/>
          </p:cNvSpPr>
          <p:nvPr/>
        </p:nvSpPr>
        <p:spPr>
          <a:xfrm>
            <a:off x="3452319" y="2280088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rgbClr val="C6DAEC"/>
                </a:solidFill>
                <a:latin typeface="Helvetica Neue" panose="020B0604020202020204" charset="0"/>
              </a:rPr>
              <a:t>Dê </a:t>
            </a:r>
            <a:r>
              <a:rPr lang="pt-BR" dirty="0">
                <a:solidFill>
                  <a:srgbClr val="C6DAEC"/>
                </a:solidFill>
                <a:latin typeface="Helvetica Neue" panose="020B0604020202020204" charset="0"/>
                <a:sym typeface="Muli"/>
              </a:rPr>
              <a:t>workaround,</a:t>
            </a:r>
            <a:r>
              <a:rPr lang="pt-BR" dirty="0">
                <a:solidFill>
                  <a:srgbClr val="C6DAEC"/>
                </a:solidFill>
                <a:latin typeface="Helvetica Neue" panose="020B0604020202020204" charset="0"/>
              </a:rPr>
              <a:t> à um dos padrões de comunicação recomendado pela arquitetura.</a:t>
            </a:r>
          </a:p>
        </p:txBody>
      </p:sp>
      <p:grpSp>
        <p:nvGrpSpPr>
          <p:cNvPr id="17" name="Google Shape;253;p8">
            <a:extLst>
              <a:ext uri="{FF2B5EF4-FFF2-40B4-BE49-F238E27FC236}">
                <a16:creationId xmlns:a16="http://schemas.microsoft.com/office/drawing/2014/main" id="{489414E1-4D51-43DF-9A78-6AF869E6300B}"/>
              </a:ext>
            </a:extLst>
          </p:cNvPr>
          <p:cNvGrpSpPr/>
          <p:nvPr/>
        </p:nvGrpSpPr>
        <p:grpSpPr>
          <a:xfrm>
            <a:off x="699325" y="389069"/>
            <a:ext cx="301785" cy="470152"/>
            <a:chOff x="6718575" y="2318625"/>
            <a:chExt cx="256950" cy="407375"/>
          </a:xfrm>
        </p:grpSpPr>
        <p:sp>
          <p:nvSpPr>
            <p:cNvPr id="18" name="Google Shape;254;p8">
              <a:extLst>
                <a:ext uri="{FF2B5EF4-FFF2-40B4-BE49-F238E27FC236}">
                  <a16:creationId xmlns:a16="http://schemas.microsoft.com/office/drawing/2014/main" id="{1F6CE208-F8F7-453E-9B1A-8A6956CB6AD0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;p8">
              <a:extLst>
                <a:ext uri="{FF2B5EF4-FFF2-40B4-BE49-F238E27FC236}">
                  <a16:creationId xmlns:a16="http://schemas.microsoft.com/office/drawing/2014/main" id="{FD38F255-A1AD-4511-A53D-497064CB926B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6;p8">
              <a:extLst>
                <a:ext uri="{FF2B5EF4-FFF2-40B4-BE49-F238E27FC236}">
                  <a16:creationId xmlns:a16="http://schemas.microsoft.com/office/drawing/2014/main" id="{350D88ED-9391-4C2D-81A1-5CB5805AA0E3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;p8">
              <a:extLst>
                <a:ext uri="{FF2B5EF4-FFF2-40B4-BE49-F238E27FC236}">
                  <a16:creationId xmlns:a16="http://schemas.microsoft.com/office/drawing/2014/main" id="{B90EBB9D-DE0F-42E7-915A-A6D7D834D68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;p8">
              <a:extLst>
                <a:ext uri="{FF2B5EF4-FFF2-40B4-BE49-F238E27FC236}">
                  <a16:creationId xmlns:a16="http://schemas.microsoft.com/office/drawing/2014/main" id="{78428451-9D92-4980-9847-B38A045063EC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;p8">
              <a:extLst>
                <a:ext uri="{FF2B5EF4-FFF2-40B4-BE49-F238E27FC236}">
                  <a16:creationId xmlns:a16="http://schemas.microsoft.com/office/drawing/2014/main" id="{C7D9E18E-A2AB-4BC3-942E-46A808AB3903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;p8">
              <a:extLst>
                <a:ext uri="{FF2B5EF4-FFF2-40B4-BE49-F238E27FC236}">
                  <a16:creationId xmlns:a16="http://schemas.microsoft.com/office/drawing/2014/main" id="{D482E16F-7435-44EF-819A-65750C9F230B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1;p8">
              <a:extLst>
                <a:ext uri="{FF2B5EF4-FFF2-40B4-BE49-F238E27FC236}">
                  <a16:creationId xmlns:a16="http://schemas.microsoft.com/office/drawing/2014/main" id="{936F0835-179D-47C5-BEA0-17C953FA27F4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5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148B9497-5A52-42EF-9A4B-1BC2EBAD74B0}"/>
              </a:ext>
            </a:extLst>
          </p:cNvPr>
          <p:cNvGrpSpPr/>
          <p:nvPr/>
        </p:nvGrpSpPr>
        <p:grpSpPr>
          <a:xfrm>
            <a:off x="3592386" y="1348312"/>
            <a:ext cx="3709200" cy="3355880"/>
            <a:chOff x="2695568" y="1308568"/>
            <a:chExt cx="3709200" cy="3355880"/>
          </a:xfrm>
        </p:grpSpPr>
        <p:sp>
          <p:nvSpPr>
            <p:cNvPr id="5" name="Google Shape;487;p28">
              <a:extLst>
                <a:ext uri="{FF2B5EF4-FFF2-40B4-BE49-F238E27FC236}">
                  <a16:creationId xmlns:a16="http://schemas.microsoft.com/office/drawing/2014/main" id="{9E80DA50-3398-473D-89B5-57C60CCAB913}"/>
                </a:ext>
              </a:extLst>
            </p:cNvPr>
            <p:cNvSpPr/>
            <p:nvPr/>
          </p:nvSpPr>
          <p:spPr>
            <a:xfrm>
              <a:off x="4156983" y="3996566"/>
              <a:ext cx="848400" cy="625500"/>
            </a:xfrm>
            <a:prstGeom prst="ellipse">
              <a:avLst/>
            </a:pr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88;p28">
              <a:extLst>
                <a:ext uri="{FF2B5EF4-FFF2-40B4-BE49-F238E27FC236}">
                  <a16:creationId xmlns:a16="http://schemas.microsoft.com/office/drawing/2014/main" id="{AAA50FF4-9E20-4A2A-B0B8-425F622B1AC8}"/>
                </a:ext>
              </a:extLst>
            </p:cNvPr>
            <p:cNvSpPr/>
            <p:nvPr/>
          </p:nvSpPr>
          <p:spPr>
            <a:xfrm>
              <a:off x="3561295" y="2554335"/>
              <a:ext cx="2032200" cy="550500"/>
            </a:xfrm>
            <a:prstGeom prst="ellipse">
              <a:avLst/>
            </a:prstGeom>
            <a:gradFill>
              <a:gsLst>
                <a:gs pos="0">
                  <a:srgbClr val="1ED7BE">
                    <a:alpha val="9803"/>
                  </a:srgbClr>
                </a:gs>
                <a:gs pos="80000">
                  <a:srgbClr val="1BC5C5">
                    <a:alpha val="9803"/>
                  </a:srgbClr>
                </a:gs>
                <a:gs pos="100000">
                  <a:srgbClr val="1CD9BD">
                    <a:alpha val="9803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89;p28">
              <a:extLst>
                <a:ext uri="{FF2B5EF4-FFF2-40B4-BE49-F238E27FC236}">
                  <a16:creationId xmlns:a16="http://schemas.microsoft.com/office/drawing/2014/main" id="{A218700E-011C-44C2-9B42-A572101843EE}"/>
                </a:ext>
              </a:extLst>
            </p:cNvPr>
            <p:cNvSpPr/>
            <p:nvPr/>
          </p:nvSpPr>
          <p:spPr>
            <a:xfrm>
              <a:off x="3180644" y="1938652"/>
              <a:ext cx="2776800" cy="598800"/>
            </a:xfrm>
            <a:prstGeom prst="ellipse">
              <a:avLst/>
            </a:pr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0;p28">
              <a:extLst>
                <a:ext uri="{FF2B5EF4-FFF2-40B4-BE49-F238E27FC236}">
                  <a16:creationId xmlns:a16="http://schemas.microsoft.com/office/drawing/2014/main" id="{FAA95131-9DC8-478C-ADEC-FF40E349C050}"/>
                </a:ext>
              </a:extLst>
            </p:cNvPr>
            <p:cNvSpPr/>
            <p:nvPr/>
          </p:nvSpPr>
          <p:spPr>
            <a:xfrm>
              <a:off x="4055273" y="3638071"/>
              <a:ext cx="1048500" cy="403500"/>
            </a:xfrm>
            <a:prstGeom prst="ellipse">
              <a:avLst/>
            </a:pr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1;p28">
              <a:extLst>
                <a:ext uri="{FF2B5EF4-FFF2-40B4-BE49-F238E27FC236}">
                  <a16:creationId xmlns:a16="http://schemas.microsoft.com/office/drawing/2014/main" id="{5803B534-5477-4147-ABA1-D7B6ED790CC3}"/>
                </a:ext>
              </a:extLst>
            </p:cNvPr>
            <p:cNvSpPr/>
            <p:nvPr/>
          </p:nvSpPr>
          <p:spPr>
            <a:xfrm rot="10800000">
              <a:off x="3904757" y="3561320"/>
              <a:ext cx="1334700" cy="49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82971" y="85119"/>
                    <a:pt x="59918" y="87052"/>
                  </a:cubicBezTo>
                  <a:cubicBezTo>
                    <a:pt x="36865" y="88984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92;p28">
              <a:extLst>
                <a:ext uri="{FF2B5EF4-FFF2-40B4-BE49-F238E27FC236}">
                  <a16:creationId xmlns:a16="http://schemas.microsoft.com/office/drawing/2014/main" id="{92D698E1-FFCB-4B4A-951F-96970C1EE63F}"/>
                </a:ext>
              </a:extLst>
            </p:cNvPr>
            <p:cNvSpPr/>
            <p:nvPr/>
          </p:nvSpPr>
          <p:spPr>
            <a:xfrm>
              <a:off x="3859233" y="3124713"/>
              <a:ext cx="1446000" cy="523200"/>
            </a:xfrm>
            <a:prstGeom prst="ellipse">
              <a:avLst/>
            </a:pr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93;p28">
              <a:extLst>
                <a:ext uri="{FF2B5EF4-FFF2-40B4-BE49-F238E27FC236}">
                  <a16:creationId xmlns:a16="http://schemas.microsoft.com/office/drawing/2014/main" id="{6AD8D169-E5F5-492E-A836-D9AA4DB7858A}"/>
                </a:ext>
              </a:extLst>
            </p:cNvPr>
            <p:cNvSpPr/>
            <p:nvPr/>
          </p:nvSpPr>
          <p:spPr>
            <a:xfrm rot="10800000">
              <a:off x="3654625" y="3008669"/>
              <a:ext cx="1837800" cy="63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64135" y="93695"/>
                    <a:pt x="60529" y="93738"/>
                  </a:cubicBezTo>
                  <a:cubicBezTo>
                    <a:pt x="45054" y="93837"/>
                    <a:pt x="41994" y="92997"/>
                    <a:pt x="31663" y="96697"/>
                  </a:cubicBezTo>
                  <a:cubicBezTo>
                    <a:pt x="21331" y="100396"/>
                    <a:pt x="13050" y="106171"/>
                    <a:pt x="0" y="120000"/>
                  </a:cubicBez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95;p28">
              <a:extLst>
                <a:ext uri="{FF2B5EF4-FFF2-40B4-BE49-F238E27FC236}">
                  <a16:creationId xmlns:a16="http://schemas.microsoft.com/office/drawing/2014/main" id="{AA7D30C0-8E1E-44C6-9AF7-1C9B0FBBB8A2}"/>
                </a:ext>
              </a:extLst>
            </p:cNvPr>
            <p:cNvSpPr/>
            <p:nvPr/>
          </p:nvSpPr>
          <p:spPr>
            <a:xfrm rot="10800000">
              <a:off x="2782868" y="1806585"/>
              <a:ext cx="3534600" cy="73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82971" y="78054"/>
                    <a:pt x="59918" y="79987"/>
                  </a:cubicBezTo>
                  <a:cubicBezTo>
                    <a:pt x="36865" y="81920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96;p28">
              <a:extLst>
                <a:ext uri="{FF2B5EF4-FFF2-40B4-BE49-F238E27FC236}">
                  <a16:creationId xmlns:a16="http://schemas.microsoft.com/office/drawing/2014/main" id="{EE65DF9A-AB23-4FE3-BE22-E25824B9F657}"/>
                </a:ext>
              </a:extLst>
            </p:cNvPr>
            <p:cNvSpPr/>
            <p:nvPr/>
          </p:nvSpPr>
          <p:spPr>
            <a:xfrm rot="10800000">
              <a:off x="3276488" y="2411864"/>
              <a:ext cx="2589000" cy="69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82511" y="86907"/>
                    <a:pt x="59458" y="88840"/>
                  </a:cubicBezTo>
                  <a:cubicBezTo>
                    <a:pt x="36405" y="90772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97;p28">
              <a:extLst>
                <a:ext uri="{FF2B5EF4-FFF2-40B4-BE49-F238E27FC236}">
                  <a16:creationId xmlns:a16="http://schemas.microsoft.com/office/drawing/2014/main" id="{5B7CB1A6-5755-44A2-95A8-ABA128ADEFDB}"/>
                </a:ext>
              </a:extLst>
            </p:cNvPr>
            <p:cNvSpPr/>
            <p:nvPr/>
          </p:nvSpPr>
          <p:spPr>
            <a:xfrm rot="10800000">
              <a:off x="4088990" y="3986748"/>
              <a:ext cx="989700" cy="6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8167" y="117026"/>
                  </a:lnTo>
                  <a:lnTo>
                    <a:pt x="115298" y="112860"/>
                  </a:lnTo>
                  <a:cubicBezTo>
                    <a:pt x="104108" y="98257"/>
                    <a:pt x="61154" y="97749"/>
                    <a:pt x="58935" y="97745"/>
                  </a:cubicBezTo>
                  <a:cubicBezTo>
                    <a:pt x="56715" y="97741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00;p28">
              <a:extLst>
                <a:ext uri="{FF2B5EF4-FFF2-40B4-BE49-F238E27FC236}">
                  <a16:creationId xmlns:a16="http://schemas.microsoft.com/office/drawing/2014/main" id="{C8192508-8706-43E7-BD45-BCA35F6FC693}"/>
                </a:ext>
              </a:extLst>
            </p:cNvPr>
            <p:cNvSpPr txBox="1"/>
            <p:nvPr/>
          </p:nvSpPr>
          <p:spPr>
            <a:xfrm>
              <a:off x="3792326" y="2155406"/>
              <a:ext cx="1583026" cy="271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sz="1600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API Gateway</a:t>
              </a:r>
              <a:endParaRPr sz="1600"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6" name="Google Shape;500;p28">
              <a:extLst>
                <a:ext uri="{FF2B5EF4-FFF2-40B4-BE49-F238E27FC236}">
                  <a16:creationId xmlns:a16="http://schemas.microsoft.com/office/drawing/2014/main" id="{E1A9929E-2B62-4861-AD43-B295E13DC557}"/>
                </a:ext>
              </a:extLst>
            </p:cNvPr>
            <p:cNvSpPr txBox="1"/>
            <p:nvPr/>
          </p:nvSpPr>
          <p:spPr>
            <a:xfrm>
              <a:off x="3768472" y="2726450"/>
              <a:ext cx="1583026" cy="271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ESB</a:t>
              </a:r>
              <a:endParaRPr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7" name="Google Shape;500;p28">
              <a:extLst>
                <a:ext uri="{FF2B5EF4-FFF2-40B4-BE49-F238E27FC236}">
                  <a16:creationId xmlns:a16="http://schemas.microsoft.com/office/drawing/2014/main" id="{7D4EF6EF-3222-4A61-AAEA-8DF9C783C1D3}"/>
                </a:ext>
              </a:extLst>
            </p:cNvPr>
            <p:cNvSpPr txBox="1"/>
            <p:nvPr/>
          </p:nvSpPr>
          <p:spPr>
            <a:xfrm>
              <a:off x="3747098" y="3202253"/>
              <a:ext cx="1698029" cy="3379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API Connector</a:t>
              </a:r>
              <a:endParaRPr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8" name="Google Shape;500;p28">
              <a:extLst>
                <a:ext uri="{FF2B5EF4-FFF2-40B4-BE49-F238E27FC236}">
                  <a16:creationId xmlns:a16="http://schemas.microsoft.com/office/drawing/2014/main" id="{71483EF2-02CB-433A-8C85-FC0B368BB328}"/>
                </a:ext>
              </a:extLst>
            </p:cNvPr>
            <p:cNvSpPr txBox="1"/>
            <p:nvPr/>
          </p:nvSpPr>
          <p:spPr>
            <a:xfrm>
              <a:off x="3801648" y="3732871"/>
              <a:ext cx="1583026" cy="271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FCONN</a:t>
              </a:r>
              <a:endParaRPr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9" name="Google Shape;500;p28">
              <a:extLst>
                <a:ext uri="{FF2B5EF4-FFF2-40B4-BE49-F238E27FC236}">
                  <a16:creationId xmlns:a16="http://schemas.microsoft.com/office/drawing/2014/main" id="{6778445E-33B5-4C48-A191-E862BDE16F54}"/>
                </a:ext>
              </a:extLst>
            </p:cNvPr>
            <p:cNvSpPr txBox="1"/>
            <p:nvPr/>
          </p:nvSpPr>
          <p:spPr>
            <a:xfrm>
              <a:off x="3800209" y="4177794"/>
              <a:ext cx="1583026" cy="271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Helvetica Neue" panose="020B0604020202020204" charset="0"/>
                  <a:ea typeface="Nixie One"/>
                  <a:cs typeface="Nixie One"/>
                  <a:sym typeface="Nixie One"/>
                </a:rPr>
                <a:t>Mainframe</a:t>
              </a:r>
              <a:endParaRPr sz="1200" b="1" dirty="0">
                <a:solidFill>
                  <a:srgbClr val="FFFFFF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20" name="Google Shape;498;p28">
              <a:extLst>
                <a:ext uri="{FF2B5EF4-FFF2-40B4-BE49-F238E27FC236}">
                  <a16:creationId xmlns:a16="http://schemas.microsoft.com/office/drawing/2014/main" id="{4D9535FD-810F-42DB-81E3-620B5C604AEC}"/>
                </a:ext>
              </a:extLst>
            </p:cNvPr>
            <p:cNvSpPr/>
            <p:nvPr/>
          </p:nvSpPr>
          <p:spPr>
            <a:xfrm>
              <a:off x="2695568" y="1308568"/>
              <a:ext cx="3709200" cy="67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27671"/>
                    <a:pt x="120000" y="61804"/>
                  </a:cubicBezTo>
                  <a:cubicBezTo>
                    <a:pt x="120000" y="87405"/>
                    <a:pt x="104889" y="109370"/>
                    <a:pt x="83354" y="118752"/>
                  </a:cubicBezTo>
                  <a:lnTo>
                    <a:pt x="79454" y="120000"/>
                  </a:lnTo>
                  <a:lnTo>
                    <a:pt x="76579" y="118085"/>
                  </a:lnTo>
                  <a:cubicBezTo>
                    <a:pt x="71483" y="115441"/>
                    <a:pt x="65881" y="113979"/>
                    <a:pt x="59999" y="113979"/>
                  </a:cubicBezTo>
                  <a:cubicBezTo>
                    <a:pt x="54118" y="113979"/>
                    <a:pt x="48516" y="115441"/>
                    <a:pt x="43420" y="118085"/>
                  </a:cubicBezTo>
                  <a:lnTo>
                    <a:pt x="40545" y="120000"/>
                  </a:lnTo>
                  <a:lnTo>
                    <a:pt x="36645" y="118752"/>
                  </a:lnTo>
                  <a:cubicBezTo>
                    <a:pt x="15110" y="109370"/>
                    <a:pt x="0" y="87405"/>
                    <a:pt x="0" y="61804"/>
                  </a:cubicBezTo>
                  <a:cubicBezTo>
                    <a:pt x="0" y="27671"/>
                    <a:pt x="26862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1ED7BE">
                    <a:alpha val="74901"/>
                  </a:srgbClr>
                </a:gs>
                <a:gs pos="75000">
                  <a:srgbClr val="1BC5C5">
                    <a:alpha val="74901"/>
                  </a:srgbClr>
                </a:gs>
                <a:gs pos="100000">
                  <a:srgbClr val="1CD9BD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415;p20">
            <a:extLst>
              <a:ext uri="{FF2B5EF4-FFF2-40B4-BE49-F238E27FC236}">
                <a16:creationId xmlns:a16="http://schemas.microsoft.com/office/drawing/2014/main" id="{6417BCBD-C36F-4FE6-B5A2-971DDC3354B9}"/>
              </a:ext>
            </a:extLst>
          </p:cNvPr>
          <p:cNvSpPr txBox="1">
            <a:spLocks/>
          </p:cNvSpPr>
          <p:nvPr/>
        </p:nvSpPr>
        <p:spPr>
          <a:xfrm>
            <a:off x="761906" y="2211905"/>
            <a:ext cx="1405854" cy="69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pt-BR" sz="3600" b="1" dirty="0">
                <a:solidFill>
                  <a:srgbClr val="A7824D"/>
                </a:solidFill>
                <a:latin typeface="Helvetica Neue" panose="020B0604020202020204" charset="0"/>
              </a:rPr>
              <a:t>Tubo</a:t>
            </a:r>
          </a:p>
        </p:txBody>
      </p:sp>
      <p:sp>
        <p:nvSpPr>
          <p:cNvPr id="22" name="Google Shape;360;p14">
            <a:extLst>
              <a:ext uri="{FF2B5EF4-FFF2-40B4-BE49-F238E27FC236}">
                <a16:creationId xmlns:a16="http://schemas.microsoft.com/office/drawing/2014/main" id="{1AB46929-4A45-4A13-8AC4-5F94BEECBA6E}"/>
              </a:ext>
            </a:extLst>
          </p:cNvPr>
          <p:cNvSpPr txBox="1">
            <a:spLocks/>
          </p:cNvSpPr>
          <p:nvPr/>
        </p:nvSpPr>
        <p:spPr>
          <a:xfrm>
            <a:off x="4275363" y="784776"/>
            <a:ext cx="2692995" cy="393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>
                <a:solidFill>
                  <a:srgbClr val="A7824D"/>
                </a:solidFill>
                <a:latin typeface="Helvetica Neue" panose="020B0604020202020204" charset="0"/>
              </a:rPr>
              <a:t>Pipeline Simplificado</a:t>
            </a:r>
          </a:p>
        </p:txBody>
      </p:sp>
    </p:spTree>
    <p:extLst>
      <p:ext uri="{BB962C8B-B14F-4D97-AF65-F5344CB8AC3E}">
        <p14:creationId xmlns:p14="http://schemas.microsoft.com/office/powerpoint/2010/main" val="258340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D0F5-5780-4EDB-B96A-484CF389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48" y="448860"/>
            <a:ext cx="7060949" cy="645300"/>
          </a:xfrm>
        </p:spPr>
        <p:txBody>
          <a:bodyPr/>
          <a:lstStyle/>
          <a:p>
            <a:r>
              <a:rPr lang="pt-BR" dirty="0"/>
              <a:t>Multichannel  Message Broker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5BE28F-5F30-4ED7-B00F-42B2BC59D84D}"/>
              </a:ext>
            </a:extLst>
          </p:cNvPr>
          <p:cNvSpPr/>
          <p:nvPr/>
        </p:nvSpPr>
        <p:spPr>
          <a:xfrm>
            <a:off x="362607" y="1206059"/>
            <a:ext cx="1174532" cy="1121322"/>
          </a:xfrm>
          <a:prstGeom prst="ellipse">
            <a:avLst/>
          </a:prstGeom>
          <a:noFill/>
          <a:ln w="79375">
            <a:solidFill>
              <a:srgbClr val="1A7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Cockpit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4B279F-B633-4737-B566-CE4A7BAFA034}"/>
              </a:ext>
            </a:extLst>
          </p:cNvPr>
          <p:cNvSpPr/>
          <p:nvPr/>
        </p:nvSpPr>
        <p:spPr>
          <a:xfrm>
            <a:off x="449318" y="2532988"/>
            <a:ext cx="1079938" cy="1024760"/>
          </a:xfrm>
          <a:prstGeom prst="ellipse">
            <a:avLst/>
          </a:prstGeom>
          <a:noFill/>
          <a:ln w="79375">
            <a:solidFill>
              <a:srgbClr val="1A7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TCX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BBBC532-0BF2-4F69-8EA4-BAEB4C771CA9}"/>
              </a:ext>
            </a:extLst>
          </p:cNvPr>
          <p:cNvSpPr/>
          <p:nvPr/>
        </p:nvSpPr>
        <p:spPr>
          <a:xfrm>
            <a:off x="444535" y="3773210"/>
            <a:ext cx="1079938" cy="1024760"/>
          </a:xfrm>
          <a:prstGeom prst="ellipse">
            <a:avLst/>
          </a:prstGeom>
          <a:noFill/>
          <a:ln w="79375">
            <a:solidFill>
              <a:srgbClr val="1A7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...</a:t>
            </a: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CD0E6F39-FDEE-4EB1-B46B-AEBC572ECEE5}"/>
              </a:ext>
            </a:extLst>
          </p:cNvPr>
          <p:cNvSpPr/>
          <p:nvPr/>
        </p:nvSpPr>
        <p:spPr>
          <a:xfrm>
            <a:off x="3959148" y="2361847"/>
            <a:ext cx="1600200" cy="1411363"/>
          </a:xfrm>
          <a:prstGeom prst="hexagon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Presence API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A6D601-0DA5-446B-AEBD-BC4955D39FB6}"/>
              </a:ext>
            </a:extLst>
          </p:cNvPr>
          <p:cNvCxnSpPr>
            <a:cxnSpLocks/>
          </p:cNvCxnSpPr>
          <p:nvPr/>
        </p:nvCxnSpPr>
        <p:spPr>
          <a:xfrm flipV="1">
            <a:off x="1673148" y="3499941"/>
            <a:ext cx="2334803" cy="806845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ED18926-3663-4A8B-85C0-BD650DBEE325}"/>
              </a:ext>
            </a:extLst>
          </p:cNvPr>
          <p:cNvCxnSpPr>
            <a:cxnSpLocks/>
          </p:cNvCxnSpPr>
          <p:nvPr/>
        </p:nvCxnSpPr>
        <p:spPr>
          <a:xfrm>
            <a:off x="1617967" y="3045368"/>
            <a:ext cx="2254468" cy="22161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A21C949-095A-4C0D-9204-6A3667D7CD14}"/>
              </a:ext>
            </a:extLst>
          </p:cNvPr>
          <p:cNvCxnSpPr>
            <a:cxnSpLocks/>
          </p:cNvCxnSpPr>
          <p:nvPr/>
        </p:nvCxnSpPr>
        <p:spPr>
          <a:xfrm>
            <a:off x="1649499" y="1863189"/>
            <a:ext cx="2386472" cy="799209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7B5E1FC-DCDD-4975-924E-02DC9A0932CB}"/>
              </a:ext>
            </a:extLst>
          </p:cNvPr>
          <p:cNvCxnSpPr>
            <a:cxnSpLocks/>
          </p:cNvCxnSpPr>
          <p:nvPr/>
        </p:nvCxnSpPr>
        <p:spPr>
          <a:xfrm>
            <a:off x="5638178" y="3067528"/>
            <a:ext cx="1937153" cy="19042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Resultado de imagem para redis">
            <a:extLst>
              <a:ext uri="{FF2B5EF4-FFF2-40B4-BE49-F238E27FC236}">
                <a16:creationId xmlns:a16="http://schemas.microsoft.com/office/drawing/2014/main" id="{3747FCBC-B039-46D0-890F-9408CB7F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88" y="2572403"/>
            <a:ext cx="1615822" cy="136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5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1F5BE28F-5F30-4ED7-B00F-42B2BC59D84D}"/>
              </a:ext>
            </a:extLst>
          </p:cNvPr>
          <p:cNvSpPr/>
          <p:nvPr/>
        </p:nvSpPr>
        <p:spPr>
          <a:xfrm>
            <a:off x="362607" y="1206059"/>
            <a:ext cx="1174532" cy="1121322"/>
          </a:xfrm>
          <a:prstGeom prst="ellipse">
            <a:avLst/>
          </a:prstGeom>
          <a:noFill/>
          <a:ln w="79375">
            <a:solidFill>
              <a:srgbClr val="1A7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Cockpit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4B279F-B633-4737-B566-CE4A7BAFA034}"/>
              </a:ext>
            </a:extLst>
          </p:cNvPr>
          <p:cNvSpPr/>
          <p:nvPr/>
        </p:nvSpPr>
        <p:spPr>
          <a:xfrm>
            <a:off x="449318" y="2532988"/>
            <a:ext cx="1079938" cy="1024760"/>
          </a:xfrm>
          <a:prstGeom prst="ellipse">
            <a:avLst/>
          </a:prstGeom>
          <a:noFill/>
          <a:ln w="79375">
            <a:solidFill>
              <a:srgbClr val="1A7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TCX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BBBC532-0BF2-4F69-8EA4-BAEB4C771CA9}"/>
              </a:ext>
            </a:extLst>
          </p:cNvPr>
          <p:cNvSpPr/>
          <p:nvPr/>
        </p:nvSpPr>
        <p:spPr>
          <a:xfrm>
            <a:off x="444535" y="3773210"/>
            <a:ext cx="1079938" cy="1024760"/>
          </a:xfrm>
          <a:prstGeom prst="ellipse">
            <a:avLst/>
          </a:prstGeom>
          <a:noFill/>
          <a:ln w="79375">
            <a:solidFill>
              <a:srgbClr val="1A7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...</a:t>
            </a: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CD0E6F39-FDEE-4EB1-B46B-AEBC572ECEE5}"/>
              </a:ext>
            </a:extLst>
          </p:cNvPr>
          <p:cNvSpPr/>
          <p:nvPr/>
        </p:nvSpPr>
        <p:spPr>
          <a:xfrm>
            <a:off x="3959148" y="2361847"/>
            <a:ext cx="1600200" cy="1411363"/>
          </a:xfrm>
          <a:prstGeom prst="hexagon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Broker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ED18926-3663-4A8B-85C0-BD650DBEE325}"/>
              </a:ext>
            </a:extLst>
          </p:cNvPr>
          <p:cNvCxnSpPr>
            <a:cxnSpLocks/>
          </p:cNvCxnSpPr>
          <p:nvPr/>
        </p:nvCxnSpPr>
        <p:spPr>
          <a:xfrm flipH="1" flipV="1">
            <a:off x="1572676" y="3053333"/>
            <a:ext cx="2299759" cy="22606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A21C949-095A-4C0D-9204-6A3667D7CD14}"/>
              </a:ext>
            </a:extLst>
          </p:cNvPr>
          <p:cNvCxnSpPr>
            <a:cxnSpLocks/>
          </p:cNvCxnSpPr>
          <p:nvPr/>
        </p:nvCxnSpPr>
        <p:spPr>
          <a:xfrm flipH="1" flipV="1">
            <a:off x="1596419" y="1799436"/>
            <a:ext cx="2471084" cy="827544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7B5E1FC-DCDD-4975-924E-02DC9A0932CB}"/>
              </a:ext>
            </a:extLst>
          </p:cNvPr>
          <p:cNvCxnSpPr>
            <a:cxnSpLocks/>
          </p:cNvCxnSpPr>
          <p:nvPr/>
        </p:nvCxnSpPr>
        <p:spPr>
          <a:xfrm>
            <a:off x="5488405" y="3526806"/>
            <a:ext cx="1834817" cy="638424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89D8DE0-917A-4A4F-9E84-32823A4F7B3A}"/>
              </a:ext>
            </a:extLst>
          </p:cNvPr>
          <p:cNvCxnSpPr>
            <a:cxnSpLocks/>
          </p:cNvCxnSpPr>
          <p:nvPr/>
        </p:nvCxnSpPr>
        <p:spPr>
          <a:xfrm flipH="1">
            <a:off x="1596420" y="3526806"/>
            <a:ext cx="2471083" cy="638424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7492F55C-B1A8-491C-8FC6-C4F42E0E2ED5}"/>
              </a:ext>
            </a:extLst>
          </p:cNvPr>
          <p:cNvCxnSpPr>
            <a:cxnSpLocks/>
          </p:cNvCxnSpPr>
          <p:nvPr/>
        </p:nvCxnSpPr>
        <p:spPr>
          <a:xfrm flipV="1">
            <a:off x="5445047" y="2039783"/>
            <a:ext cx="1799345" cy="533423"/>
          </a:xfrm>
          <a:prstGeom prst="straightConnector1">
            <a:avLst/>
          </a:prstGeom>
          <a:ln w="317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Resultado de imagem para database">
            <a:extLst>
              <a:ext uri="{FF2B5EF4-FFF2-40B4-BE49-F238E27FC236}">
                <a16:creationId xmlns:a16="http://schemas.microsoft.com/office/drawing/2014/main" id="{8EFFDE62-43CD-4950-BA66-3739BDEA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92" y="1140904"/>
            <a:ext cx="1820069" cy="13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7" name="CaixaDeTexto 11276">
            <a:extLst>
              <a:ext uri="{FF2B5EF4-FFF2-40B4-BE49-F238E27FC236}">
                <a16:creationId xmlns:a16="http://schemas.microsoft.com/office/drawing/2014/main" id="{01CEC563-579B-4B61-A638-89A628B243F8}"/>
              </a:ext>
            </a:extLst>
          </p:cNvPr>
          <p:cNvSpPr txBox="1"/>
          <p:nvPr/>
        </p:nvSpPr>
        <p:spPr>
          <a:xfrm>
            <a:off x="7565236" y="216179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 Neue" panose="020B0604020202020204" charset="0"/>
              </a:rPr>
              <a:t>Fila MQ</a:t>
            </a:r>
          </a:p>
        </p:txBody>
      </p:sp>
      <p:sp>
        <p:nvSpPr>
          <p:cNvPr id="51" name="Hexágono 50">
            <a:extLst>
              <a:ext uri="{FF2B5EF4-FFF2-40B4-BE49-F238E27FC236}">
                <a16:creationId xmlns:a16="http://schemas.microsoft.com/office/drawing/2014/main" id="{053D66D5-4B92-4DFB-BE07-7501A5E8D095}"/>
              </a:ext>
            </a:extLst>
          </p:cNvPr>
          <p:cNvSpPr/>
          <p:nvPr/>
        </p:nvSpPr>
        <p:spPr>
          <a:xfrm>
            <a:off x="7402048" y="3498699"/>
            <a:ext cx="1600200" cy="1411363"/>
          </a:xfrm>
          <a:prstGeom prst="hexagon">
            <a:avLst/>
          </a:prstGeom>
          <a:noFill/>
          <a:ln w="635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Presence API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F610AC0B-CA40-46CF-9C89-58561B5BD408}"/>
              </a:ext>
            </a:extLst>
          </p:cNvPr>
          <p:cNvSpPr txBox="1">
            <a:spLocks/>
          </p:cNvSpPr>
          <p:nvPr/>
        </p:nvSpPr>
        <p:spPr>
          <a:xfrm>
            <a:off x="1673148" y="448860"/>
            <a:ext cx="706094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1" i="0" u="none" strike="noStrike" cap="none">
                <a:solidFill>
                  <a:srgbClr val="A7824D"/>
                </a:solidFill>
                <a:latin typeface="Helvetica Neue" panose="020B0604020202020204" charset="0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/>
              <a:t>Multichannel  Message Broker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36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07986-B92F-4612-9F96-12D349703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945" y="2225635"/>
            <a:ext cx="6369269" cy="692229"/>
          </a:xfrm>
        </p:spPr>
        <p:txBody>
          <a:bodyPr/>
          <a:lstStyle/>
          <a:p>
            <a:pPr algn="ctr"/>
            <a:r>
              <a:rPr lang="pt-BR" dirty="0"/>
              <a:t>Segurança Lógica: DocPath</a:t>
            </a:r>
          </a:p>
        </p:txBody>
      </p:sp>
      <p:pic>
        <p:nvPicPr>
          <p:cNvPr id="9220" name="Picture 4" descr="Resultado de imagem para document">
            <a:extLst>
              <a:ext uri="{FF2B5EF4-FFF2-40B4-BE49-F238E27FC236}">
                <a16:creationId xmlns:a16="http://schemas.microsoft.com/office/drawing/2014/main" id="{B63F7852-728A-433E-A1BF-FE288447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0" y="1735750"/>
            <a:ext cx="1551261" cy="155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00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2116226" y="1194496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4"/>
          <p:cNvSpPr txBox="1"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352" name="Picture 16" descr="Imagem relacionada">
            <a:extLst>
              <a:ext uri="{FF2B5EF4-FFF2-40B4-BE49-F238E27FC236}">
                <a16:creationId xmlns:a16="http://schemas.microsoft.com/office/drawing/2014/main" id="{CA29E0F2-809A-4F72-B425-FC44561D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68" y="1646608"/>
            <a:ext cx="2406997" cy="240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9;p14">
            <a:extLst>
              <a:ext uri="{FF2B5EF4-FFF2-40B4-BE49-F238E27FC236}">
                <a16:creationId xmlns:a16="http://schemas.microsoft.com/office/drawing/2014/main" id="{AE7CE45E-C997-4DD3-A41B-233E69406D8B}"/>
              </a:ext>
            </a:extLst>
          </p:cNvPr>
          <p:cNvSpPr txBox="1">
            <a:spLocks/>
          </p:cNvSpPr>
          <p:nvPr/>
        </p:nvSpPr>
        <p:spPr>
          <a:xfrm>
            <a:off x="2601311" y="259721"/>
            <a:ext cx="4335517" cy="740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A7824D"/>
                </a:solidFill>
                <a:latin typeface="Helvetica Neue" panose="020B0604020202020204" charset="0"/>
                <a:ea typeface="Helvetica Neue" panose="020B060402020202020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ym typeface="Nixie One"/>
              </a:rPr>
              <a:t>Vídeo Conferência</a:t>
            </a:r>
            <a:endParaRPr lang="pt-BR" b="1" dirty="0"/>
          </a:p>
        </p:txBody>
      </p:sp>
      <p:grpSp>
        <p:nvGrpSpPr>
          <p:cNvPr id="18" name="Google Shape;253;p8">
            <a:extLst>
              <a:ext uri="{FF2B5EF4-FFF2-40B4-BE49-F238E27FC236}">
                <a16:creationId xmlns:a16="http://schemas.microsoft.com/office/drawing/2014/main" id="{B6BC234D-0999-4638-BCC4-2D4165C25DA9}"/>
              </a:ext>
            </a:extLst>
          </p:cNvPr>
          <p:cNvGrpSpPr/>
          <p:nvPr/>
        </p:nvGrpSpPr>
        <p:grpSpPr>
          <a:xfrm>
            <a:off x="699325" y="389069"/>
            <a:ext cx="301785" cy="470152"/>
            <a:chOff x="6718575" y="2318625"/>
            <a:chExt cx="256950" cy="407375"/>
          </a:xfrm>
        </p:grpSpPr>
        <p:sp>
          <p:nvSpPr>
            <p:cNvPr id="19" name="Google Shape;254;p8">
              <a:extLst>
                <a:ext uri="{FF2B5EF4-FFF2-40B4-BE49-F238E27FC236}">
                  <a16:creationId xmlns:a16="http://schemas.microsoft.com/office/drawing/2014/main" id="{499A9AA9-E985-4567-8F0F-E3805473BE6E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;p8">
              <a:extLst>
                <a:ext uri="{FF2B5EF4-FFF2-40B4-BE49-F238E27FC236}">
                  <a16:creationId xmlns:a16="http://schemas.microsoft.com/office/drawing/2014/main" id="{7A036BD5-7D25-43CF-B6CF-B54DF584A29F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6;p8">
              <a:extLst>
                <a:ext uri="{FF2B5EF4-FFF2-40B4-BE49-F238E27FC236}">
                  <a16:creationId xmlns:a16="http://schemas.microsoft.com/office/drawing/2014/main" id="{AA63E42E-C044-40C4-BC69-C2BD71A9EA47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7;p8">
              <a:extLst>
                <a:ext uri="{FF2B5EF4-FFF2-40B4-BE49-F238E27FC236}">
                  <a16:creationId xmlns:a16="http://schemas.microsoft.com/office/drawing/2014/main" id="{FDD1D708-1DA9-43DB-9932-E0CC31EDB79A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8;p8">
              <a:extLst>
                <a:ext uri="{FF2B5EF4-FFF2-40B4-BE49-F238E27FC236}">
                  <a16:creationId xmlns:a16="http://schemas.microsoft.com/office/drawing/2014/main" id="{B5EF7AEA-A22C-4E54-8A66-9F57D077407A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;p8">
              <a:extLst>
                <a:ext uri="{FF2B5EF4-FFF2-40B4-BE49-F238E27FC236}">
                  <a16:creationId xmlns:a16="http://schemas.microsoft.com/office/drawing/2014/main" id="{19671AC5-C9BE-44AC-A27E-FD468A33AA62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0;p8">
              <a:extLst>
                <a:ext uri="{FF2B5EF4-FFF2-40B4-BE49-F238E27FC236}">
                  <a16:creationId xmlns:a16="http://schemas.microsoft.com/office/drawing/2014/main" id="{77953EFC-F7AC-4EB0-9BA0-7E105665BCC9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1;p8">
              <a:extLst>
                <a:ext uri="{FF2B5EF4-FFF2-40B4-BE49-F238E27FC236}">
                  <a16:creationId xmlns:a16="http://schemas.microsoft.com/office/drawing/2014/main" id="{E2603E70-1CD5-4BA0-B9F3-A94C7644A03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28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43317" y="2077716"/>
            <a:ext cx="6391234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 man's gotta do what a man's gotta do. (John Wayne)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101</Words>
  <Application>Microsoft Office PowerPoint</Application>
  <PresentationFormat>Apresentação na tela (16:9)</PresentationFormat>
  <Paragraphs>30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Nixie One</vt:lpstr>
      <vt:lpstr>Calibri</vt:lpstr>
      <vt:lpstr>Helvetica Neue</vt:lpstr>
      <vt:lpstr>Arial</vt:lpstr>
      <vt:lpstr>Muli</vt:lpstr>
      <vt:lpstr>Imogen template</vt:lpstr>
      <vt:lpstr>Entregas da Realese: Squad Plataformas</vt:lpstr>
      <vt:lpstr>Tubo Cockpit, TCX e ATM</vt:lpstr>
      <vt:lpstr>Apresentação do PowerPoint</vt:lpstr>
      <vt:lpstr>Multichannel  Message Broker</vt:lpstr>
      <vt:lpstr>Apresentação do PowerPoint</vt:lpstr>
      <vt:lpstr>Segurança Lógica: DocPath</vt:lpstr>
      <vt:lpstr>Apresentação do PowerPoint</vt:lpstr>
      <vt:lpstr>Apresentação do PowerPoint</vt:lpstr>
      <vt:lpstr>Apresentação do PowerPoint</vt:lpstr>
      <vt:lpstr>Feature Flags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Carlos Alves</cp:lastModifiedBy>
  <cp:revision>55</cp:revision>
  <dcterms:modified xsi:type="dcterms:W3CDTF">2019-07-01T02:53:33Z</dcterms:modified>
</cp:coreProperties>
</file>