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59"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E47BE-C832-4423-A92D-AA9B45559BE2}" type="doc">
      <dgm:prSet loTypeId="urn:microsoft.com/office/officeart/2005/8/layout/process1" loCatId="process" qsTypeId="urn:microsoft.com/office/officeart/2005/8/quickstyle/simple1" qsCatId="simple" csTypeId="urn:microsoft.com/office/officeart/2005/8/colors/accent0_3" csCatId="mainScheme" phldr="1"/>
      <dgm:spPr/>
    </dgm:pt>
    <dgm:pt modelId="{44F6ADC4-207C-4A0C-BDBD-E01AC16FFDFC}">
      <dgm:prSet phldrT="[Texto]"/>
      <dgm:spPr/>
      <dgm:t>
        <a:bodyPr/>
        <a:lstStyle/>
        <a:p>
          <a:r>
            <a:rPr lang="pt-PT" dirty="0"/>
            <a:t>Converter a imagem(</a:t>
          </a:r>
          <a:r>
            <a:rPr lang="pt-PT" dirty="0" err="1"/>
            <a:t>frame</a:t>
          </a:r>
          <a:r>
            <a:rPr lang="pt-PT" dirty="0"/>
            <a:t> do vídeo) em HSV</a:t>
          </a:r>
        </a:p>
      </dgm:t>
    </dgm:pt>
    <dgm:pt modelId="{6A68AEBE-E095-409B-AC9E-2A6FB94A149B}" type="parTrans" cxnId="{90612FE0-9338-4A6B-A098-745B0B473AA9}">
      <dgm:prSet/>
      <dgm:spPr/>
      <dgm:t>
        <a:bodyPr/>
        <a:lstStyle/>
        <a:p>
          <a:endParaRPr lang="pt-PT"/>
        </a:p>
      </dgm:t>
    </dgm:pt>
    <dgm:pt modelId="{BACA915A-5238-4A8E-BB7F-6129FB25C252}" type="sibTrans" cxnId="{90612FE0-9338-4A6B-A098-745B0B473AA9}">
      <dgm:prSet/>
      <dgm:spPr/>
      <dgm:t>
        <a:bodyPr/>
        <a:lstStyle/>
        <a:p>
          <a:endParaRPr lang="pt-PT"/>
        </a:p>
      </dgm:t>
    </dgm:pt>
    <dgm:pt modelId="{026076A6-FDE5-420A-8E50-9E631732837E}">
      <dgm:prSet phldrT="[Texto]"/>
      <dgm:spPr/>
      <dgm:t>
        <a:bodyPr/>
        <a:lstStyle/>
        <a:p>
          <a:r>
            <a:rPr lang="pt-PT" dirty="0"/>
            <a:t>Aplicar a segmentação de modo a eliminar tudo o que não tivesse a cor da matrícula</a:t>
          </a:r>
        </a:p>
      </dgm:t>
    </dgm:pt>
    <dgm:pt modelId="{CACE9814-3F25-44A3-8A4F-0D3531BD210B}" type="parTrans" cxnId="{F5548390-D618-4662-B4D3-CF1F2F926769}">
      <dgm:prSet/>
      <dgm:spPr/>
      <dgm:t>
        <a:bodyPr/>
        <a:lstStyle/>
        <a:p>
          <a:endParaRPr lang="pt-PT"/>
        </a:p>
      </dgm:t>
    </dgm:pt>
    <dgm:pt modelId="{2A44FF13-FA43-4CE0-921A-BAACB024B0A0}" type="sibTrans" cxnId="{F5548390-D618-4662-B4D3-CF1F2F926769}">
      <dgm:prSet/>
      <dgm:spPr/>
      <dgm:t>
        <a:bodyPr/>
        <a:lstStyle/>
        <a:p>
          <a:endParaRPr lang="pt-PT"/>
        </a:p>
      </dgm:t>
    </dgm:pt>
    <dgm:pt modelId="{274FAE2F-F67A-4329-AD5F-E3BFB8C3802F}">
      <dgm:prSet phldrT="[Texto]"/>
      <dgm:spPr/>
      <dgm:t>
        <a:bodyPr/>
        <a:lstStyle/>
        <a:p>
          <a:r>
            <a:rPr lang="pt-PT" dirty="0"/>
            <a:t>Transformar a imagem em binário e aplicar funções de erosão e dilatação</a:t>
          </a:r>
        </a:p>
      </dgm:t>
    </dgm:pt>
    <dgm:pt modelId="{DD02E9E7-40CD-4FAB-865A-3BDE97E81402}" type="parTrans" cxnId="{A9034BF2-3568-4D69-AB0F-DA540BC69B15}">
      <dgm:prSet/>
      <dgm:spPr/>
      <dgm:t>
        <a:bodyPr/>
        <a:lstStyle/>
        <a:p>
          <a:endParaRPr lang="pt-PT"/>
        </a:p>
      </dgm:t>
    </dgm:pt>
    <dgm:pt modelId="{ED312B8C-B676-440D-B5F8-608E299B6CF0}" type="sibTrans" cxnId="{A9034BF2-3568-4D69-AB0F-DA540BC69B15}">
      <dgm:prSet/>
      <dgm:spPr/>
      <dgm:t>
        <a:bodyPr/>
        <a:lstStyle/>
        <a:p>
          <a:endParaRPr lang="pt-PT"/>
        </a:p>
      </dgm:t>
    </dgm:pt>
    <dgm:pt modelId="{7A099970-DA2F-4B22-9FB1-D4238C1317AD}">
      <dgm:prSet/>
      <dgm:spPr/>
      <dgm:t>
        <a:bodyPr/>
        <a:lstStyle/>
        <a:p>
          <a:r>
            <a:rPr lang="pt-PT" dirty="0"/>
            <a:t>Repetir o processo para encontrar os carateres</a:t>
          </a:r>
        </a:p>
      </dgm:t>
    </dgm:pt>
    <dgm:pt modelId="{9B6C22B1-23E2-47F9-81C7-2C682E89A299}" type="parTrans" cxnId="{6ED63FD2-FB70-4CF6-BB08-7E0FA77EF336}">
      <dgm:prSet/>
      <dgm:spPr/>
      <dgm:t>
        <a:bodyPr/>
        <a:lstStyle/>
        <a:p>
          <a:endParaRPr lang="pt-PT"/>
        </a:p>
      </dgm:t>
    </dgm:pt>
    <dgm:pt modelId="{C00BCC4E-843E-48AA-A056-BB1CA3F94730}" type="sibTrans" cxnId="{6ED63FD2-FB70-4CF6-BB08-7E0FA77EF336}">
      <dgm:prSet/>
      <dgm:spPr/>
      <dgm:t>
        <a:bodyPr/>
        <a:lstStyle/>
        <a:p>
          <a:endParaRPr lang="pt-PT"/>
        </a:p>
      </dgm:t>
    </dgm:pt>
    <dgm:pt modelId="{1C27BAB8-A864-4F61-850B-075F5E7DC798}" type="pres">
      <dgm:prSet presAssocID="{300E47BE-C832-4423-A92D-AA9B45559BE2}" presName="Name0" presStyleCnt="0">
        <dgm:presLayoutVars>
          <dgm:dir/>
          <dgm:resizeHandles val="exact"/>
        </dgm:presLayoutVars>
      </dgm:prSet>
      <dgm:spPr/>
    </dgm:pt>
    <dgm:pt modelId="{94EE5E15-F702-46E3-B49F-D63E8272D5C0}" type="pres">
      <dgm:prSet presAssocID="{44F6ADC4-207C-4A0C-BDBD-E01AC16FFDFC}" presName="node" presStyleLbl="node1" presStyleIdx="0" presStyleCnt="4">
        <dgm:presLayoutVars>
          <dgm:bulletEnabled val="1"/>
        </dgm:presLayoutVars>
      </dgm:prSet>
      <dgm:spPr/>
    </dgm:pt>
    <dgm:pt modelId="{A652D968-9D5C-4A7F-8ABF-95C47EA661F1}" type="pres">
      <dgm:prSet presAssocID="{BACA915A-5238-4A8E-BB7F-6129FB25C252}" presName="sibTrans" presStyleLbl="sibTrans2D1" presStyleIdx="0" presStyleCnt="3"/>
      <dgm:spPr/>
    </dgm:pt>
    <dgm:pt modelId="{3035175A-3E75-4613-B6B5-9FD3A76FF751}" type="pres">
      <dgm:prSet presAssocID="{BACA915A-5238-4A8E-BB7F-6129FB25C252}" presName="connectorText" presStyleLbl="sibTrans2D1" presStyleIdx="0" presStyleCnt="3"/>
      <dgm:spPr/>
    </dgm:pt>
    <dgm:pt modelId="{C9ADEF0B-444D-47F7-B88B-5458D81FBCA8}" type="pres">
      <dgm:prSet presAssocID="{026076A6-FDE5-420A-8E50-9E631732837E}" presName="node" presStyleLbl="node1" presStyleIdx="1" presStyleCnt="4">
        <dgm:presLayoutVars>
          <dgm:bulletEnabled val="1"/>
        </dgm:presLayoutVars>
      </dgm:prSet>
      <dgm:spPr/>
    </dgm:pt>
    <dgm:pt modelId="{DA060460-C031-4F86-A66D-0A2EFFEEA875}" type="pres">
      <dgm:prSet presAssocID="{2A44FF13-FA43-4CE0-921A-BAACB024B0A0}" presName="sibTrans" presStyleLbl="sibTrans2D1" presStyleIdx="1" presStyleCnt="3"/>
      <dgm:spPr/>
    </dgm:pt>
    <dgm:pt modelId="{044C6855-A38D-4B60-B9FA-1261B8CF2352}" type="pres">
      <dgm:prSet presAssocID="{2A44FF13-FA43-4CE0-921A-BAACB024B0A0}" presName="connectorText" presStyleLbl="sibTrans2D1" presStyleIdx="1" presStyleCnt="3"/>
      <dgm:spPr/>
    </dgm:pt>
    <dgm:pt modelId="{C539BA98-3BEB-442A-AAA5-7D2F4B110775}" type="pres">
      <dgm:prSet presAssocID="{274FAE2F-F67A-4329-AD5F-E3BFB8C3802F}" presName="node" presStyleLbl="node1" presStyleIdx="2" presStyleCnt="4" custScaleX="100882" custScaleY="102437" custLinFactNeighborX="-14662" custLinFactNeighborY="889">
        <dgm:presLayoutVars>
          <dgm:bulletEnabled val="1"/>
        </dgm:presLayoutVars>
      </dgm:prSet>
      <dgm:spPr/>
    </dgm:pt>
    <dgm:pt modelId="{91DA863D-0559-4E8A-8600-BE0D4D91DDA2}" type="pres">
      <dgm:prSet presAssocID="{ED312B8C-B676-440D-B5F8-608E299B6CF0}" presName="sibTrans" presStyleLbl="sibTrans2D1" presStyleIdx="2" presStyleCnt="3"/>
      <dgm:spPr/>
    </dgm:pt>
    <dgm:pt modelId="{1DBF7194-F49B-4D29-B033-2A4AFFCE8D91}" type="pres">
      <dgm:prSet presAssocID="{ED312B8C-B676-440D-B5F8-608E299B6CF0}" presName="connectorText" presStyleLbl="sibTrans2D1" presStyleIdx="2" presStyleCnt="3"/>
      <dgm:spPr/>
    </dgm:pt>
    <dgm:pt modelId="{BADCBF71-50CA-4165-8C30-4820C14E1776}" type="pres">
      <dgm:prSet presAssocID="{7A099970-DA2F-4B22-9FB1-D4238C1317AD}" presName="node" presStyleLbl="node1" presStyleIdx="3" presStyleCnt="4">
        <dgm:presLayoutVars>
          <dgm:bulletEnabled val="1"/>
        </dgm:presLayoutVars>
      </dgm:prSet>
      <dgm:spPr/>
    </dgm:pt>
  </dgm:ptLst>
  <dgm:cxnLst>
    <dgm:cxn modelId="{8BCC3D0E-14E2-422A-974B-BD68B33A8F3C}" type="presOf" srcId="{ED312B8C-B676-440D-B5F8-608E299B6CF0}" destId="{1DBF7194-F49B-4D29-B033-2A4AFFCE8D91}" srcOrd="1" destOrd="0" presId="urn:microsoft.com/office/officeart/2005/8/layout/process1"/>
    <dgm:cxn modelId="{8DEC3611-3995-45B2-A0F1-BE9F80FBD543}" type="presOf" srcId="{44F6ADC4-207C-4A0C-BDBD-E01AC16FFDFC}" destId="{94EE5E15-F702-46E3-B49F-D63E8272D5C0}" srcOrd="0" destOrd="0" presId="urn:microsoft.com/office/officeart/2005/8/layout/process1"/>
    <dgm:cxn modelId="{261BBE6F-3B2E-4DD3-B1C7-F51D18B89FE2}" type="presOf" srcId="{BACA915A-5238-4A8E-BB7F-6129FB25C252}" destId="{A652D968-9D5C-4A7F-8ABF-95C47EA661F1}" srcOrd="0" destOrd="0" presId="urn:microsoft.com/office/officeart/2005/8/layout/process1"/>
    <dgm:cxn modelId="{49D01A54-B849-42EA-8176-2542E4F40C5B}" type="presOf" srcId="{2A44FF13-FA43-4CE0-921A-BAACB024B0A0}" destId="{044C6855-A38D-4B60-B9FA-1261B8CF2352}" srcOrd="1" destOrd="0" presId="urn:microsoft.com/office/officeart/2005/8/layout/process1"/>
    <dgm:cxn modelId="{F5548390-D618-4662-B4D3-CF1F2F926769}" srcId="{300E47BE-C832-4423-A92D-AA9B45559BE2}" destId="{026076A6-FDE5-420A-8E50-9E631732837E}" srcOrd="1" destOrd="0" parTransId="{CACE9814-3F25-44A3-8A4F-0D3531BD210B}" sibTransId="{2A44FF13-FA43-4CE0-921A-BAACB024B0A0}"/>
    <dgm:cxn modelId="{18B4439E-EE5A-4E1C-B474-963CA3A35898}" type="presOf" srcId="{2A44FF13-FA43-4CE0-921A-BAACB024B0A0}" destId="{DA060460-C031-4F86-A66D-0A2EFFEEA875}" srcOrd="0" destOrd="0" presId="urn:microsoft.com/office/officeart/2005/8/layout/process1"/>
    <dgm:cxn modelId="{632CCBA0-E090-40DB-819B-BBA3C170DF99}" type="presOf" srcId="{BACA915A-5238-4A8E-BB7F-6129FB25C252}" destId="{3035175A-3E75-4613-B6B5-9FD3A76FF751}" srcOrd="1" destOrd="0" presId="urn:microsoft.com/office/officeart/2005/8/layout/process1"/>
    <dgm:cxn modelId="{27E465A5-1BB0-4C62-AE6A-D2248CA0AA31}" type="presOf" srcId="{ED312B8C-B676-440D-B5F8-608E299B6CF0}" destId="{91DA863D-0559-4E8A-8600-BE0D4D91DDA2}" srcOrd="0" destOrd="0" presId="urn:microsoft.com/office/officeart/2005/8/layout/process1"/>
    <dgm:cxn modelId="{8A0207C1-8220-48A2-8CF9-F09734889B56}" type="presOf" srcId="{274FAE2F-F67A-4329-AD5F-E3BFB8C3802F}" destId="{C539BA98-3BEB-442A-AAA5-7D2F4B110775}" srcOrd="0" destOrd="0" presId="urn:microsoft.com/office/officeart/2005/8/layout/process1"/>
    <dgm:cxn modelId="{6ED63FD2-FB70-4CF6-BB08-7E0FA77EF336}" srcId="{300E47BE-C832-4423-A92D-AA9B45559BE2}" destId="{7A099970-DA2F-4B22-9FB1-D4238C1317AD}" srcOrd="3" destOrd="0" parTransId="{9B6C22B1-23E2-47F9-81C7-2C682E89A299}" sibTransId="{C00BCC4E-843E-48AA-A056-BB1CA3F94730}"/>
    <dgm:cxn modelId="{3CB7FBD7-B06C-4BC3-8522-7C7880B73541}" type="presOf" srcId="{300E47BE-C832-4423-A92D-AA9B45559BE2}" destId="{1C27BAB8-A864-4F61-850B-075F5E7DC798}" srcOrd="0" destOrd="0" presId="urn:microsoft.com/office/officeart/2005/8/layout/process1"/>
    <dgm:cxn modelId="{90612FE0-9338-4A6B-A098-745B0B473AA9}" srcId="{300E47BE-C832-4423-A92D-AA9B45559BE2}" destId="{44F6ADC4-207C-4A0C-BDBD-E01AC16FFDFC}" srcOrd="0" destOrd="0" parTransId="{6A68AEBE-E095-409B-AC9E-2A6FB94A149B}" sibTransId="{BACA915A-5238-4A8E-BB7F-6129FB25C252}"/>
    <dgm:cxn modelId="{DFC0E2E4-B86B-400E-92E4-EAE92FB8BFA3}" type="presOf" srcId="{7A099970-DA2F-4B22-9FB1-D4238C1317AD}" destId="{BADCBF71-50CA-4165-8C30-4820C14E1776}" srcOrd="0" destOrd="0" presId="urn:microsoft.com/office/officeart/2005/8/layout/process1"/>
    <dgm:cxn modelId="{A9034BF2-3568-4D69-AB0F-DA540BC69B15}" srcId="{300E47BE-C832-4423-A92D-AA9B45559BE2}" destId="{274FAE2F-F67A-4329-AD5F-E3BFB8C3802F}" srcOrd="2" destOrd="0" parTransId="{DD02E9E7-40CD-4FAB-865A-3BDE97E81402}" sibTransId="{ED312B8C-B676-440D-B5F8-608E299B6CF0}"/>
    <dgm:cxn modelId="{9CD1DAF4-8164-425B-B04D-1207E5451FDD}" type="presOf" srcId="{026076A6-FDE5-420A-8E50-9E631732837E}" destId="{C9ADEF0B-444D-47F7-B88B-5458D81FBCA8}" srcOrd="0" destOrd="0" presId="urn:microsoft.com/office/officeart/2005/8/layout/process1"/>
    <dgm:cxn modelId="{AA9644CA-8EEE-4C37-AFEF-686FFD773612}" type="presParOf" srcId="{1C27BAB8-A864-4F61-850B-075F5E7DC798}" destId="{94EE5E15-F702-46E3-B49F-D63E8272D5C0}" srcOrd="0" destOrd="0" presId="urn:microsoft.com/office/officeart/2005/8/layout/process1"/>
    <dgm:cxn modelId="{DB143345-63BC-42D5-9DD4-51A965F7D00F}" type="presParOf" srcId="{1C27BAB8-A864-4F61-850B-075F5E7DC798}" destId="{A652D968-9D5C-4A7F-8ABF-95C47EA661F1}" srcOrd="1" destOrd="0" presId="urn:microsoft.com/office/officeart/2005/8/layout/process1"/>
    <dgm:cxn modelId="{45C29EA1-8879-492B-837F-96D9E2DAF7D0}" type="presParOf" srcId="{A652D968-9D5C-4A7F-8ABF-95C47EA661F1}" destId="{3035175A-3E75-4613-B6B5-9FD3A76FF751}" srcOrd="0" destOrd="0" presId="urn:microsoft.com/office/officeart/2005/8/layout/process1"/>
    <dgm:cxn modelId="{7E5DC6FD-9AAC-4204-A8ED-66AC3906E4AA}" type="presParOf" srcId="{1C27BAB8-A864-4F61-850B-075F5E7DC798}" destId="{C9ADEF0B-444D-47F7-B88B-5458D81FBCA8}" srcOrd="2" destOrd="0" presId="urn:microsoft.com/office/officeart/2005/8/layout/process1"/>
    <dgm:cxn modelId="{3AF2490F-28BD-44BA-823C-41E0CB2FCDE0}" type="presParOf" srcId="{1C27BAB8-A864-4F61-850B-075F5E7DC798}" destId="{DA060460-C031-4F86-A66D-0A2EFFEEA875}" srcOrd="3" destOrd="0" presId="urn:microsoft.com/office/officeart/2005/8/layout/process1"/>
    <dgm:cxn modelId="{630BCAD5-7D57-4DD4-A4A0-379B47ECC1D6}" type="presParOf" srcId="{DA060460-C031-4F86-A66D-0A2EFFEEA875}" destId="{044C6855-A38D-4B60-B9FA-1261B8CF2352}" srcOrd="0" destOrd="0" presId="urn:microsoft.com/office/officeart/2005/8/layout/process1"/>
    <dgm:cxn modelId="{9FF62D9F-2231-4E8B-AF50-2FAF73387F21}" type="presParOf" srcId="{1C27BAB8-A864-4F61-850B-075F5E7DC798}" destId="{C539BA98-3BEB-442A-AAA5-7D2F4B110775}" srcOrd="4" destOrd="0" presId="urn:microsoft.com/office/officeart/2005/8/layout/process1"/>
    <dgm:cxn modelId="{3F20CF2F-62F7-4EEB-92C3-63DB408C0636}" type="presParOf" srcId="{1C27BAB8-A864-4F61-850B-075F5E7DC798}" destId="{91DA863D-0559-4E8A-8600-BE0D4D91DDA2}" srcOrd="5" destOrd="0" presId="urn:microsoft.com/office/officeart/2005/8/layout/process1"/>
    <dgm:cxn modelId="{8864C37C-B40F-47BB-8F36-CEBFF71A7A89}" type="presParOf" srcId="{91DA863D-0559-4E8A-8600-BE0D4D91DDA2}" destId="{1DBF7194-F49B-4D29-B033-2A4AFFCE8D91}" srcOrd="0" destOrd="0" presId="urn:microsoft.com/office/officeart/2005/8/layout/process1"/>
    <dgm:cxn modelId="{83D89016-7725-4CCA-B6D3-13EB335D4C45}" type="presParOf" srcId="{1C27BAB8-A864-4F61-850B-075F5E7DC798}" destId="{BADCBF71-50CA-4165-8C30-4820C14E177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E5E15-F702-46E3-B49F-D63E8272D5C0}">
      <dsp:nvSpPr>
        <dsp:cNvPr id="0" name=""/>
        <dsp:cNvSpPr/>
      </dsp:nvSpPr>
      <dsp:spPr>
        <a:xfrm>
          <a:off x="2602" y="344637"/>
          <a:ext cx="2190855" cy="2053926"/>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Converter a imagem(</a:t>
          </a:r>
          <a:r>
            <a:rPr lang="pt-PT" sz="1800" kern="1200" dirty="0" err="1"/>
            <a:t>frame</a:t>
          </a:r>
          <a:r>
            <a:rPr lang="pt-PT" sz="1800" kern="1200" dirty="0"/>
            <a:t> do vídeo) em HSV</a:t>
          </a:r>
        </a:p>
      </dsp:txBody>
      <dsp:txXfrm>
        <a:off x="62759" y="404794"/>
        <a:ext cx="2070541" cy="1933612"/>
      </dsp:txXfrm>
    </dsp:sp>
    <dsp:sp modelId="{A652D968-9D5C-4A7F-8ABF-95C47EA661F1}">
      <dsp:nvSpPr>
        <dsp:cNvPr id="0" name=""/>
        <dsp:cNvSpPr/>
      </dsp:nvSpPr>
      <dsp:spPr>
        <a:xfrm>
          <a:off x="2412543" y="1099934"/>
          <a:ext cx="464461" cy="54333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pt-PT" sz="1400" kern="1200"/>
        </a:p>
      </dsp:txBody>
      <dsp:txXfrm>
        <a:off x="2412543" y="1208600"/>
        <a:ext cx="325123" cy="326000"/>
      </dsp:txXfrm>
    </dsp:sp>
    <dsp:sp modelId="{C9ADEF0B-444D-47F7-B88B-5458D81FBCA8}">
      <dsp:nvSpPr>
        <dsp:cNvPr id="0" name=""/>
        <dsp:cNvSpPr/>
      </dsp:nvSpPr>
      <dsp:spPr>
        <a:xfrm>
          <a:off x="3069799" y="344637"/>
          <a:ext cx="2190855" cy="2053926"/>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Aplicar a segmentação de modo a eliminar tudo o que não tivesse a cor da matrícula</a:t>
          </a:r>
        </a:p>
      </dsp:txBody>
      <dsp:txXfrm>
        <a:off x="3129956" y="404794"/>
        <a:ext cx="2070541" cy="1933612"/>
      </dsp:txXfrm>
    </dsp:sp>
    <dsp:sp modelId="{DA060460-C031-4F86-A66D-0A2EFFEEA875}">
      <dsp:nvSpPr>
        <dsp:cNvPr id="0" name=""/>
        <dsp:cNvSpPr/>
      </dsp:nvSpPr>
      <dsp:spPr>
        <a:xfrm rot="21290">
          <a:off x="5447614" y="1109103"/>
          <a:ext cx="396369" cy="54333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pt-PT" sz="1400" kern="1200"/>
        </a:p>
      </dsp:txBody>
      <dsp:txXfrm>
        <a:off x="5447615" y="1217401"/>
        <a:ext cx="277458" cy="326000"/>
      </dsp:txXfrm>
    </dsp:sp>
    <dsp:sp modelId="{C539BA98-3BEB-442A-AAA5-7D2F4B110775}">
      <dsp:nvSpPr>
        <dsp:cNvPr id="0" name=""/>
        <dsp:cNvSpPr/>
      </dsp:nvSpPr>
      <dsp:spPr>
        <a:xfrm>
          <a:off x="6008507" y="337869"/>
          <a:ext cx="2210178" cy="2103980"/>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Transformar a imagem em binário e aplicar funções de erosão e dilatação</a:t>
          </a:r>
        </a:p>
      </dsp:txBody>
      <dsp:txXfrm>
        <a:off x="6070130" y="399492"/>
        <a:ext cx="2086932" cy="1980734"/>
      </dsp:txXfrm>
    </dsp:sp>
    <dsp:sp modelId="{91DA863D-0559-4E8A-8600-BE0D4D91DDA2}">
      <dsp:nvSpPr>
        <dsp:cNvPr id="0" name=""/>
        <dsp:cNvSpPr/>
      </dsp:nvSpPr>
      <dsp:spPr>
        <a:xfrm rot="21580417">
          <a:off x="8469889" y="1108950"/>
          <a:ext cx="532569" cy="54333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pt-PT" sz="1400" kern="1200"/>
        </a:p>
      </dsp:txBody>
      <dsp:txXfrm>
        <a:off x="8469890" y="1218071"/>
        <a:ext cx="372798" cy="326000"/>
      </dsp:txXfrm>
    </dsp:sp>
    <dsp:sp modelId="{BADCBF71-50CA-4165-8C30-4820C14E1776}">
      <dsp:nvSpPr>
        <dsp:cNvPr id="0" name=""/>
        <dsp:cNvSpPr/>
      </dsp:nvSpPr>
      <dsp:spPr>
        <a:xfrm>
          <a:off x="9223517" y="344637"/>
          <a:ext cx="2190855" cy="2053926"/>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Repetir o processo para encontrar os carateres</a:t>
          </a:r>
        </a:p>
      </dsp:txBody>
      <dsp:txXfrm>
        <a:off x="9283674" y="404794"/>
        <a:ext cx="2070541" cy="19336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80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BDE87E2A-CCEB-457C-ABD4-E4F4D0EDEFC3}" type="datetimeFigureOut">
              <a:rPr lang="pt-PT" smtClean="0"/>
              <a:t>04/06/2020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253812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4293969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048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287591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844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87146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628980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57465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7048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BDE87E2A-CCEB-457C-ABD4-E4F4D0EDEFC3}" type="datetimeFigureOut">
              <a:rPr lang="pt-PT" smtClean="0"/>
              <a:t>04/06/2020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299149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DE87E2A-CCEB-457C-ABD4-E4F4D0EDEFC3}" type="datetimeFigureOut">
              <a:rPr lang="pt-PT" smtClean="0"/>
              <a:t>04/06/2020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63434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DE87E2A-CCEB-457C-ABD4-E4F4D0EDEFC3}" type="datetimeFigureOut">
              <a:rPr lang="pt-PT" smtClean="0"/>
              <a:t>04/06/2020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97163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DE87E2A-CCEB-457C-ABD4-E4F4D0EDEFC3}" type="datetimeFigureOut">
              <a:rPr lang="pt-PT" smtClean="0"/>
              <a:t>04/06/2020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52694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87E2A-CCEB-457C-ABD4-E4F4D0EDEFC3}" type="datetimeFigureOut">
              <a:rPr lang="pt-PT" smtClean="0"/>
              <a:t>04/06/2020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417754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DE87E2A-CCEB-457C-ABD4-E4F4D0EDEFC3}" type="datetimeFigureOut">
              <a:rPr lang="pt-PT" smtClean="0"/>
              <a:t>04/06/2020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375807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DE87E2A-CCEB-457C-ABD4-E4F4D0EDEFC3}" type="datetimeFigureOut">
              <a:rPr lang="pt-PT" smtClean="0"/>
              <a:t>04/06/2020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14EFD93-7E28-4F7F-AC81-47B9D7B6ED6A}" type="slidenum">
              <a:rPr lang="pt-PT" smtClean="0"/>
              <a:t>‹nº›</a:t>
            </a:fld>
            <a:endParaRPr lang="pt-PT"/>
          </a:p>
        </p:txBody>
      </p:sp>
    </p:spTree>
    <p:extLst>
      <p:ext uri="{BB962C8B-B14F-4D97-AF65-F5344CB8AC3E}">
        <p14:creationId xmlns:p14="http://schemas.microsoft.com/office/powerpoint/2010/main" val="136774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E87E2A-CCEB-457C-ABD4-E4F4D0EDEFC3}" type="datetimeFigureOut">
              <a:rPr lang="pt-PT" smtClean="0"/>
              <a:t>04/06/2020</a:t>
            </a:fld>
            <a:endParaRPr lang="pt-P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P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14EFD93-7E28-4F7F-AC81-47B9D7B6ED6A}" type="slidenum">
              <a:rPr lang="pt-PT" smtClean="0"/>
              <a:t>‹nº›</a:t>
            </a:fld>
            <a:endParaRPr lang="pt-PT"/>
          </a:p>
        </p:txBody>
      </p:sp>
    </p:spTree>
    <p:extLst>
      <p:ext uri="{BB962C8B-B14F-4D97-AF65-F5344CB8AC3E}">
        <p14:creationId xmlns:p14="http://schemas.microsoft.com/office/powerpoint/2010/main" val="33652359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217E98-1052-41A5-99C6-C1CF88019E2F}"/>
              </a:ext>
            </a:extLst>
          </p:cNvPr>
          <p:cNvSpPr>
            <a:spLocks noGrp="1"/>
          </p:cNvSpPr>
          <p:nvPr/>
        </p:nvSpPr>
        <p:spPr>
          <a:xfrm>
            <a:off x="736122" y="981976"/>
            <a:ext cx="11224727"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pt-PT" dirty="0"/>
              <a:t>Visão por Computador-2º Ano</a:t>
            </a:r>
          </a:p>
        </p:txBody>
      </p:sp>
      <p:sp>
        <p:nvSpPr>
          <p:cNvPr id="5" name="Subtítulo 2">
            <a:extLst>
              <a:ext uri="{FF2B5EF4-FFF2-40B4-BE49-F238E27FC236}">
                <a16:creationId xmlns:a16="http://schemas.microsoft.com/office/drawing/2014/main" id="{0B2F0EC6-6358-4C3C-A82F-32E1A12DABAC}"/>
              </a:ext>
            </a:extLst>
          </p:cNvPr>
          <p:cNvSpPr>
            <a:spLocks noGrp="1"/>
          </p:cNvSpPr>
          <p:nvPr/>
        </p:nvSpPr>
        <p:spPr>
          <a:xfrm>
            <a:off x="1815618" y="4354140"/>
            <a:ext cx="8791575"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l"/>
            <a:r>
              <a:rPr lang="pt-PT" dirty="0"/>
              <a:t>Trabalho prático 1:</a:t>
            </a:r>
          </a:p>
          <a:p>
            <a:pPr algn="l"/>
            <a:r>
              <a:rPr lang="pt-PT" dirty="0"/>
              <a:t>	João Silva-a16951</a:t>
            </a:r>
          </a:p>
          <a:p>
            <a:pPr algn="l"/>
            <a:r>
              <a:rPr lang="pt-PT" dirty="0"/>
              <a:t>	Carlos Baixo-a16949</a:t>
            </a:r>
          </a:p>
        </p:txBody>
      </p:sp>
      <p:pic>
        <p:nvPicPr>
          <p:cNvPr id="6" name="Picture 2" descr="Mestrados da EST | IPCA: Candidaturas Abertas | Open Calls ...">
            <a:extLst>
              <a:ext uri="{FF2B5EF4-FFF2-40B4-BE49-F238E27FC236}">
                <a16:creationId xmlns:a16="http://schemas.microsoft.com/office/drawing/2014/main" id="{E531F01E-DF99-48C3-9487-477679A0D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7" y="-540466"/>
            <a:ext cx="3621656" cy="271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17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B0FDC50-7C3D-480A-949E-C267789C5199}"/>
              </a:ext>
            </a:extLst>
          </p:cNvPr>
          <p:cNvSpPr>
            <a:spLocks noGrp="1"/>
          </p:cNvSpPr>
          <p:nvPr>
            <p:ph idx="1"/>
          </p:nvPr>
        </p:nvSpPr>
        <p:spPr/>
        <p:txBody>
          <a:bodyPr/>
          <a:lstStyle/>
          <a:p>
            <a:endParaRPr lang="pt-PT"/>
          </a:p>
        </p:txBody>
      </p:sp>
      <p:pic>
        <p:nvPicPr>
          <p:cNvPr id="4" name="Imagem 3">
            <a:extLst>
              <a:ext uri="{FF2B5EF4-FFF2-40B4-BE49-F238E27FC236}">
                <a16:creationId xmlns:a16="http://schemas.microsoft.com/office/drawing/2014/main" id="{37560A08-B04E-472A-A260-5ECFF708114A}"/>
              </a:ext>
            </a:extLst>
          </p:cNvPr>
          <p:cNvPicPr>
            <a:picLocks noChangeAspect="1"/>
          </p:cNvPicPr>
          <p:nvPr/>
        </p:nvPicPr>
        <p:blipFill>
          <a:blip r:embed="rId2"/>
          <a:stretch>
            <a:fillRect/>
          </a:stretch>
        </p:blipFill>
        <p:spPr>
          <a:xfrm>
            <a:off x="110474" y="2704609"/>
            <a:ext cx="3323191" cy="3615267"/>
          </a:xfrm>
          <a:prstGeom prst="rect">
            <a:avLst/>
          </a:prstGeom>
        </p:spPr>
      </p:pic>
      <p:pic>
        <p:nvPicPr>
          <p:cNvPr id="5" name="Imagem 4">
            <a:extLst>
              <a:ext uri="{FF2B5EF4-FFF2-40B4-BE49-F238E27FC236}">
                <a16:creationId xmlns:a16="http://schemas.microsoft.com/office/drawing/2014/main" id="{6721D665-5A33-4BEE-AA34-DD4EB22595EC}"/>
              </a:ext>
            </a:extLst>
          </p:cNvPr>
          <p:cNvPicPr>
            <a:picLocks noChangeAspect="1"/>
          </p:cNvPicPr>
          <p:nvPr/>
        </p:nvPicPr>
        <p:blipFill>
          <a:blip r:embed="rId3"/>
          <a:stretch>
            <a:fillRect/>
          </a:stretch>
        </p:blipFill>
        <p:spPr>
          <a:xfrm>
            <a:off x="4360351" y="2704608"/>
            <a:ext cx="3621656" cy="3715333"/>
          </a:xfrm>
          <a:prstGeom prst="rect">
            <a:avLst/>
          </a:prstGeom>
        </p:spPr>
      </p:pic>
      <p:pic>
        <p:nvPicPr>
          <p:cNvPr id="6" name="Imagem 5">
            <a:extLst>
              <a:ext uri="{FF2B5EF4-FFF2-40B4-BE49-F238E27FC236}">
                <a16:creationId xmlns:a16="http://schemas.microsoft.com/office/drawing/2014/main" id="{0664648F-BA4F-4D44-B61E-4ADB43D56BCC}"/>
              </a:ext>
            </a:extLst>
          </p:cNvPr>
          <p:cNvPicPr>
            <a:picLocks noChangeAspect="1"/>
          </p:cNvPicPr>
          <p:nvPr/>
        </p:nvPicPr>
        <p:blipFill>
          <a:blip r:embed="rId4"/>
          <a:stretch>
            <a:fillRect/>
          </a:stretch>
        </p:blipFill>
        <p:spPr>
          <a:xfrm>
            <a:off x="8761341" y="2704610"/>
            <a:ext cx="3320185" cy="3715333"/>
          </a:xfrm>
          <a:prstGeom prst="rect">
            <a:avLst/>
          </a:prstGeom>
        </p:spPr>
      </p:pic>
      <p:sp>
        <p:nvSpPr>
          <p:cNvPr id="8" name="Seta: Para a Direita 7">
            <a:extLst>
              <a:ext uri="{FF2B5EF4-FFF2-40B4-BE49-F238E27FC236}">
                <a16:creationId xmlns:a16="http://schemas.microsoft.com/office/drawing/2014/main" id="{A379A03F-495E-4537-B993-DD8A08047655}"/>
              </a:ext>
            </a:extLst>
          </p:cNvPr>
          <p:cNvSpPr/>
          <p:nvPr/>
        </p:nvSpPr>
        <p:spPr>
          <a:xfrm>
            <a:off x="8199395" y="4397102"/>
            <a:ext cx="437293" cy="330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a:extLst>
              <a:ext uri="{FF2B5EF4-FFF2-40B4-BE49-F238E27FC236}">
                <a16:creationId xmlns:a16="http://schemas.microsoft.com/office/drawing/2014/main" id="{D935E650-D192-4993-B633-E8E007FF859A}"/>
              </a:ext>
            </a:extLst>
          </p:cNvPr>
          <p:cNvSpPr/>
          <p:nvPr/>
        </p:nvSpPr>
        <p:spPr>
          <a:xfrm>
            <a:off x="3705671" y="4397102"/>
            <a:ext cx="437293" cy="330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0" name="Picture 2" descr="Mestrados da EST | IPCA: Candidaturas Abertas | Open Calls ...">
            <a:extLst>
              <a:ext uri="{FF2B5EF4-FFF2-40B4-BE49-F238E27FC236}">
                <a16:creationId xmlns:a16="http://schemas.microsoft.com/office/drawing/2014/main" id="{BB3135B7-C485-49E9-A547-4F8F09960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
            <a:extLst>
              <a:ext uri="{FF2B5EF4-FFF2-40B4-BE49-F238E27FC236}">
                <a16:creationId xmlns:a16="http://schemas.microsoft.com/office/drawing/2014/main" id="{3B231629-5B07-4AED-B2B2-D4C5B14CCC4E}"/>
              </a:ext>
            </a:extLst>
          </p:cNvPr>
          <p:cNvSpPr txBox="1">
            <a:spLocks/>
          </p:cNvSpPr>
          <p:nvPr/>
        </p:nvSpPr>
        <p:spPr>
          <a:xfrm>
            <a:off x="3676991"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Localização dos caracteres </a:t>
            </a:r>
          </a:p>
        </p:txBody>
      </p:sp>
    </p:spTree>
    <p:extLst>
      <p:ext uri="{BB962C8B-B14F-4D97-AF65-F5344CB8AC3E}">
        <p14:creationId xmlns:p14="http://schemas.microsoft.com/office/powerpoint/2010/main" val="274920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FD165-2ABB-47EB-976A-A23FBABF12E8}"/>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D50F85ED-4BF8-451A-AD18-AB092D6F302C}"/>
              </a:ext>
            </a:extLst>
          </p:cNvPr>
          <p:cNvSpPr>
            <a:spLocks noGrp="1"/>
          </p:cNvSpPr>
          <p:nvPr>
            <p:ph idx="1"/>
          </p:nvPr>
        </p:nvSpPr>
        <p:spPr/>
        <p:txBody>
          <a:bodyPr/>
          <a:lstStyle/>
          <a:p>
            <a:endParaRPr lang="pt-PT"/>
          </a:p>
        </p:txBody>
      </p:sp>
      <p:pic>
        <p:nvPicPr>
          <p:cNvPr id="4" name="Imagem 3">
            <a:extLst>
              <a:ext uri="{FF2B5EF4-FFF2-40B4-BE49-F238E27FC236}">
                <a16:creationId xmlns:a16="http://schemas.microsoft.com/office/drawing/2014/main" id="{C86DB964-FF9A-44A5-BC16-35647E1E4C56}"/>
              </a:ext>
            </a:extLst>
          </p:cNvPr>
          <p:cNvPicPr>
            <a:picLocks noChangeAspect="1"/>
          </p:cNvPicPr>
          <p:nvPr/>
        </p:nvPicPr>
        <p:blipFill>
          <a:blip r:embed="rId2"/>
          <a:stretch>
            <a:fillRect/>
          </a:stretch>
        </p:blipFill>
        <p:spPr>
          <a:xfrm>
            <a:off x="684212" y="2493433"/>
            <a:ext cx="3578867" cy="3473400"/>
          </a:xfrm>
          <a:prstGeom prst="rect">
            <a:avLst/>
          </a:prstGeom>
        </p:spPr>
      </p:pic>
      <p:pic>
        <p:nvPicPr>
          <p:cNvPr id="5" name="Imagem 4">
            <a:extLst>
              <a:ext uri="{FF2B5EF4-FFF2-40B4-BE49-F238E27FC236}">
                <a16:creationId xmlns:a16="http://schemas.microsoft.com/office/drawing/2014/main" id="{B6A34CD5-A572-409F-B21B-BBF3350D328E}"/>
              </a:ext>
            </a:extLst>
          </p:cNvPr>
          <p:cNvPicPr>
            <a:picLocks noChangeAspect="1"/>
          </p:cNvPicPr>
          <p:nvPr/>
        </p:nvPicPr>
        <p:blipFill>
          <a:blip r:embed="rId3"/>
          <a:stretch>
            <a:fillRect/>
          </a:stretch>
        </p:blipFill>
        <p:spPr>
          <a:xfrm>
            <a:off x="5184905" y="3323858"/>
            <a:ext cx="6076950" cy="1504950"/>
          </a:xfrm>
          <a:prstGeom prst="rect">
            <a:avLst/>
          </a:prstGeom>
        </p:spPr>
      </p:pic>
      <p:pic>
        <p:nvPicPr>
          <p:cNvPr id="6" name="Picture 2" descr="Mestrados da EST | IPCA: Candidaturas Abertas | Open Calls ...">
            <a:extLst>
              <a:ext uri="{FF2B5EF4-FFF2-40B4-BE49-F238E27FC236}">
                <a16:creationId xmlns:a16="http://schemas.microsoft.com/office/drawing/2014/main" id="{2BDD6C9D-3E33-4CA9-A544-D32E17660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EB73EA1F-4792-477A-B6DC-DA33BAF5BE08}"/>
              </a:ext>
            </a:extLst>
          </p:cNvPr>
          <p:cNvSpPr txBox="1">
            <a:spLocks/>
          </p:cNvSpPr>
          <p:nvPr/>
        </p:nvSpPr>
        <p:spPr>
          <a:xfrm>
            <a:off x="3676991"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Localização dos caracteres </a:t>
            </a:r>
          </a:p>
        </p:txBody>
      </p:sp>
    </p:spTree>
    <p:extLst>
      <p:ext uri="{BB962C8B-B14F-4D97-AF65-F5344CB8AC3E}">
        <p14:creationId xmlns:p14="http://schemas.microsoft.com/office/powerpoint/2010/main" val="163874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37099-745E-49B7-8385-DC6B60C1A9C0}"/>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71A2C4AD-C868-4C2F-B00A-73480488CFB3}"/>
              </a:ext>
            </a:extLst>
          </p:cNvPr>
          <p:cNvSpPr>
            <a:spLocks noGrp="1"/>
          </p:cNvSpPr>
          <p:nvPr>
            <p:ph idx="1"/>
          </p:nvPr>
        </p:nvSpPr>
        <p:spPr>
          <a:xfrm>
            <a:off x="0" y="1525555"/>
            <a:ext cx="12192000" cy="3615267"/>
          </a:xfrm>
        </p:spPr>
        <p:txBody>
          <a:bodyPr/>
          <a:lstStyle/>
          <a:p>
            <a:r>
              <a:rPr lang="pt-PT" dirty="0"/>
              <a:t>Para conseguirmos saber qual é a informação que estava na matricula decidimos guiar nos pelo método de  bitmaps. Em primeiro lugar para tratar dos caracteres retiramos os caracteres da matricula para imagens novas. Transformamos os caracteres em gray e em seguida em binário. Com os caracteres em binário conseguimos ver quantos pixéis pretos e brancos tinha cada linha e cada coluna da imagem e assim diferenciar os diversos tipos de caracteres.</a:t>
            </a:r>
          </a:p>
        </p:txBody>
      </p:sp>
      <p:pic>
        <p:nvPicPr>
          <p:cNvPr id="4" name="Picture 2" descr="Mestrados da EST | IPCA: Candidaturas Abertas | Open Calls ...">
            <a:extLst>
              <a:ext uri="{FF2B5EF4-FFF2-40B4-BE49-F238E27FC236}">
                <a16:creationId xmlns:a16="http://schemas.microsoft.com/office/drawing/2014/main" id="{7534E09E-AAED-41C6-9FC5-55688C2FC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D8B88A04-49C1-412A-BC32-A1EFD1BDDC2E}"/>
              </a:ext>
            </a:extLst>
          </p:cNvPr>
          <p:cNvSpPr txBox="1">
            <a:spLocks/>
          </p:cNvSpPr>
          <p:nvPr/>
        </p:nvSpPr>
        <p:spPr>
          <a:xfrm>
            <a:off x="3657600"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 informação da matrícula</a:t>
            </a:r>
          </a:p>
        </p:txBody>
      </p:sp>
    </p:spTree>
    <p:extLst>
      <p:ext uri="{BB962C8B-B14F-4D97-AF65-F5344CB8AC3E}">
        <p14:creationId xmlns:p14="http://schemas.microsoft.com/office/powerpoint/2010/main" val="387689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7C1CD-C08B-4657-ABFE-A41D2ACA8B16}"/>
              </a:ext>
            </a:extLst>
          </p:cNvPr>
          <p:cNvSpPr>
            <a:spLocks noGrp="1"/>
          </p:cNvSpPr>
          <p:nvPr>
            <p:ph type="title"/>
          </p:nvPr>
        </p:nvSpPr>
        <p:spPr/>
        <p:txBody>
          <a:bodyPr/>
          <a:lstStyle/>
          <a:p>
            <a:endParaRPr lang="pt-PT"/>
          </a:p>
        </p:txBody>
      </p:sp>
      <p:pic>
        <p:nvPicPr>
          <p:cNvPr id="7" name="Marcador de Posição de Conteúdo 6">
            <a:extLst>
              <a:ext uri="{FF2B5EF4-FFF2-40B4-BE49-F238E27FC236}">
                <a16:creationId xmlns:a16="http://schemas.microsoft.com/office/drawing/2014/main" id="{C4EC31B9-3714-47BB-B28A-C828F9A00AD1}"/>
              </a:ext>
            </a:extLst>
          </p:cNvPr>
          <p:cNvPicPr>
            <a:picLocks noGrp="1" noChangeAspect="1"/>
          </p:cNvPicPr>
          <p:nvPr>
            <p:ph idx="1"/>
          </p:nvPr>
        </p:nvPicPr>
        <p:blipFill>
          <a:blip r:embed="rId2"/>
          <a:stretch>
            <a:fillRect/>
          </a:stretch>
        </p:blipFill>
        <p:spPr>
          <a:xfrm>
            <a:off x="3657600" y="2165884"/>
            <a:ext cx="2267073" cy="3219450"/>
          </a:xfrm>
          <a:prstGeom prst="rect">
            <a:avLst/>
          </a:prstGeom>
        </p:spPr>
      </p:pic>
      <p:pic>
        <p:nvPicPr>
          <p:cNvPr id="4" name="Picture 2" descr="Mestrados da EST | IPCA: Candidaturas Abertas | Open Calls ...">
            <a:extLst>
              <a:ext uri="{FF2B5EF4-FFF2-40B4-BE49-F238E27FC236}">
                <a16:creationId xmlns:a16="http://schemas.microsoft.com/office/drawing/2014/main" id="{36CB050A-2AE2-40ED-880F-506FEC0E8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9D569BDF-5BF5-4598-83A8-DA4815A1632F}"/>
              </a:ext>
            </a:extLst>
          </p:cNvPr>
          <p:cNvSpPr txBox="1">
            <a:spLocks/>
          </p:cNvSpPr>
          <p:nvPr/>
        </p:nvSpPr>
        <p:spPr>
          <a:xfrm>
            <a:off x="3657600"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 informação da matrícula</a:t>
            </a:r>
          </a:p>
        </p:txBody>
      </p:sp>
      <p:pic>
        <p:nvPicPr>
          <p:cNvPr id="6" name="Imagem 5">
            <a:extLst>
              <a:ext uri="{FF2B5EF4-FFF2-40B4-BE49-F238E27FC236}">
                <a16:creationId xmlns:a16="http://schemas.microsoft.com/office/drawing/2014/main" id="{A625935D-655E-46FB-BE38-D8A4D57B108B}"/>
              </a:ext>
            </a:extLst>
          </p:cNvPr>
          <p:cNvPicPr>
            <a:picLocks noChangeAspect="1"/>
          </p:cNvPicPr>
          <p:nvPr/>
        </p:nvPicPr>
        <p:blipFill>
          <a:blip r:embed="rId4"/>
          <a:stretch>
            <a:fillRect/>
          </a:stretch>
        </p:blipFill>
        <p:spPr>
          <a:xfrm>
            <a:off x="446380" y="2165884"/>
            <a:ext cx="2190750" cy="3219450"/>
          </a:xfrm>
          <a:prstGeom prst="rect">
            <a:avLst/>
          </a:prstGeom>
        </p:spPr>
      </p:pic>
      <p:sp>
        <p:nvSpPr>
          <p:cNvPr id="8" name="Seta: Para a Direita 7">
            <a:extLst>
              <a:ext uri="{FF2B5EF4-FFF2-40B4-BE49-F238E27FC236}">
                <a16:creationId xmlns:a16="http://schemas.microsoft.com/office/drawing/2014/main" id="{39590706-B175-4D25-9EAC-CCAD2013E9CD}"/>
              </a:ext>
            </a:extLst>
          </p:cNvPr>
          <p:cNvSpPr/>
          <p:nvPr/>
        </p:nvSpPr>
        <p:spPr>
          <a:xfrm>
            <a:off x="2928718" y="3429000"/>
            <a:ext cx="437293" cy="330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Imagem 8">
            <a:extLst>
              <a:ext uri="{FF2B5EF4-FFF2-40B4-BE49-F238E27FC236}">
                <a16:creationId xmlns:a16="http://schemas.microsoft.com/office/drawing/2014/main" id="{FB4A65D1-371A-4982-B292-FDC1BE2680D1}"/>
              </a:ext>
            </a:extLst>
          </p:cNvPr>
          <p:cNvPicPr>
            <a:picLocks noChangeAspect="1"/>
          </p:cNvPicPr>
          <p:nvPr/>
        </p:nvPicPr>
        <p:blipFill>
          <a:blip r:embed="rId5"/>
          <a:stretch>
            <a:fillRect/>
          </a:stretch>
        </p:blipFill>
        <p:spPr>
          <a:xfrm>
            <a:off x="7577357" y="2235053"/>
            <a:ext cx="3371850" cy="2466975"/>
          </a:xfrm>
          <a:prstGeom prst="rect">
            <a:avLst/>
          </a:prstGeom>
        </p:spPr>
      </p:pic>
    </p:spTree>
    <p:extLst>
      <p:ext uri="{BB962C8B-B14F-4D97-AF65-F5344CB8AC3E}">
        <p14:creationId xmlns:p14="http://schemas.microsoft.com/office/powerpoint/2010/main" val="144549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78C67FDC-0BD7-44D5-B287-CF43916001DF}"/>
              </a:ext>
            </a:extLst>
          </p:cNvPr>
          <p:cNvPicPr>
            <a:picLocks noChangeAspect="1"/>
          </p:cNvPicPr>
          <p:nvPr/>
        </p:nvPicPr>
        <p:blipFill>
          <a:blip r:embed="rId2"/>
          <a:stretch>
            <a:fillRect/>
          </a:stretch>
        </p:blipFill>
        <p:spPr>
          <a:xfrm>
            <a:off x="7265728" y="1507067"/>
            <a:ext cx="4780093" cy="4812555"/>
          </a:xfrm>
          <a:prstGeom prst="rect">
            <a:avLst/>
          </a:prstGeom>
        </p:spPr>
      </p:pic>
      <p:pic>
        <p:nvPicPr>
          <p:cNvPr id="5" name="Picture 2" descr="Mestrados da EST | IPCA: Candidaturas Abertas | Open Calls ...">
            <a:extLst>
              <a:ext uri="{FF2B5EF4-FFF2-40B4-BE49-F238E27FC236}">
                <a16:creationId xmlns:a16="http://schemas.microsoft.com/office/drawing/2014/main" id="{580D7AE6-AEEE-4A73-9FCD-0F73FA258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E5BD0709-7AD4-4E86-9361-006504F8F936}"/>
              </a:ext>
            </a:extLst>
          </p:cNvPr>
          <p:cNvSpPr txBox="1">
            <a:spLocks/>
          </p:cNvSpPr>
          <p:nvPr/>
        </p:nvSpPr>
        <p:spPr>
          <a:xfrm>
            <a:off x="3657600"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 informação da matrícula</a:t>
            </a:r>
          </a:p>
        </p:txBody>
      </p:sp>
      <p:pic>
        <p:nvPicPr>
          <p:cNvPr id="7" name="Imagem 6">
            <a:extLst>
              <a:ext uri="{FF2B5EF4-FFF2-40B4-BE49-F238E27FC236}">
                <a16:creationId xmlns:a16="http://schemas.microsoft.com/office/drawing/2014/main" id="{F71EFAA9-CD5E-4F5D-8CDE-D3F236D2C3C8}"/>
              </a:ext>
            </a:extLst>
          </p:cNvPr>
          <p:cNvPicPr>
            <a:picLocks noChangeAspect="1"/>
          </p:cNvPicPr>
          <p:nvPr/>
        </p:nvPicPr>
        <p:blipFill>
          <a:blip r:embed="rId4"/>
          <a:stretch>
            <a:fillRect/>
          </a:stretch>
        </p:blipFill>
        <p:spPr>
          <a:xfrm>
            <a:off x="83204" y="2137954"/>
            <a:ext cx="3043525" cy="3550779"/>
          </a:xfrm>
          <a:prstGeom prst="rect">
            <a:avLst/>
          </a:prstGeom>
        </p:spPr>
      </p:pic>
      <p:pic>
        <p:nvPicPr>
          <p:cNvPr id="8" name="Imagem 7">
            <a:extLst>
              <a:ext uri="{FF2B5EF4-FFF2-40B4-BE49-F238E27FC236}">
                <a16:creationId xmlns:a16="http://schemas.microsoft.com/office/drawing/2014/main" id="{1B47990B-ECE6-4290-B9F6-4F8DEE70B268}"/>
              </a:ext>
            </a:extLst>
          </p:cNvPr>
          <p:cNvPicPr>
            <a:picLocks noChangeAspect="1"/>
          </p:cNvPicPr>
          <p:nvPr/>
        </p:nvPicPr>
        <p:blipFill>
          <a:blip r:embed="rId5"/>
          <a:stretch>
            <a:fillRect/>
          </a:stretch>
        </p:blipFill>
        <p:spPr>
          <a:xfrm>
            <a:off x="3544043" y="2137954"/>
            <a:ext cx="3034485" cy="3550779"/>
          </a:xfrm>
          <a:prstGeom prst="rect">
            <a:avLst/>
          </a:prstGeom>
        </p:spPr>
      </p:pic>
    </p:spTree>
    <p:extLst>
      <p:ext uri="{BB962C8B-B14F-4D97-AF65-F5344CB8AC3E}">
        <p14:creationId xmlns:p14="http://schemas.microsoft.com/office/powerpoint/2010/main" val="14558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D2E27-F0CE-4109-9735-E4C8CB2DDD37}"/>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2A66915A-C0CE-4833-BFDC-5BEC89A75E46}"/>
              </a:ext>
            </a:extLst>
          </p:cNvPr>
          <p:cNvSpPr>
            <a:spLocks noGrp="1"/>
          </p:cNvSpPr>
          <p:nvPr>
            <p:ph idx="1"/>
          </p:nvPr>
        </p:nvSpPr>
        <p:spPr>
          <a:xfrm>
            <a:off x="1" y="1399592"/>
            <a:ext cx="12120464" cy="5169159"/>
          </a:xfrm>
        </p:spPr>
        <p:txBody>
          <a:bodyPr/>
          <a:lstStyle/>
          <a:p>
            <a:pPr marL="0" indent="0">
              <a:buNone/>
            </a:pPr>
            <a:r>
              <a:rPr lang="pt-PT" dirty="0"/>
              <a:t>Depois de sabermos quantos pixéis pretos tem nas linhas e nas colunas nas imagens (caracteres), optamos por descobrir como é que os pixéis pretos se distribuíam pela imagem tanto horizontalmente como verticalmente. Usamos um método que envolvia a percentagem de relação pixéis pretos encontrados nas linhas e nas colunas a dividir pelos pixéis totais nas linhas e colunas.</a:t>
            </a:r>
          </a:p>
          <a:p>
            <a:pPr marL="0" indent="0">
              <a:buNone/>
            </a:pPr>
            <a:r>
              <a:rPr lang="pt-PT" dirty="0"/>
              <a:t>	Se a linha ou coluna tivesse mais de 90% de pixéis pretos na própria coluna e linha da imagem nos consideramos que tinha um pico de pixéis pretos.</a:t>
            </a:r>
          </a:p>
          <a:p>
            <a:pPr marL="0" indent="0">
              <a:buNone/>
            </a:pPr>
            <a:r>
              <a:rPr lang="pt-PT" dirty="0"/>
              <a:t>	Se a linha ou coluna tivesse menos de 30% de pixéis pretos na própria coluna e linha da imagem nos consideramos que tinha uma baixa quantidade de pixéis pretos.</a:t>
            </a:r>
          </a:p>
          <a:p>
            <a:pPr marL="0" indent="0">
              <a:buNone/>
            </a:pPr>
            <a:r>
              <a:rPr lang="pt-PT" dirty="0"/>
              <a:t>	Se a linha ou coluna tivesse entre 40% e 60% de pixéis pretos na própria coluna e linha da imagem nos consideramos que tinha uma media quantidade de pixéis pretos.</a:t>
            </a:r>
          </a:p>
          <a:p>
            <a:pPr marL="0" indent="0">
              <a:buNone/>
            </a:pPr>
            <a:r>
              <a:rPr lang="pt-PT" dirty="0"/>
              <a:t>	</a:t>
            </a:r>
          </a:p>
          <a:p>
            <a:pPr lvl="1"/>
            <a:endParaRPr lang="pt-PT" dirty="0"/>
          </a:p>
        </p:txBody>
      </p:sp>
      <p:pic>
        <p:nvPicPr>
          <p:cNvPr id="4" name="Picture 2" descr="Mestrados da EST | IPCA: Candidaturas Abertas | Open Calls ...">
            <a:extLst>
              <a:ext uri="{FF2B5EF4-FFF2-40B4-BE49-F238E27FC236}">
                <a16:creationId xmlns:a16="http://schemas.microsoft.com/office/drawing/2014/main" id="{71AD0D89-8DA8-407F-9D33-3A877A68E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806D259B-DB06-4BF6-894B-AE1A77B291B4}"/>
              </a:ext>
            </a:extLst>
          </p:cNvPr>
          <p:cNvSpPr txBox="1">
            <a:spLocks/>
          </p:cNvSpPr>
          <p:nvPr/>
        </p:nvSpPr>
        <p:spPr>
          <a:xfrm>
            <a:off x="3657600"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 informação da matrícula</a:t>
            </a:r>
          </a:p>
        </p:txBody>
      </p:sp>
    </p:spTree>
    <p:extLst>
      <p:ext uri="{BB962C8B-B14F-4D97-AF65-F5344CB8AC3E}">
        <p14:creationId xmlns:p14="http://schemas.microsoft.com/office/powerpoint/2010/main" val="205907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252F1-7E9E-45E5-801F-BF24ED9CEB94}"/>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D4A3B5A5-81AA-4B4A-ACEF-1E44CF90C702}"/>
              </a:ext>
            </a:extLst>
          </p:cNvPr>
          <p:cNvSpPr>
            <a:spLocks noGrp="1"/>
          </p:cNvSpPr>
          <p:nvPr>
            <p:ph idx="1"/>
          </p:nvPr>
        </p:nvSpPr>
        <p:spPr/>
        <p:txBody>
          <a:bodyPr/>
          <a:lstStyle/>
          <a:p>
            <a:endParaRPr lang="pt-PT"/>
          </a:p>
        </p:txBody>
      </p:sp>
      <p:pic>
        <p:nvPicPr>
          <p:cNvPr id="4" name="Picture 2" descr="Mestrados da EST | IPCA: Candidaturas Abertas | Open Calls ...">
            <a:extLst>
              <a:ext uri="{FF2B5EF4-FFF2-40B4-BE49-F238E27FC236}">
                <a16:creationId xmlns:a16="http://schemas.microsoft.com/office/drawing/2014/main" id="{FA9F1C5A-9F32-4C62-935E-60D002A35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CC25E5CB-5485-447D-BEC3-385DCF3FCA68}"/>
              </a:ext>
            </a:extLst>
          </p:cNvPr>
          <p:cNvSpPr txBox="1">
            <a:spLocks/>
          </p:cNvSpPr>
          <p:nvPr/>
        </p:nvSpPr>
        <p:spPr>
          <a:xfrm>
            <a:off x="3657600"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 informação da matrícula</a:t>
            </a:r>
          </a:p>
        </p:txBody>
      </p:sp>
      <p:pic>
        <p:nvPicPr>
          <p:cNvPr id="6" name="Imagem 5">
            <a:extLst>
              <a:ext uri="{FF2B5EF4-FFF2-40B4-BE49-F238E27FC236}">
                <a16:creationId xmlns:a16="http://schemas.microsoft.com/office/drawing/2014/main" id="{B30D2472-46B6-40D7-9FC8-0D63C9E91839}"/>
              </a:ext>
            </a:extLst>
          </p:cNvPr>
          <p:cNvPicPr>
            <a:picLocks noChangeAspect="1"/>
          </p:cNvPicPr>
          <p:nvPr/>
        </p:nvPicPr>
        <p:blipFill>
          <a:blip r:embed="rId3"/>
          <a:stretch>
            <a:fillRect/>
          </a:stretch>
        </p:blipFill>
        <p:spPr>
          <a:xfrm>
            <a:off x="684212" y="1507067"/>
            <a:ext cx="10439671" cy="4286542"/>
          </a:xfrm>
          <a:prstGeom prst="rect">
            <a:avLst/>
          </a:prstGeom>
        </p:spPr>
      </p:pic>
    </p:spTree>
    <p:extLst>
      <p:ext uri="{BB962C8B-B14F-4D97-AF65-F5344CB8AC3E}">
        <p14:creationId xmlns:p14="http://schemas.microsoft.com/office/powerpoint/2010/main" val="417692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00365-BB4F-471D-9ECA-1B8C537AA806}"/>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C8429AC-FBE5-4097-9991-C2C57E4523A9}"/>
              </a:ext>
            </a:extLst>
          </p:cNvPr>
          <p:cNvSpPr>
            <a:spLocks noGrp="1"/>
          </p:cNvSpPr>
          <p:nvPr>
            <p:ph idx="1"/>
          </p:nvPr>
        </p:nvSpPr>
        <p:spPr>
          <a:xfrm>
            <a:off x="0" y="293914"/>
            <a:ext cx="11999166" cy="3615267"/>
          </a:xfrm>
        </p:spPr>
        <p:txBody>
          <a:bodyPr/>
          <a:lstStyle/>
          <a:p>
            <a:pPr marL="0" indent="0">
              <a:buNone/>
            </a:pPr>
            <a:r>
              <a:rPr lang="pt-PT" dirty="0"/>
              <a:t>Visto que já tínhamos todos os valores que precisávamos, tivemos que ver letra por letra os valores das mesmas, metendo esses valores em um conjunto de “</a:t>
            </a:r>
            <a:r>
              <a:rPr lang="pt-PT" dirty="0" err="1"/>
              <a:t>IF´s</a:t>
            </a:r>
            <a:r>
              <a:rPr lang="pt-PT" dirty="0"/>
              <a:t>” para conseguir diferenciar os caracteres </a:t>
            </a:r>
          </a:p>
        </p:txBody>
      </p:sp>
      <p:pic>
        <p:nvPicPr>
          <p:cNvPr id="4" name="Picture 2" descr="Mestrados da EST | IPCA: Candidaturas Abertas | Open Calls ...">
            <a:extLst>
              <a:ext uri="{FF2B5EF4-FFF2-40B4-BE49-F238E27FC236}">
                <a16:creationId xmlns:a16="http://schemas.microsoft.com/office/drawing/2014/main" id="{6C85ABC3-D9C4-4DBB-95DB-198443721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671F81CD-05AC-4D85-B85D-944CFDB29A9D}"/>
              </a:ext>
            </a:extLst>
          </p:cNvPr>
          <p:cNvSpPr txBox="1">
            <a:spLocks/>
          </p:cNvSpPr>
          <p:nvPr/>
        </p:nvSpPr>
        <p:spPr>
          <a:xfrm>
            <a:off x="3657600" y="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 informação da matrícula</a:t>
            </a:r>
          </a:p>
        </p:txBody>
      </p:sp>
      <p:pic>
        <p:nvPicPr>
          <p:cNvPr id="6" name="Imagem 5">
            <a:extLst>
              <a:ext uri="{FF2B5EF4-FFF2-40B4-BE49-F238E27FC236}">
                <a16:creationId xmlns:a16="http://schemas.microsoft.com/office/drawing/2014/main" id="{7D85892F-B0C1-4932-994C-5CB679339049}"/>
              </a:ext>
            </a:extLst>
          </p:cNvPr>
          <p:cNvPicPr>
            <a:picLocks noChangeAspect="1"/>
          </p:cNvPicPr>
          <p:nvPr/>
        </p:nvPicPr>
        <p:blipFill>
          <a:blip r:embed="rId3"/>
          <a:stretch>
            <a:fillRect/>
          </a:stretch>
        </p:blipFill>
        <p:spPr>
          <a:xfrm>
            <a:off x="869464" y="2619748"/>
            <a:ext cx="3621656" cy="3985041"/>
          </a:xfrm>
          <a:prstGeom prst="rect">
            <a:avLst/>
          </a:prstGeom>
        </p:spPr>
      </p:pic>
      <p:pic>
        <p:nvPicPr>
          <p:cNvPr id="8" name="Imagem 7">
            <a:extLst>
              <a:ext uri="{FF2B5EF4-FFF2-40B4-BE49-F238E27FC236}">
                <a16:creationId xmlns:a16="http://schemas.microsoft.com/office/drawing/2014/main" id="{96EDDDD0-68C3-4D87-99F9-227173E42011}"/>
              </a:ext>
            </a:extLst>
          </p:cNvPr>
          <p:cNvPicPr>
            <a:picLocks noChangeAspect="1"/>
          </p:cNvPicPr>
          <p:nvPr/>
        </p:nvPicPr>
        <p:blipFill>
          <a:blip r:embed="rId4"/>
          <a:stretch>
            <a:fillRect/>
          </a:stretch>
        </p:blipFill>
        <p:spPr>
          <a:xfrm>
            <a:off x="6096000" y="2619748"/>
            <a:ext cx="3689654" cy="3985041"/>
          </a:xfrm>
          <a:prstGeom prst="rect">
            <a:avLst/>
          </a:prstGeom>
        </p:spPr>
      </p:pic>
    </p:spTree>
    <p:extLst>
      <p:ext uri="{BB962C8B-B14F-4D97-AF65-F5344CB8AC3E}">
        <p14:creationId xmlns:p14="http://schemas.microsoft.com/office/powerpoint/2010/main" val="304656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8794D-0503-4785-A1AF-63745FF7D5EF}"/>
              </a:ext>
            </a:extLst>
          </p:cNvPr>
          <p:cNvSpPr>
            <a:spLocks noGrp="1"/>
          </p:cNvSpPr>
          <p:nvPr>
            <p:ph type="title"/>
          </p:nvPr>
        </p:nvSpPr>
        <p:spPr>
          <a:xfrm>
            <a:off x="3530352" y="0"/>
            <a:ext cx="8534400" cy="1507067"/>
          </a:xfrm>
        </p:spPr>
        <p:txBody>
          <a:bodyPr/>
          <a:lstStyle/>
          <a:p>
            <a:r>
              <a:rPr lang="pt-PT" dirty="0"/>
              <a:t>				Conclusão</a:t>
            </a:r>
          </a:p>
        </p:txBody>
      </p:sp>
      <p:sp>
        <p:nvSpPr>
          <p:cNvPr id="3" name="Marcador de Posição de Conteúdo 2">
            <a:extLst>
              <a:ext uri="{FF2B5EF4-FFF2-40B4-BE49-F238E27FC236}">
                <a16:creationId xmlns:a16="http://schemas.microsoft.com/office/drawing/2014/main" id="{2C899DA3-B37D-48E6-AE0A-05B5AA553AEE}"/>
              </a:ext>
            </a:extLst>
          </p:cNvPr>
          <p:cNvSpPr>
            <a:spLocks noGrp="1"/>
          </p:cNvSpPr>
          <p:nvPr>
            <p:ph idx="1"/>
          </p:nvPr>
        </p:nvSpPr>
        <p:spPr>
          <a:xfrm>
            <a:off x="1" y="1848774"/>
            <a:ext cx="12064752" cy="3615267"/>
          </a:xfrm>
        </p:spPr>
        <p:txBody>
          <a:bodyPr/>
          <a:lstStyle/>
          <a:p>
            <a:pPr marL="0" indent="0">
              <a:buNone/>
            </a:pPr>
            <a:r>
              <a:rPr lang="pt-PT" dirty="0"/>
              <a:t> Gostamos de fazer este trabalho mesmo não tendo muito tempo para o mesmo, tivemos varias dificuldades em aplicar o nosso código em vídeo e mesmo na linguagem c++.Apesar de todas as dificuldades conseguimos arranjar uma maneira de fazer minimamente o objetivo do trabalho, o nosso trabalho não consegue detetar sempre a sempre nem consegue ler sempre correto os caracteres que la estão mas consegue o fazer algumas vezes.</a:t>
            </a:r>
          </a:p>
        </p:txBody>
      </p:sp>
      <p:pic>
        <p:nvPicPr>
          <p:cNvPr id="4" name="Picture 2" descr="Mestrados da EST | IPCA: Candidaturas Abertas | Open Calls ...">
            <a:extLst>
              <a:ext uri="{FF2B5EF4-FFF2-40B4-BE49-F238E27FC236}">
                <a16:creationId xmlns:a16="http://schemas.microsoft.com/office/drawing/2014/main" id="{D008B8FE-71A8-49F0-B277-C989AF04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030"/>
            <a:ext cx="3621656" cy="271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6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BF022-B86F-4FE8-B9FD-51444F6FFD79}"/>
              </a:ext>
            </a:extLst>
          </p:cNvPr>
          <p:cNvSpPr>
            <a:spLocks noGrp="1"/>
          </p:cNvSpPr>
          <p:nvPr>
            <p:ph type="title"/>
          </p:nvPr>
        </p:nvSpPr>
        <p:spPr>
          <a:xfrm>
            <a:off x="0" y="0"/>
            <a:ext cx="12192000" cy="1507067"/>
          </a:xfrm>
        </p:spPr>
        <p:txBody>
          <a:bodyPr/>
          <a:lstStyle/>
          <a:p>
            <a:pPr algn="ctr"/>
            <a:r>
              <a:rPr lang="pt-PT" dirty="0"/>
              <a:t>Introdução</a:t>
            </a:r>
          </a:p>
        </p:txBody>
      </p:sp>
      <p:sp>
        <p:nvSpPr>
          <p:cNvPr id="3" name="Marcador de Posição de Conteúdo 2">
            <a:extLst>
              <a:ext uri="{FF2B5EF4-FFF2-40B4-BE49-F238E27FC236}">
                <a16:creationId xmlns:a16="http://schemas.microsoft.com/office/drawing/2014/main" id="{90247FCC-D985-4748-89CF-B22030FCB7C5}"/>
              </a:ext>
            </a:extLst>
          </p:cNvPr>
          <p:cNvSpPr>
            <a:spLocks noGrp="1"/>
          </p:cNvSpPr>
          <p:nvPr>
            <p:ph idx="1"/>
          </p:nvPr>
        </p:nvSpPr>
        <p:spPr>
          <a:xfrm>
            <a:off x="1146575" y="2595767"/>
            <a:ext cx="8534400" cy="3615267"/>
          </a:xfrm>
        </p:spPr>
        <p:txBody>
          <a:bodyPr/>
          <a:lstStyle/>
          <a:p>
            <a:endParaRPr lang="pt-PT" dirty="0"/>
          </a:p>
        </p:txBody>
      </p:sp>
      <p:pic>
        <p:nvPicPr>
          <p:cNvPr id="4" name="Picture 2" descr="Mestrados da EST | IPCA: Candidaturas Abertas | Open Calls ...">
            <a:extLst>
              <a:ext uri="{FF2B5EF4-FFF2-40B4-BE49-F238E27FC236}">
                <a16:creationId xmlns:a16="http://schemas.microsoft.com/office/drawing/2014/main" id="{559123D3-A96A-4A4F-A642-78CB82D34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6222"/>
            <a:ext cx="3621656" cy="271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55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951A753A-AA30-4D6C-A8CA-9E0AF8D3F481}"/>
              </a:ext>
            </a:extLst>
          </p:cNvPr>
          <p:cNvGraphicFramePr/>
          <p:nvPr>
            <p:extLst>
              <p:ext uri="{D42A27DB-BD31-4B8C-83A1-F6EECF244321}">
                <p14:modId xmlns:p14="http://schemas.microsoft.com/office/powerpoint/2010/main" val="4121422656"/>
              </p:ext>
            </p:extLst>
          </p:nvPr>
        </p:nvGraphicFramePr>
        <p:xfrm>
          <a:off x="323781" y="2346393"/>
          <a:ext cx="11416975" cy="2743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ítulo 1">
            <a:extLst>
              <a:ext uri="{FF2B5EF4-FFF2-40B4-BE49-F238E27FC236}">
                <a16:creationId xmlns:a16="http://schemas.microsoft.com/office/drawing/2014/main" id="{23EA811B-AA65-4E0A-9581-F9E35963F15A}"/>
              </a:ext>
            </a:extLst>
          </p:cNvPr>
          <p:cNvSpPr>
            <a:spLocks noGrp="1"/>
          </p:cNvSpPr>
          <p:nvPr>
            <p:ph idx="1"/>
          </p:nvPr>
        </p:nvSpPr>
        <p:spPr>
          <a:xfrm>
            <a:off x="204817" y="126507"/>
            <a:ext cx="11922079" cy="1205144"/>
          </a:xfrm>
        </p:spPr>
        <p:txBody>
          <a:bodyPr>
            <a:normAutofit/>
          </a:bodyPr>
          <a:lstStyle/>
          <a:p>
            <a:pPr marL="0" indent="0" algn="ctr">
              <a:buNone/>
            </a:pPr>
            <a:r>
              <a:rPr lang="pt-PT" sz="3600" dirty="0">
                <a:solidFill>
                  <a:schemeClr val="tx1"/>
                </a:solidFill>
              </a:rPr>
              <a:t>Estratégia adotada</a:t>
            </a:r>
          </a:p>
        </p:txBody>
      </p:sp>
      <p:pic>
        <p:nvPicPr>
          <p:cNvPr id="6" name="Picture 2" descr="Mestrados da EST | IPCA: Candidaturas Abertas | Open Calls ...">
            <a:extLst>
              <a:ext uri="{FF2B5EF4-FFF2-40B4-BE49-F238E27FC236}">
                <a16:creationId xmlns:a16="http://schemas.microsoft.com/office/drawing/2014/main" id="{0D2C99AE-C977-420D-AC12-6B09585D34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86222"/>
            <a:ext cx="3621656" cy="271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F9F93-E695-4982-85FC-79DBB9E29085}"/>
              </a:ext>
            </a:extLst>
          </p:cNvPr>
          <p:cNvSpPr>
            <a:spLocks noGrp="1"/>
          </p:cNvSpPr>
          <p:nvPr>
            <p:ph type="title"/>
          </p:nvPr>
        </p:nvSpPr>
        <p:spPr>
          <a:xfrm>
            <a:off x="2817812" y="13485"/>
            <a:ext cx="8534400" cy="1507067"/>
          </a:xfrm>
        </p:spPr>
        <p:txBody>
          <a:bodyPr/>
          <a:lstStyle/>
          <a:p>
            <a:pPr algn="ctr"/>
            <a:r>
              <a:rPr lang="pt-PT" dirty="0"/>
              <a:t>Localização da matricula</a:t>
            </a:r>
          </a:p>
        </p:txBody>
      </p:sp>
      <p:sp>
        <p:nvSpPr>
          <p:cNvPr id="3" name="Marcador de Posição de Conteúdo 2">
            <a:extLst>
              <a:ext uri="{FF2B5EF4-FFF2-40B4-BE49-F238E27FC236}">
                <a16:creationId xmlns:a16="http://schemas.microsoft.com/office/drawing/2014/main" id="{F711CAB5-65A5-41AA-A4FD-C880B38A56A7}"/>
              </a:ext>
            </a:extLst>
          </p:cNvPr>
          <p:cNvSpPr>
            <a:spLocks noGrp="1"/>
          </p:cNvSpPr>
          <p:nvPr>
            <p:ph idx="1"/>
          </p:nvPr>
        </p:nvSpPr>
        <p:spPr>
          <a:xfrm>
            <a:off x="437116" y="0"/>
            <a:ext cx="10515600" cy="4390617"/>
          </a:xfrm>
        </p:spPr>
        <p:txBody>
          <a:bodyPr/>
          <a:lstStyle/>
          <a:p>
            <a:pPr marL="0" indent="0">
              <a:buNone/>
            </a:pPr>
            <a:r>
              <a:rPr lang="pt-PT" dirty="0"/>
              <a:t>	</a:t>
            </a:r>
            <a:r>
              <a:rPr lang="pt-PT" sz="2400" dirty="0"/>
              <a:t>Começamos por transformar a imagem  RGB recebida para HSV para em seguida realizar a segmentação da mesma com o objetivo de separar a matrícula do resto da imagem.</a:t>
            </a:r>
          </a:p>
          <a:p>
            <a:pPr marL="0" indent="0">
              <a:buNone/>
            </a:pPr>
            <a:endParaRPr lang="pt-PT" dirty="0"/>
          </a:p>
        </p:txBody>
      </p:sp>
      <p:pic>
        <p:nvPicPr>
          <p:cNvPr id="4" name="Imagem 3">
            <a:extLst>
              <a:ext uri="{FF2B5EF4-FFF2-40B4-BE49-F238E27FC236}">
                <a16:creationId xmlns:a16="http://schemas.microsoft.com/office/drawing/2014/main" id="{4A865714-61C0-4B91-A82A-BF79960532A5}"/>
              </a:ext>
            </a:extLst>
          </p:cNvPr>
          <p:cNvPicPr>
            <a:picLocks noChangeAspect="1"/>
          </p:cNvPicPr>
          <p:nvPr/>
        </p:nvPicPr>
        <p:blipFill>
          <a:blip r:embed="rId2"/>
          <a:stretch>
            <a:fillRect/>
          </a:stretch>
        </p:blipFill>
        <p:spPr>
          <a:xfrm>
            <a:off x="713285" y="3069459"/>
            <a:ext cx="3724492" cy="3638376"/>
          </a:xfrm>
          <a:prstGeom prst="rect">
            <a:avLst/>
          </a:prstGeom>
        </p:spPr>
      </p:pic>
      <p:pic>
        <p:nvPicPr>
          <p:cNvPr id="5" name="Imagem 4">
            <a:extLst>
              <a:ext uri="{FF2B5EF4-FFF2-40B4-BE49-F238E27FC236}">
                <a16:creationId xmlns:a16="http://schemas.microsoft.com/office/drawing/2014/main" id="{4912B006-131D-46E2-A366-4556BB8191A7}"/>
              </a:ext>
            </a:extLst>
          </p:cNvPr>
          <p:cNvPicPr>
            <a:picLocks noChangeAspect="1"/>
          </p:cNvPicPr>
          <p:nvPr/>
        </p:nvPicPr>
        <p:blipFill>
          <a:blip r:embed="rId3"/>
          <a:stretch>
            <a:fillRect/>
          </a:stretch>
        </p:blipFill>
        <p:spPr>
          <a:xfrm>
            <a:off x="6669468" y="3069460"/>
            <a:ext cx="3754109" cy="3638376"/>
          </a:xfrm>
          <a:prstGeom prst="rect">
            <a:avLst/>
          </a:prstGeom>
        </p:spPr>
      </p:pic>
      <p:pic>
        <p:nvPicPr>
          <p:cNvPr id="6" name="Picture 2" descr="Mestrados da EST | IPCA: Candidaturas Abertas | Open Calls ...">
            <a:extLst>
              <a:ext uri="{FF2B5EF4-FFF2-40B4-BE49-F238E27FC236}">
                <a16:creationId xmlns:a16="http://schemas.microsoft.com/office/drawing/2014/main" id="{E23FE0BB-2094-4682-AABF-338AB0445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3" y="-748718"/>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a:extLst>
              <a:ext uri="{FF2B5EF4-FFF2-40B4-BE49-F238E27FC236}">
                <a16:creationId xmlns:a16="http://schemas.microsoft.com/office/drawing/2014/main" id="{B60E44D4-E707-4026-ABD2-1D625AD5FDB0}"/>
              </a:ext>
            </a:extLst>
          </p:cNvPr>
          <p:cNvSpPr/>
          <p:nvPr/>
        </p:nvSpPr>
        <p:spPr>
          <a:xfrm>
            <a:off x="4683634" y="4494364"/>
            <a:ext cx="1602297" cy="788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52349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C8228-3D56-4BE3-8B50-A7FF13CC0805}"/>
              </a:ext>
            </a:extLst>
          </p:cNvPr>
          <p:cNvSpPr>
            <a:spLocks noGrp="1"/>
          </p:cNvSpPr>
          <p:nvPr>
            <p:ph type="title"/>
          </p:nvPr>
        </p:nvSpPr>
        <p:spPr>
          <a:xfrm>
            <a:off x="3090060" y="-255871"/>
            <a:ext cx="8534400" cy="1507067"/>
          </a:xfrm>
        </p:spPr>
        <p:txBody>
          <a:bodyPr/>
          <a:lstStyle/>
          <a:p>
            <a:pPr algn="ctr"/>
            <a:r>
              <a:rPr lang="pt-PT" dirty="0"/>
              <a:t>Localização da matricula</a:t>
            </a:r>
          </a:p>
        </p:txBody>
      </p:sp>
      <p:sp>
        <p:nvSpPr>
          <p:cNvPr id="11" name="Marcador de Posição de Conteúdo 10">
            <a:extLst>
              <a:ext uri="{FF2B5EF4-FFF2-40B4-BE49-F238E27FC236}">
                <a16:creationId xmlns:a16="http://schemas.microsoft.com/office/drawing/2014/main" id="{2597CE78-44ED-4628-8514-4646F3CAF45E}"/>
              </a:ext>
            </a:extLst>
          </p:cNvPr>
          <p:cNvSpPr>
            <a:spLocks noGrp="1"/>
          </p:cNvSpPr>
          <p:nvPr>
            <p:ph idx="1"/>
          </p:nvPr>
        </p:nvSpPr>
        <p:spPr>
          <a:xfrm>
            <a:off x="1421059" y="497663"/>
            <a:ext cx="8534400" cy="3615267"/>
          </a:xfrm>
        </p:spPr>
        <p:txBody>
          <a:bodyPr/>
          <a:lstStyle/>
          <a:p>
            <a:endParaRPr lang="pt-PT" dirty="0"/>
          </a:p>
        </p:txBody>
      </p:sp>
      <p:pic>
        <p:nvPicPr>
          <p:cNvPr id="4" name="Picture 2" descr="Mestrados da EST | IPCA: Candidaturas Abertas | Open Calls ...">
            <a:extLst>
              <a:ext uri="{FF2B5EF4-FFF2-40B4-BE49-F238E27FC236}">
                <a16:creationId xmlns:a16="http://schemas.microsoft.com/office/drawing/2014/main" id="{1F9D2817-379E-4F09-9BF5-664D41512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7" y="-790663"/>
            <a:ext cx="3621656" cy="271624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DB8DD457-8FDC-425B-8C73-62F8EC784088}"/>
              </a:ext>
            </a:extLst>
          </p:cNvPr>
          <p:cNvPicPr>
            <a:picLocks noChangeAspect="1"/>
          </p:cNvPicPr>
          <p:nvPr/>
        </p:nvPicPr>
        <p:blipFill>
          <a:blip r:embed="rId3"/>
          <a:stretch>
            <a:fillRect/>
          </a:stretch>
        </p:blipFill>
        <p:spPr>
          <a:xfrm>
            <a:off x="182070" y="2337720"/>
            <a:ext cx="3386683" cy="3282277"/>
          </a:xfrm>
          <a:prstGeom prst="rect">
            <a:avLst/>
          </a:prstGeom>
        </p:spPr>
      </p:pic>
      <p:sp>
        <p:nvSpPr>
          <p:cNvPr id="8" name="Seta: Para a Direita 7">
            <a:extLst>
              <a:ext uri="{FF2B5EF4-FFF2-40B4-BE49-F238E27FC236}">
                <a16:creationId xmlns:a16="http://schemas.microsoft.com/office/drawing/2014/main" id="{2056AB25-CC1F-438E-B4F9-5801FF73C8BF}"/>
              </a:ext>
            </a:extLst>
          </p:cNvPr>
          <p:cNvSpPr/>
          <p:nvPr/>
        </p:nvSpPr>
        <p:spPr>
          <a:xfrm>
            <a:off x="3716039" y="3837963"/>
            <a:ext cx="545284" cy="377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a:extLst>
              <a:ext uri="{FF2B5EF4-FFF2-40B4-BE49-F238E27FC236}">
                <a16:creationId xmlns:a16="http://schemas.microsoft.com/office/drawing/2014/main" id="{9F63B02E-B7A2-4C52-9401-47DE2610CBA7}"/>
              </a:ext>
            </a:extLst>
          </p:cNvPr>
          <p:cNvSpPr/>
          <p:nvPr/>
        </p:nvSpPr>
        <p:spPr>
          <a:xfrm>
            <a:off x="7930676" y="3837963"/>
            <a:ext cx="545284" cy="377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2" name="Imagem 11">
            <a:extLst>
              <a:ext uri="{FF2B5EF4-FFF2-40B4-BE49-F238E27FC236}">
                <a16:creationId xmlns:a16="http://schemas.microsoft.com/office/drawing/2014/main" id="{D5565EFE-0582-4CF1-8CD9-10657953261D}"/>
              </a:ext>
            </a:extLst>
          </p:cNvPr>
          <p:cNvPicPr>
            <a:picLocks noChangeAspect="1"/>
          </p:cNvPicPr>
          <p:nvPr/>
        </p:nvPicPr>
        <p:blipFill>
          <a:blip r:embed="rId4"/>
          <a:stretch>
            <a:fillRect/>
          </a:stretch>
        </p:blipFill>
        <p:spPr>
          <a:xfrm>
            <a:off x="4402658" y="2344208"/>
            <a:ext cx="3386684" cy="3301526"/>
          </a:xfrm>
          <a:prstGeom prst="rect">
            <a:avLst/>
          </a:prstGeom>
        </p:spPr>
      </p:pic>
      <p:pic>
        <p:nvPicPr>
          <p:cNvPr id="13" name="Imagem 12">
            <a:extLst>
              <a:ext uri="{FF2B5EF4-FFF2-40B4-BE49-F238E27FC236}">
                <a16:creationId xmlns:a16="http://schemas.microsoft.com/office/drawing/2014/main" id="{101CE738-F393-4550-B134-42D0C4929C0E}"/>
              </a:ext>
            </a:extLst>
          </p:cNvPr>
          <p:cNvPicPr>
            <a:picLocks noChangeAspect="1"/>
          </p:cNvPicPr>
          <p:nvPr/>
        </p:nvPicPr>
        <p:blipFill>
          <a:blip r:embed="rId5"/>
          <a:stretch>
            <a:fillRect/>
          </a:stretch>
        </p:blipFill>
        <p:spPr>
          <a:xfrm>
            <a:off x="8617294" y="2344208"/>
            <a:ext cx="3400374" cy="3301526"/>
          </a:xfrm>
          <a:prstGeom prst="rect">
            <a:avLst/>
          </a:prstGeom>
        </p:spPr>
      </p:pic>
    </p:spTree>
    <p:extLst>
      <p:ext uri="{BB962C8B-B14F-4D97-AF65-F5344CB8AC3E}">
        <p14:creationId xmlns:p14="http://schemas.microsoft.com/office/powerpoint/2010/main" val="67857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B1EA7-4E22-487E-95D3-5ED928A798C9}"/>
              </a:ext>
            </a:extLst>
          </p:cNvPr>
          <p:cNvSpPr>
            <a:spLocks noGrp="1"/>
          </p:cNvSpPr>
          <p:nvPr>
            <p:ph type="title"/>
          </p:nvPr>
        </p:nvSpPr>
        <p:spPr>
          <a:xfrm>
            <a:off x="2840300" y="55221"/>
            <a:ext cx="8534400" cy="1507067"/>
          </a:xfrm>
        </p:spPr>
        <p:txBody>
          <a:bodyPr/>
          <a:lstStyle/>
          <a:p>
            <a:pPr algn="ctr"/>
            <a:r>
              <a:rPr lang="pt-PT" dirty="0"/>
              <a:t>Localização da matricula</a:t>
            </a:r>
          </a:p>
        </p:txBody>
      </p:sp>
      <p:pic>
        <p:nvPicPr>
          <p:cNvPr id="11" name="Marcador de Posição de Conteúdo 10">
            <a:extLst>
              <a:ext uri="{FF2B5EF4-FFF2-40B4-BE49-F238E27FC236}">
                <a16:creationId xmlns:a16="http://schemas.microsoft.com/office/drawing/2014/main" id="{AE99D96E-21C5-457B-93F6-A42AEFEBAC17}"/>
              </a:ext>
            </a:extLst>
          </p:cNvPr>
          <p:cNvPicPr>
            <a:picLocks noGrp="1" noChangeAspect="1"/>
          </p:cNvPicPr>
          <p:nvPr>
            <p:ph idx="1"/>
          </p:nvPr>
        </p:nvPicPr>
        <p:blipFill>
          <a:blip r:embed="rId2"/>
          <a:stretch>
            <a:fillRect/>
          </a:stretch>
        </p:blipFill>
        <p:spPr>
          <a:xfrm>
            <a:off x="7008045" y="2041636"/>
            <a:ext cx="4331748" cy="4196909"/>
          </a:xfrm>
          <a:prstGeom prst="rect">
            <a:avLst/>
          </a:prstGeom>
        </p:spPr>
      </p:pic>
      <p:pic>
        <p:nvPicPr>
          <p:cNvPr id="5" name="Picture 2" descr="Mestrados da EST | IPCA: Candidaturas Abertas | Open Calls ...">
            <a:extLst>
              <a:ext uri="{FF2B5EF4-FFF2-40B4-BE49-F238E27FC236}">
                <a16:creationId xmlns:a16="http://schemas.microsoft.com/office/drawing/2014/main" id="{25D2A908-9BEF-4AEA-899B-C447CC40C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7" y="-790663"/>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a:extLst>
              <a:ext uri="{FF2B5EF4-FFF2-40B4-BE49-F238E27FC236}">
                <a16:creationId xmlns:a16="http://schemas.microsoft.com/office/drawing/2014/main" id="{682FCF87-5314-4F1E-918D-7967181A727D}"/>
              </a:ext>
            </a:extLst>
          </p:cNvPr>
          <p:cNvSpPr/>
          <p:nvPr/>
        </p:nvSpPr>
        <p:spPr>
          <a:xfrm>
            <a:off x="5371985" y="3827214"/>
            <a:ext cx="1129483" cy="711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8" name="Imagem 7">
            <a:extLst>
              <a:ext uri="{FF2B5EF4-FFF2-40B4-BE49-F238E27FC236}">
                <a16:creationId xmlns:a16="http://schemas.microsoft.com/office/drawing/2014/main" id="{961C448F-FB04-4BD9-BFFC-A810403AE0E2}"/>
              </a:ext>
            </a:extLst>
          </p:cNvPr>
          <p:cNvPicPr>
            <a:picLocks noChangeAspect="1"/>
          </p:cNvPicPr>
          <p:nvPr/>
        </p:nvPicPr>
        <p:blipFill>
          <a:blip r:embed="rId4"/>
          <a:stretch>
            <a:fillRect/>
          </a:stretch>
        </p:blipFill>
        <p:spPr>
          <a:xfrm>
            <a:off x="533660" y="2050553"/>
            <a:ext cx="4331748" cy="4205825"/>
          </a:xfrm>
          <a:prstGeom prst="rect">
            <a:avLst/>
          </a:prstGeom>
        </p:spPr>
      </p:pic>
    </p:spTree>
    <p:extLst>
      <p:ext uri="{BB962C8B-B14F-4D97-AF65-F5344CB8AC3E}">
        <p14:creationId xmlns:p14="http://schemas.microsoft.com/office/powerpoint/2010/main" val="38589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5D9EA-C118-4577-96E1-461B507C7251}"/>
              </a:ext>
            </a:extLst>
          </p:cNvPr>
          <p:cNvSpPr>
            <a:spLocks noGrp="1"/>
          </p:cNvSpPr>
          <p:nvPr>
            <p:ph type="title"/>
          </p:nvPr>
        </p:nvSpPr>
        <p:spPr>
          <a:xfrm>
            <a:off x="3202454" y="-66912"/>
            <a:ext cx="8534400" cy="1507067"/>
          </a:xfrm>
        </p:spPr>
        <p:txBody>
          <a:bodyPr/>
          <a:lstStyle/>
          <a:p>
            <a:pPr algn="ctr"/>
            <a:r>
              <a:rPr lang="pt-PT" dirty="0"/>
              <a:t>Localização da matricula</a:t>
            </a:r>
          </a:p>
        </p:txBody>
      </p:sp>
      <p:pic>
        <p:nvPicPr>
          <p:cNvPr id="5" name="Marcador de Posição de Conteúdo 4">
            <a:extLst>
              <a:ext uri="{FF2B5EF4-FFF2-40B4-BE49-F238E27FC236}">
                <a16:creationId xmlns:a16="http://schemas.microsoft.com/office/drawing/2014/main" id="{3581EE09-2CDF-4017-A493-A8FCABF458B1}"/>
              </a:ext>
            </a:extLst>
          </p:cNvPr>
          <p:cNvPicPr>
            <a:picLocks noGrp="1" noChangeAspect="1"/>
          </p:cNvPicPr>
          <p:nvPr>
            <p:ph idx="1"/>
          </p:nvPr>
        </p:nvPicPr>
        <p:blipFill>
          <a:blip r:embed="rId2"/>
          <a:stretch>
            <a:fillRect/>
          </a:stretch>
        </p:blipFill>
        <p:spPr>
          <a:xfrm>
            <a:off x="1018151" y="1305271"/>
            <a:ext cx="3525857" cy="3409696"/>
          </a:xfrm>
          <a:prstGeom prst="rect">
            <a:avLst/>
          </a:prstGeom>
        </p:spPr>
      </p:pic>
      <p:pic>
        <p:nvPicPr>
          <p:cNvPr id="4" name="Picture 2" descr="Mestrados da EST | IPCA: Candidaturas Abertas | Open Calls ...">
            <a:extLst>
              <a:ext uri="{FF2B5EF4-FFF2-40B4-BE49-F238E27FC236}">
                <a16:creationId xmlns:a16="http://schemas.microsoft.com/office/drawing/2014/main" id="{D18ADA4B-4CD4-4818-B27C-69D877597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7" y="-790663"/>
            <a:ext cx="3621656" cy="271624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9DFF1145-7EAA-40B3-ACDD-4A7A3B97216C}"/>
              </a:ext>
            </a:extLst>
          </p:cNvPr>
          <p:cNvPicPr>
            <a:picLocks noChangeAspect="1"/>
          </p:cNvPicPr>
          <p:nvPr/>
        </p:nvPicPr>
        <p:blipFill>
          <a:blip r:embed="rId4"/>
          <a:stretch>
            <a:fillRect/>
          </a:stretch>
        </p:blipFill>
        <p:spPr>
          <a:xfrm>
            <a:off x="7753679" y="1305271"/>
            <a:ext cx="3540838" cy="3409696"/>
          </a:xfrm>
          <a:prstGeom prst="rect">
            <a:avLst/>
          </a:prstGeom>
        </p:spPr>
      </p:pic>
      <p:sp>
        <p:nvSpPr>
          <p:cNvPr id="8" name="Seta: Para a Direita 7">
            <a:extLst>
              <a:ext uri="{FF2B5EF4-FFF2-40B4-BE49-F238E27FC236}">
                <a16:creationId xmlns:a16="http://schemas.microsoft.com/office/drawing/2014/main" id="{DFF8516A-09A8-4FE2-8FDD-BB88F8B7B7CC}"/>
              </a:ext>
            </a:extLst>
          </p:cNvPr>
          <p:cNvSpPr/>
          <p:nvPr/>
        </p:nvSpPr>
        <p:spPr>
          <a:xfrm>
            <a:off x="5531258" y="2563102"/>
            <a:ext cx="1129483" cy="711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3" name="Imagem 2">
            <a:extLst>
              <a:ext uri="{FF2B5EF4-FFF2-40B4-BE49-F238E27FC236}">
                <a16:creationId xmlns:a16="http://schemas.microsoft.com/office/drawing/2014/main" id="{9716DAFB-487D-41B5-ADB8-1EA7737F8921}"/>
              </a:ext>
            </a:extLst>
          </p:cNvPr>
          <p:cNvPicPr>
            <a:picLocks noChangeAspect="1"/>
          </p:cNvPicPr>
          <p:nvPr/>
        </p:nvPicPr>
        <p:blipFill>
          <a:blip r:embed="rId5"/>
          <a:stretch>
            <a:fillRect/>
          </a:stretch>
        </p:blipFill>
        <p:spPr>
          <a:xfrm>
            <a:off x="3561799" y="4931228"/>
            <a:ext cx="5695950" cy="1438275"/>
          </a:xfrm>
          <a:prstGeom prst="rect">
            <a:avLst/>
          </a:prstGeom>
        </p:spPr>
      </p:pic>
    </p:spTree>
    <p:extLst>
      <p:ext uri="{BB962C8B-B14F-4D97-AF65-F5344CB8AC3E}">
        <p14:creationId xmlns:p14="http://schemas.microsoft.com/office/powerpoint/2010/main" val="243280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5F78F-52D3-493D-9511-DDB9776F7FF7}"/>
              </a:ext>
            </a:extLst>
          </p:cNvPr>
          <p:cNvSpPr>
            <a:spLocks noGrp="1"/>
          </p:cNvSpPr>
          <p:nvPr>
            <p:ph type="title"/>
          </p:nvPr>
        </p:nvSpPr>
        <p:spPr>
          <a:xfrm>
            <a:off x="3676991" y="-67734"/>
            <a:ext cx="8534400" cy="1507067"/>
          </a:xfrm>
        </p:spPr>
        <p:txBody>
          <a:bodyPr/>
          <a:lstStyle/>
          <a:p>
            <a:r>
              <a:rPr lang="pt-PT" dirty="0"/>
              <a:t>Localização dos caracteres </a:t>
            </a:r>
          </a:p>
        </p:txBody>
      </p:sp>
      <p:sp>
        <p:nvSpPr>
          <p:cNvPr id="3" name="Marcador de Posição de Conteúdo 2">
            <a:extLst>
              <a:ext uri="{FF2B5EF4-FFF2-40B4-BE49-F238E27FC236}">
                <a16:creationId xmlns:a16="http://schemas.microsoft.com/office/drawing/2014/main" id="{D8F5C6A5-7850-4FAF-979F-891A885A7BB1}"/>
              </a:ext>
            </a:extLst>
          </p:cNvPr>
          <p:cNvSpPr>
            <a:spLocks noGrp="1"/>
          </p:cNvSpPr>
          <p:nvPr>
            <p:ph idx="1"/>
          </p:nvPr>
        </p:nvSpPr>
        <p:spPr>
          <a:xfrm>
            <a:off x="348310" y="1317155"/>
            <a:ext cx="11454914" cy="3615267"/>
          </a:xfrm>
        </p:spPr>
        <p:txBody>
          <a:bodyPr/>
          <a:lstStyle/>
          <a:p>
            <a:pPr marL="0" indent="0">
              <a:buNone/>
            </a:pPr>
            <a:r>
              <a:rPr lang="pt-PT" dirty="0"/>
              <a:t>Para localizarmos os caracteres ma matricula fizemos exatamente o mesmo processo que fizemos para descobrir a matricula simplesmente na segmentação em vez de procurar mos pelo branco da matricula procuramos pelo preto das letras.</a:t>
            </a:r>
          </a:p>
        </p:txBody>
      </p:sp>
      <p:pic>
        <p:nvPicPr>
          <p:cNvPr id="5" name="Picture 2" descr="Mestrados da EST | IPCA: Candidaturas Abertas | Open Calls ...">
            <a:extLst>
              <a:ext uri="{FF2B5EF4-FFF2-40B4-BE49-F238E27FC236}">
                <a16:creationId xmlns:a16="http://schemas.microsoft.com/office/drawing/2014/main" id="{4E6A7A48-850C-4A68-A722-7EE581749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7" y="-790663"/>
            <a:ext cx="3621656" cy="271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53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9B68D232-40DE-4342-87D6-5A6EE7BCB2B6}"/>
              </a:ext>
            </a:extLst>
          </p:cNvPr>
          <p:cNvSpPr>
            <a:spLocks noGrp="1"/>
          </p:cNvSpPr>
          <p:nvPr>
            <p:ph idx="1"/>
          </p:nvPr>
        </p:nvSpPr>
        <p:spPr/>
        <p:txBody>
          <a:bodyPr/>
          <a:lstStyle/>
          <a:p>
            <a:endParaRPr lang="pt-PT"/>
          </a:p>
        </p:txBody>
      </p:sp>
      <p:pic>
        <p:nvPicPr>
          <p:cNvPr id="4" name="Picture 2" descr="Mestrados da EST | IPCA: Candidaturas Abertas | Open Calls ...">
            <a:extLst>
              <a:ext uri="{FF2B5EF4-FFF2-40B4-BE49-F238E27FC236}">
                <a16:creationId xmlns:a16="http://schemas.microsoft.com/office/drawing/2014/main" id="{401568C2-3B68-4C43-ACEC-8004BAC68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 y="-737397"/>
            <a:ext cx="3621656" cy="271624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66EE5A0A-374A-4329-9493-B24FE5198097}"/>
              </a:ext>
            </a:extLst>
          </p:cNvPr>
          <p:cNvSpPr txBox="1">
            <a:spLocks/>
          </p:cNvSpPr>
          <p:nvPr/>
        </p:nvSpPr>
        <p:spPr>
          <a:xfrm>
            <a:off x="3676991" y="-6773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PT" dirty="0"/>
              <a:t>Localização dos caracteres </a:t>
            </a:r>
          </a:p>
        </p:txBody>
      </p:sp>
      <p:pic>
        <p:nvPicPr>
          <p:cNvPr id="7" name="Imagem 6">
            <a:extLst>
              <a:ext uri="{FF2B5EF4-FFF2-40B4-BE49-F238E27FC236}">
                <a16:creationId xmlns:a16="http://schemas.microsoft.com/office/drawing/2014/main" id="{30BCC85B-B33D-45D8-A50A-70EAD9F60FAB}"/>
              </a:ext>
            </a:extLst>
          </p:cNvPr>
          <p:cNvPicPr>
            <a:picLocks noChangeAspect="1"/>
          </p:cNvPicPr>
          <p:nvPr/>
        </p:nvPicPr>
        <p:blipFill>
          <a:blip r:embed="rId3"/>
          <a:stretch>
            <a:fillRect/>
          </a:stretch>
        </p:blipFill>
        <p:spPr>
          <a:xfrm>
            <a:off x="886723" y="2788134"/>
            <a:ext cx="3869355" cy="3726046"/>
          </a:xfrm>
          <a:prstGeom prst="rect">
            <a:avLst/>
          </a:prstGeom>
        </p:spPr>
      </p:pic>
      <p:pic>
        <p:nvPicPr>
          <p:cNvPr id="8" name="Imagem 7">
            <a:extLst>
              <a:ext uri="{FF2B5EF4-FFF2-40B4-BE49-F238E27FC236}">
                <a16:creationId xmlns:a16="http://schemas.microsoft.com/office/drawing/2014/main" id="{966A16DA-DB3C-4FD7-B4C7-7B4CC957F7B1}"/>
              </a:ext>
            </a:extLst>
          </p:cNvPr>
          <p:cNvPicPr>
            <a:picLocks noChangeAspect="1"/>
          </p:cNvPicPr>
          <p:nvPr/>
        </p:nvPicPr>
        <p:blipFill>
          <a:blip r:embed="rId4"/>
          <a:stretch>
            <a:fillRect/>
          </a:stretch>
        </p:blipFill>
        <p:spPr>
          <a:xfrm>
            <a:off x="6642643" y="2788134"/>
            <a:ext cx="3861541" cy="3726047"/>
          </a:xfrm>
          <a:prstGeom prst="rect">
            <a:avLst/>
          </a:prstGeom>
        </p:spPr>
      </p:pic>
      <p:sp>
        <p:nvSpPr>
          <p:cNvPr id="9" name="Seta: Para a Direita 8">
            <a:extLst>
              <a:ext uri="{FF2B5EF4-FFF2-40B4-BE49-F238E27FC236}">
                <a16:creationId xmlns:a16="http://schemas.microsoft.com/office/drawing/2014/main" id="{D53B0CAC-6995-4902-A5A4-BBC52EC517C5}"/>
              </a:ext>
            </a:extLst>
          </p:cNvPr>
          <p:cNvSpPr/>
          <p:nvPr/>
        </p:nvSpPr>
        <p:spPr>
          <a:xfrm>
            <a:off x="5077099" y="4240152"/>
            <a:ext cx="1129483" cy="711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661344786"/>
      </p:ext>
    </p:extLst>
  </p:cSld>
  <p:clrMapOvr>
    <a:masterClrMapping/>
  </p:clrMapOvr>
</p:sld>
</file>

<file path=ppt/theme/theme1.xml><?xml version="1.0" encoding="utf-8"?>
<a:theme xmlns:a="http://schemas.openxmlformats.org/drawingml/2006/main" name="Setor">
  <a:themeElements>
    <a:clrScheme name="Se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TM02900771[[fn=Setor]]</Template>
  <TotalTime>57</TotalTime>
  <Words>388</Words>
  <Application>Microsoft Office PowerPoint</Application>
  <PresentationFormat>Ecrã Panorâmico</PresentationFormat>
  <Paragraphs>35</Paragraphs>
  <Slides>18</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18</vt:i4>
      </vt:variant>
    </vt:vector>
  </HeadingPairs>
  <TitlesOfParts>
    <vt:vector size="22" baseType="lpstr">
      <vt:lpstr>Arial</vt:lpstr>
      <vt:lpstr>Century Gothic</vt:lpstr>
      <vt:lpstr>Wingdings 3</vt:lpstr>
      <vt:lpstr>Setor</vt:lpstr>
      <vt:lpstr>Apresentação do PowerPoint</vt:lpstr>
      <vt:lpstr>Introdução</vt:lpstr>
      <vt:lpstr>Apresentação do PowerPoint</vt:lpstr>
      <vt:lpstr>Localização da matricula</vt:lpstr>
      <vt:lpstr>Localização da matricula</vt:lpstr>
      <vt:lpstr>Localização da matricula</vt:lpstr>
      <vt:lpstr>Localização da matricula</vt:lpstr>
      <vt:lpstr>Localização dos caracteres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João Carlos Martins Silva</dc:creator>
  <cp:lastModifiedBy>João Carlos Martins Silva</cp:lastModifiedBy>
  <cp:revision>7</cp:revision>
  <dcterms:created xsi:type="dcterms:W3CDTF">2020-06-04T22:58:58Z</dcterms:created>
  <dcterms:modified xsi:type="dcterms:W3CDTF">2020-06-04T23:56:46Z</dcterms:modified>
</cp:coreProperties>
</file>