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5"/>
  </p:notesMasterIdLst>
  <p:handoutMasterIdLst>
    <p:handoutMasterId r:id="rId16"/>
  </p:handoutMasterIdLst>
  <p:sldIdLst>
    <p:sldId id="257" r:id="rId3"/>
    <p:sldId id="263" r:id="rId4"/>
    <p:sldId id="1547" r:id="rId5"/>
    <p:sldId id="1548" r:id="rId6"/>
    <p:sldId id="1549" r:id="rId7"/>
    <p:sldId id="1550" r:id="rId8"/>
    <p:sldId id="1551" r:id="rId9"/>
    <p:sldId id="265" r:id="rId10"/>
    <p:sldId id="283" r:id="rId11"/>
    <p:sldId id="279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body" id="{3A7429EF-79F1-A44F-B2E7-33EA665B892A}">
          <p14:sldIdLst>
            <p14:sldId id="1547"/>
            <p14:sldId id="1548"/>
            <p14:sldId id="1549"/>
            <p14:sldId id="1550"/>
            <p14:sldId id="1551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87" autoAdjust="0"/>
    <p:restoredTop sz="91330" autoAdjust="0"/>
  </p:normalViewPr>
  <p:slideViewPr>
    <p:cSldViewPr snapToGrid="0">
      <p:cViewPr>
        <p:scale>
          <a:sx n="110" d="100"/>
          <a:sy n="110" d="100"/>
        </p:scale>
        <p:origin x="296" y="18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12/14/18 10:43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12/14/18 10:43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12/14/18 10:43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12/14/18 10:43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12/14/18 10:43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9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12/14/18 10:43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12/14/18 10:43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12/14/18 10:43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236077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40229"/>
          </a:xfrm>
        </p:spPr>
        <p:txBody>
          <a:bodyPr>
            <a:spAutoFit/>
          </a:bodyPr>
          <a:lstStyle>
            <a:lvl3pPr>
              <a:defRPr sz="2399"/>
            </a:lvl3pPr>
            <a:lvl4pPr>
              <a:defRPr sz="1999"/>
            </a:lvl4pPr>
            <a:lvl5pPr>
              <a:defRPr sz="1999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5580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8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connect-to-sharepoint" TargetMode="External"/><Relationship Id="rId4" Type="http://schemas.openxmlformats.org/officeDocument/2006/relationships/hyperlink" Target="https://docs.microsoft.com/sharepoint/dev/sp-add-ins/get-to-know-the-sharepoint-rest-servic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SharePoint 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SPHttpClient</a:t>
            </a:r>
            <a:r>
              <a:rPr lang="en-US" dirty="0"/>
              <a:t> to talk to SharePoint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Get to know the SharePoint REST service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https://docs.microsoft.com/sharepoint/dev/sp-add-ins/get-to-know-the-sharepoint-rest-service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Connect to SharePoint APIs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https://docs.microsoft.com/sharepoint/dev/spfx/connect-to-sharepoint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Using the </a:t>
            </a:r>
            <a:r>
              <a:rPr lang="en-US" sz="2800" dirty="0" err="1"/>
              <a:t>SPHttpClient</a:t>
            </a:r>
            <a:r>
              <a:rPr lang="en-US" sz="2800" dirty="0"/>
              <a:t> to talk to SharePoint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SharePoint REST API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SharePoint Framework REST API &amp; </a:t>
            </a:r>
            <a:r>
              <a:rPr lang="en-US" sz="2000" dirty="0" err="1"/>
              <a:t>SPHttpClient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Reading Data from SharePoint Lists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496889"/>
          </a:xfrm>
        </p:spPr>
        <p:txBody>
          <a:bodyPr/>
          <a:lstStyle/>
          <a:p>
            <a:r>
              <a:rPr lang="en-US" sz="2800" dirty="0"/>
              <a:t>Primary API used for accessing data in SharePoint data remotely</a:t>
            </a:r>
          </a:p>
          <a:p>
            <a:pPr lvl="1"/>
            <a:r>
              <a:rPr lang="en-US" sz="2000" dirty="0"/>
              <a:t>Used in client-side solutions</a:t>
            </a:r>
          </a:p>
          <a:p>
            <a:pPr lvl="1"/>
            <a:r>
              <a:rPr lang="en-US" sz="2000" dirty="0"/>
              <a:t>Used in server-side solutions ”off” the SharePoint Server</a:t>
            </a:r>
          </a:p>
          <a:p>
            <a:endParaRPr lang="en-US" sz="2800" dirty="0"/>
          </a:p>
          <a:p>
            <a:r>
              <a:rPr lang="en-US" sz="2800" dirty="0"/>
              <a:t>Many SDKs and libraries leverage the REST API</a:t>
            </a:r>
          </a:p>
          <a:p>
            <a:pPr lvl="1"/>
            <a:r>
              <a:rPr lang="en-US" sz="2000" dirty="0"/>
              <a:t>SharePoint CSOM</a:t>
            </a:r>
          </a:p>
          <a:p>
            <a:pPr lvl="1"/>
            <a:r>
              <a:rPr lang="en-US" sz="2000" dirty="0" err="1"/>
              <a:t>PnPJS</a:t>
            </a:r>
            <a:endParaRPr lang="en-US" sz="2000" dirty="0"/>
          </a:p>
          <a:p>
            <a:pPr lvl="1"/>
            <a:r>
              <a:rPr lang="en-US" sz="2000" dirty="0"/>
              <a:t>etc.</a:t>
            </a:r>
          </a:p>
          <a:p>
            <a:endParaRPr lang="en-US" sz="2800" dirty="0"/>
          </a:p>
          <a:p>
            <a:r>
              <a:rPr lang="en-US" sz="2800" dirty="0"/>
              <a:t>Perform CRUD-Q operations on SharePoint entities, including </a:t>
            </a:r>
            <a:br>
              <a:rPr lang="en-US" sz="2800" dirty="0"/>
            </a:br>
            <a:r>
              <a:rPr lang="en-US" sz="2800" dirty="0"/>
              <a:t>items in lists &amp; libraries</a:t>
            </a:r>
          </a:p>
          <a:p>
            <a:endParaRPr lang="en-US" sz="2800" dirty="0"/>
          </a:p>
          <a:p>
            <a:r>
              <a:rPr lang="en-US" sz="2800" dirty="0"/>
              <a:t>Confirms to the OData v3 &amp; v4 specification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REST API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F3BE70-D5A0-BD49-AC5A-EB0FAFDEBC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795159"/>
          </a:xfrm>
        </p:spPr>
        <p:txBody>
          <a:bodyPr/>
          <a:lstStyle/>
          <a:p>
            <a:r>
              <a:rPr lang="en-US" dirty="0"/>
              <a:t>Must include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Authorization </a:t>
            </a:r>
            <a:r>
              <a:rPr lang="en-US" dirty="0"/>
              <a:t>header containing an OAuth bearer token</a:t>
            </a:r>
          </a:p>
          <a:p>
            <a:endParaRPr lang="en-US" dirty="0"/>
          </a:p>
          <a:p>
            <a:r>
              <a:rPr lang="en-US" dirty="0"/>
              <a:t>Other headers used to control how the </a:t>
            </a:r>
            <a:br>
              <a:rPr lang="en-US" dirty="0"/>
            </a:br>
            <a:r>
              <a:rPr lang="en-US" dirty="0"/>
              <a:t>REST API is used</a:t>
            </a:r>
          </a:p>
          <a:p>
            <a:pPr lvl="1"/>
            <a:r>
              <a:rPr lang="en-US" dirty="0"/>
              <a:t>OData v3 or v4 (</a:t>
            </a:r>
            <a:r>
              <a:rPr lang="en-US" i="1" dirty="0"/>
              <a:t>default = v3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Amount &amp; type of metadata returned</a:t>
            </a:r>
          </a:p>
          <a:p>
            <a:pPr lvl="1"/>
            <a:r>
              <a:rPr lang="en-US" dirty="0"/>
              <a:t>Type of operation to perform (</a:t>
            </a:r>
            <a:r>
              <a:rPr lang="en-US" i="1" dirty="0"/>
              <a:t>in the case of updates: merge / update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 versions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6D312C-112D-E742-8674-D042E049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SharePoint REST API</a:t>
            </a:r>
          </a:p>
        </p:txBody>
      </p:sp>
    </p:spTree>
    <p:extLst>
      <p:ext uri="{BB962C8B-B14F-4D97-AF65-F5344CB8AC3E}">
        <p14:creationId xmlns:p14="http://schemas.microsoft.com/office/powerpoint/2010/main" val="15398867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A78813-DEE5-7B45-A64C-8BF7A406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Query Operators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F48195-C5AA-9340-B4DB-BA3931980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3449662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sharepoint</a:t>
            </a:r>
            <a:r>
              <a:rPr lang="en-US" dirty="0"/>
              <a:t>/sites/site/</a:t>
            </a:r>
            <a:br>
              <a:rPr lang="en-US" dirty="0"/>
            </a:br>
            <a:r>
              <a:rPr lang="en-US" dirty="0"/>
              <a:t>  _</a:t>
            </a:r>
            <a:r>
              <a:rPr lang="en-US" dirty="0" err="1"/>
              <a:t>api</a:t>
            </a:r>
            <a:r>
              <a:rPr lang="en-US" dirty="0"/>
              <a:t>/web/lists/</a:t>
            </a:r>
            <a:r>
              <a:rPr lang="en-US" dirty="0" err="1"/>
              <a:t>getbytitle</a:t>
            </a:r>
            <a:r>
              <a:rPr lang="en-US" dirty="0"/>
              <a:t>(‘Countries’)/items?</a:t>
            </a:r>
          </a:p>
          <a:p>
            <a:r>
              <a:rPr lang="en-US" dirty="0"/>
              <a:t>  $select=</a:t>
            </a:r>
            <a:r>
              <a:rPr lang="en-US" dirty="0" err="1"/>
              <a:t>Id,Title</a:t>
            </a:r>
            <a:endParaRPr lang="en-US" dirty="0"/>
          </a:p>
          <a:p>
            <a:r>
              <a:rPr lang="en-US" dirty="0"/>
              <a:t>  &amp;$filter=Title </a:t>
            </a:r>
            <a:r>
              <a:rPr lang="en-US" dirty="0" err="1"/>
              <a:t>eq</a:t>
            </a:r>
            <a:r>
              <a:rPr lang="en-US" dirty="0"/>
              <a:t> ‘United States’</a:t>
            </a:r>
          </a:p>
          <a:p>
            <a:r>
              <a:rPr lang="en-US" dirty="0"/>
              <a:t>  &amp;$</a:t>
            </a:r>
            <a:r>
              <a:rPr lang="en-US" dirty="0" err="1"/>
              <a:t>orderby</a:t>
            </a:r>
            <a:r>
              <a:rPr lang="en-US" dirty="0"/>
              <a:t>=ID </a:t>
            </a:r>
            <a:r>
              <a:rPr lang="en-US" dirty="0" err="1"/>
              <a:t>desc</a:t>
            </a:r>
            <a:endParaRPr lang="en-US" dirty="0"/>
          </a:p>
          <a:p>
            <a:r>
              <a:rPr lang="en-US" dirty="0"/>
              <a:t>  &amp;$top=1</a:t>
            </a:r>
          </a:p>
        </p:txBody>
      </p:sp>
    </p:spTree>
    <p:extLst>
      <p:ext uri="{BB962C8B-B14F-4D97-AF65-F5344CB8AC3E}">
        <p14:creationId xmlns:p14="http://schemas.microsoft.com/office/powerpoint/2010/main" val="30403296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3778D-DCAD-4549-835F-E1A4A9395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293757"/>
          </a:xfrm>
        </p:spPr>
        <p:txBody>
          <a:bodyPr/>
          <a:lstStyle/>
          <a:p>
            <a:r>
              <a:rPr lang="en-US" dirty="0" err="1"/>
              <a:t>SPFx</a:t>
            </a:r>
            <a:r>
              <a:rPr lang="en-US" dirty="0"/>
              <a:t> implements calls to SharePoint REST API via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SPHttpClient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Available from the existing context: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this.context.spHttpClient.get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this.context.spHttpClient.post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Based on the existing </a:t>
            </a:r>
            <a:r>
              <a:rPr lang="en-US" dirty="0" err="1"/>
              <a:t>HttpClient</a:t>
            </a:r>
            <a:r>
              <a:rPr lang="en-US" dirty="0"/>
              <a:t> API</a:t>
            </a:r>
          </a:p>
          <a:p>
            <a:r>
              <a:rPr lang="en-US" dirty="0"/>
              <a:t>Handles the authentication &amp; default config setting: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Authorization </a:t>
            </a:r>
            <a:r>
              <a:rPr lang="en-US" dirty="0"/>
              <a:t>HTTP header</a:t>
            </a:r>
          </a:p>
          <a:p>
            <a:pPr lvl="1"/>
            <a:r>
              <a:rPr lang="en-US" dirty="0"/>
              <a:t>OData v4</a:t>
            </a:r>
          </a:p>
          <a:p>
            <a:pPr lvl="1"/>
            <a:r>
              <a:rPr lang="en-US" dirty="0"/>
              <a:t>Minimal metadata returned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ADF08-00E3-EF42-A6AC-771D064A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Framework &amp; REST API</a:t>
            </a:r>
          </a:p>
        </p:txBody>
      </p:sp>
    </p:spTree>
    <p:extLst>
      <p:ext uri="{BB962C8B-B14F-4D97-AF65-F5344CB8AC3E}">
        <p14:creationId xmlns:p14="http://schemas.microsoft.com/office/powerpoint/2010/main" val="5998259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Items with the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432256"/>
          </a:xfrm>
        </p:spPr>
        <p:txBody>
          <a:bodyPr/>
          <a:lstStyle/>
          <a:p>
            <a:r>
              <a:rPr lang="en-US" sz="2000" dirty="0"/>
              <a:t>private _</a:t>
            </a:r>
            <a:r>
              <a:rPr lang="en-US" sz="2000" dirty="0" err="1"/>
              <a:t>getListItems</a:t>
            </a:r>
            <a:r>
              <a:rPr lang="en-US" sz="2000" dirty="0"/>
              <a:t>(): Promise&lt;</a:t>
            </a:r>
            <a:r>
              <a:rPr lang="en-US" sz="2000" dirty="0" err="1"/>
              <a:t>ICountryListItem</a:t>
            </a:r>
            <a:r>
              <a:rPr lang="en-US" sz="2000" dirty="0"/>
              <a:t>[]&gt;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const</a:t>
            </a:r>
            <a:r>
              <a:rPr lang="en-US" sz="2000" dirty="0"/>
              <a:t> endpoint: string = </a:t>
            </a:r>
            <a:r>
              <a:rPr lang="en-US" sz="2000" dirty="0" err="1"/>
              <a:t>this.context.pageContext.web.absoluteUrl</a:t>
            </a:r>
            <a:endParaRPr lang="en-US" sz="2000" dirty="0"/>
          </a:p>
          <a:p>
            <a:r>
              <a:rPr lang="en-US" sz="2000" dirty="0"/>
              <a:t>    + `/_</a:t>
            </a:r>
            <a:r>
              <a:rPr lang="en-US" sz="2000" dirty="0" err="1"/>
              <a:t>api</a:t>
            </a:r>
            <a:r>
              <a:rPr lang="en-US" sz="2000" dirty="0"/>
              <a:t>/web/lists/</a:t>
            </a:r>
            <a:r>
              <a:rPr lang="en-US" sz="2000" dirty="0" err="1"/>
              <a:t>getbytitle</a:t>
            </a:r>
            <a:r>
              <a:rPr lang="en-US" sz="2000" dirty="0"/>
              <a:t>('Countries')/items?$select=</a:t>
            </a:r>
            <a:r>
              <a:rPr lang="en-US" sz="2000" dirty="0" err="1"/>
              <a:t>Id,Title</a:t>
            </a:r>
            <a:r>
              <a:rPr lang="en-US" sz="2000" dirty="0"/>
              <a:t>`</a:t>
            </a:r>
          </a:p>
          <a:p>
            <a:endParaRPr lang="en-US" sz="2000" dirty="0"/>
          </a:p>
          <a:p>
            <a:r>
              <a:rPr lang="en-US" sz="2000" dirty="0"/>
              <a:t>  return </a:t>
            </a:r>
            <a:r>
              <a:rPr lang="en-US" sz="2000" dirty="0" err="1"/>
              <a:t>this.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</a:rPr>
              <a:t>context.</a:t>
            </a:r>
            <a:r>
              <a:rPr lang="en-US" sz="2000" dirty="0" err="1">
                <a:solidFill>
                  <a:schemeClr val="accent1"/>
                </a:solidFill>
              </a:rPr>
              <a:t>spHttpClient.get</a:t>
            </a:r>
            <a:r>
              <a:rPr lang="en-US" sz="2000" dirty="0"/>
              <a:t>(</a:t>
            </a:r>
          </a:p>
          <a:p>
            <a:r>
              <a:rPr lang="en-US" sz="2000" dirty="0"/>
              <a:t>      </a:t>
            </a:r>
            <a:r>
              <a:rPr lang="en-US" sz="2000" dirty="0">
                <a:solidFill>
                  <a:schemeClr val="accent1"/>
                </a:solidFill>
              </a:rPr>
              <a:t>endpoint</a:t>
            </a:r>
            <a:r>
              <a:rPr lang="en-US" sz="2000" dirty="0"/>
              <a:t>, </a:t>
            </a:r>
          </a:p>
          <a:p>
            <a:r>
              <a:rPr lang="en-US" sz="2000" dirty="0"/>
              <a:t>      </a:t>
            </a:r>
            <a:r>
              <a:rPr lang="en-US" sz="2000" dirty="0">
                <a:solidFill>
                  <a:schemeClr val="accent1"/>
                </a:solidFill>
              </a:rPr>
              <a:t>SPHttpClient.configurations.v1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    </a:t>
            </a:r>
            <a:r>
              <a:rPr lang="en-US" sz="2000" dirty="0"/>
              <a:t>)</a:t>
            </a:r>
          </a:p>
          <a:p>
            <a:r>
              <a:rPr lang="en-US" sz="2000" dirty="0"/>
              <a:t>    .then(response =&gt; {</a:t>
            </a:r>
          </a:p>
          <a:p>
            <a:r>
              <a:rPr lang="en-US" sz="2000" dirty="0"/>
              <a:t>      return </a:t>
            </a:r>
            <a:r>
              <a:rPr lang="en-US" sz="2000" dirty="0" err="1"/>
              <a:t>response.json</a:t>
            </a:r>
            <a:r>
              <a:rPr lang="en-US" sz="2000" dirty="0"/>
              <a:t>();</a:t>
            </a:r>
          </a:p>
          <a:p>
            <a:r>
              <a:rPr lang="en-US" sz="2000" dirty="0"/>
              <a:t>    })</a:t>
            </a:r>
          </a:p>
          <a:p>
            <a:r>
              <a:rPr lang="en-US" sz="2000" dirty="0"/>
              <a:t>    .then(</a:t>
            </a:r>
            <a:r>
              <a:rPr lang="en-US" sz="2000" dirty="0" err="1"/>
              <a:t>jsonResponse</a:t>
            </a:r>
            <a:r>
              <a:rPr lang="en-US" sz="2000" dirty="0"/>
              <a:t> =&gt; {</a:t>
            </a:r>
          </a:p>
          <a:p>
            <a:r>
              <a:rPr lang="en-US" sz="2000" dirty="0"/>
              <a:t>      return </a:t>
            </a:r>
            <a:r>
              <a:rPr lang="en-US" sz="2000" dirty="0" err="1"/>
              <a:t>jsonResponse.value</a:t>
            </a:r>
            <a:r>
              <a:rPr lang="en-US" sz="2000" dirty="0"/>
              <a:t>;</a:t>
            </a:r>
          </a:p>
          <a:p>
            <a:r>
              <a:rPr lang="en-US" sz="2000" dirty="0"/>
              <a:t>    }) as Promise&lt;</a:t>
            </a:r>
            <a:r>
              <a:rPr lang="en-US" sz="2000" dirty="0" err="1"/>
              <a:t>ICountryListItem</a:t>
            </a:r>
            <a:r>
              <a:rPr lang="en-US" sz="2000" dirty="0"/>
              <a:t>[]&gt;;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94041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Using </a:t>
            </a:r>
            <a:r>
              <a:rPr lang="en-US" sz="2400" dirty="0" err="1"/>
              <a:t>SPHttpClient</a:t>
            </a:r>
            <a:r>
              <a:rPr lang="en-US" sz="2400" dirty="0"/>
              <a:t> to talk to SharePoint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469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348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SharePoint REST API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SharePoint Framework REST API &amp;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SPHttpClient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Reading Data from SharePoint Lists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565</Words>
  <Application>Microsoft Macintosh PowerPoint</Application>
  <PresentationFormat>Custom</PresentationFormat>
  <Paragraphs>94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SharePoint Content</vt:lpstr>
      <vt:lpstr>Using the SPHttpClient to talk to SharePoint</vt:lpstr>
      <vt:lpstr>SharePoint REST API</vt:lpstr>
      <vt:lpstr>Accessing the SharePoint REST API</vt:lpstr>
      <vt:lpstr>OData Query Operators</vt:lpstr>
      <vt:lpstr>SharePoint Framework &amp; REST API</vt:lpstr>
      <vt:lpstr>Reading List Items with the REST API &amp; SPFx</vt:lpstr>
      <vt:lpstr>Demo Using SPHttpClient to talk to SharePoint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2018-12-14T15:43:07Z</dcterms:modified>
</cp:coreProperties>
</file>