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8"/>
  </p:notesMasterIdLst>
  <p:handoutMasterIdLst>
    <p:handoutMasterId r:id="rId19"/>
  </p:handoutMasterIdLst>
  <p:sldIdLst>
    <p:sldId id="257" r:id="rId3"/>
    <p:sldId id="263" r:id="rId4"/>
    <p:sldId id="1572" r:id="rId5"/>
    <p:sldId id="1552" r:id="rId6"/>
    <p:sldId id="1553" r:id="rId7"/>
    <p:sldId id="1551" r:id="rId8"/>
    <p:sldId id="1554" r:id="rId9"/>
    <p:sldId id="1555" r:id="rId10"/>
    <p:sldId id="1556" r:id="rId11"/>
    <p:sldId id="1557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D9C80B2-EAAE-E24F-83D7-5970E147313E}">
          <p14:sldIdLst>
            <p14:sldId id="1572"/>
          </p14:sldIdLst>
        </p14:section>
        <p14:section name="create" id="{9BFCA81B-B9A8-4657-9504-CADE32D3ABD7}">
          <p14:sldIdLst>
            <p14:sldId id="1552"/>
            <p14:sldId id="1553"/>
            <p14:sldId id="1551"/>
          </p14:sldIdLst>
        </p14:section>
        <p14:section name="update" id="{0E297532-73B1-4A1E-B083-CE49DB2EE8FE}">
          <p14:sldIdLst>
            <p14:sldId id="1554"/>
            <p14:sldId id="1555"/>
          </p14:sldIdLst>
        </p14:section>
        <p14:section name="deleting" id="{96116395-6EFF-46CE-A655-2BB43F60F6E1}">
          <p14:sldIdLst>
            <p14:sldId id="1556"/>
            <p14:sldId id="1557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8" autoAdjust="0"/>
    <p:restoredTop sz="91330" autoAdjust="0"/>
  </p:normalViewPr>
  <p:slideViewPr>
    <p:cSldViewPr snapToGrid="0">
      <p:cViewPr varScale="1">
        <p:scale>
          <a:sx n="102" d="100"/>
          <a:sy n="102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12/20/2018 9:08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12/20/2018 9:08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CRUD with SharePoint Data in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List Items with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private _</a:t>
            </a:r>
            <a:r>
              <a:rPr lang="en-US" sz="1400" dirty="0" err="1"/>
              <a:t>deleteListItem</a:t>
            </a:r>
            <a:r>
              <a:rPr lang="en-US" sz="1400" dirty="0"/>
              <a:t>(): Promise&lt;</a:t>
            </a:r>
            <a:r>
              <a:rPr lang="en-US" sz="1400" dirty="0" err="1"/>
              <a:t>SPHttpClientResponse</a:t>
            </a:r>
            <a:r>
              <a:rPr lang="en-US" sz="1400" dirty="0"/>
              <a:t>&gt; {</a:t>
            </a:r>
          </a:p>
          <a:p>
            <a:r>
              <a:rPr lang="en-US" sz="1400" dirty="0"/>
              <a:t>  // get the first item</a:t>
            </a:r>
          </a:p>
          <a:p>
            <a:r>
              <a:rPr lang="en-US" sz="1400" dirty="0"/>
              <a:t>  return </a:t>
            </a:r>
            <a:r>
              <a:rPr lang="en-US" sz="1400" dirty="0" err="1"/>
              <a:t>this.context.spHttpClient.get</a:t>
            </a:r>
            <a:r>
              <a:rPr lang="en-US" sz="1400" dirty="0"/>
              <a:t>(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.. code to get item from SP REST API</a:t>
            </a:r>
          </a:p>
          <a:p>
            <a:r>
              <a:rPr lang="en-US" sz="1400" dirty="0"/>
              <a:t>    })</a:t>
            </a:r>
          </a:p>
          <a:p>
            <a:r>
              <a:rPr lang="en-US" sz="1400" dirty="0"/>
              <a:t>    .then((</a:t>
            </a:r>
            <a:r>
              <a:rPr lang="en-US" sz="1400" dirty="0" err="1"/>
              <a:t>listItem</a:t>
            </a:r>
            <a:r>
              <a:rPr lang="en-US" sz="1400" dirty="0"/>
              <a:t>: </a:t>
            </a:r>
            <a:r>
              <a:rPr lang="en-US" sz="1400" dirty="0" err="1"/>
              <a:t>ICountryListItem</a:t>
            </a:r>
            <a:r>
              <a:rPr lang="en-US" sz="1400" dirty="0"/>
              <a:t>) =&gt; {</a:t>
            </a:r>
          </a:p>
          <a:p>
            <a:r>
              <a:rPr lang="en-US" sz="1400" dirty="0"/>
              <a:t>      // delete it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request: any = {};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request.headers</a:t>
            </a:r>
            <a:r>
              <a:rPr lang="en-US" sz="1400" dirty="0">
                <a:solidFill>
                  <a:schemeClr val="accent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'X-HTTP-Method': 'DELETE',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'IF-MATCH': '*'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};</a:t>
            </a:r>
          </a:p>
          <a:p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endpoint: string = </a:t>
            </a:r>
            <a:r>
              <a:rPr lang="en-US" sz="1400" dirty="0" err="1"/>
              <a:t>this.context.pageContext.web.absoluteUrl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                           + `/_</a:t>
            </a:r>
            <a:r>
              <a:rPr lang="en-US" sz="1400" dirty="0" err="1"/>
              <a:t>api</a:t>
            </a:r>
            <a:r>
              <a:rPr lang="en-US" sz="1400" dirty="0"/>
              <a:t>/web/lists/</a:t>
            </a:r>
            <a:r>
              <a:rPr lang="en-US" sz="1400" dirty="0" err="1"/>
              <a:t>getbytitle</a:t>
            </a:r>
            <a:r>
              <a:rPr lang="en-US" sz="1400" dirty="0"/>
              <a:t>('Countries')/items</a:t>
            </a:r>
            <a:r>
              <a:rPr lang="en-US" sz="1400" dirty="0">
                <a:solidFill>
                  <a:schemeClr val="accent1"/>
                </a:solidFill>
              </a:rPr>
              <a:t>(${</a:t>
            </a:r>
            <a:r>
              <a:rPr lang="en-US" sz="1400" dirty="0" err="1">
                <a:solidFill>
                  <a:schemeClr val="accent1"/>
                </a:solidFill>
              </a:rPr>
              <a:t>listItem.Id</a:t>
            </a:r>
            <a:r>
              <a:rPr lang="en-US" sz="1400" dirty="0">
                <a:solidFill>
                  <a:schemeClr val="accent1"/>
                </a:solidFill>
              </a:rPr>
              <a:t>})</a:t>
            </a:r>
            <a:r>
              <a:rPr lang="en-US" sz="1400" dirty="0"/>
              <a:t>`</a:t>
            </a:r>
          </a:p>
          <a:p>
            <a:endParaRPr lang="en-US" sz="1400" dirty="0"/>
          </a:p>
          <a:p>
            <a:r>
              <a:rPr lang="en-US" sz="1400" dirty="0"/>
              <a:t>      return </a:t>
            </a:r>
            <a:r>
              <a:rPr lang="en-US" sz="1400" dirty="0" err="1">
                <a:solidFill>
                  <a:schemeClr val="accent1"/>
                </a:solidFill>
              </a:rPr>
              <a:t>this.context.spHttpClient.post</a:t>
            </a:r>
            <a:r>
              <a:rPr lang="en-US" sz="1400" dirty="0">
                <a:solidFill>
                  <a:schemeClr val="accent1"/>
                </a:solidFill>
              </a:rPr>
              <a:t>(endpoint, SPHttpClient.configurations.v1, request)</a:t>
            </a:r>
            <a:r>
              <a:rPr lang="en-US" sz="1400" dirty="0"/>
              <a:t>;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08132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CRUD with SharePoint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442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CRUD Operations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&amp; SharePoint REST API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Creating items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Updating items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Deleting items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56315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CRUD with SharePoint Data in </a:t>
            </a:r>
            <a:r>
              <a:rPr lang="en-US" sz="2800" dirty="0" err="1"/>
              <a:t>SPFx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CRUD Operations with </a:t>
            </a:r>
            <a:r>
              <a:rPr lang="en-US" sz="2000" dirty="0" err="1"/>
              <a:t>SPFx</a:t>
            </a:r>
            <a:r>
              <a:rPr lang="en-US" sz="2000" dirty="0"/>
              <a:t> &amp; SharePoint REST API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Creating items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Updating items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Deleting items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Use the SharePoint Framework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SPHttpClient</a:t>
            </a:r>
            <a:r>
              <a:rPr lang="en-US" sz="2800" dirty="0" err="1"/>
              <a:t>’s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  <a:r>
              <a:rPr lang="en-US" sz="2800" dirty="0"/>
              <a:t> method to write to the SharePoint REST API</a:t>
            </a:r>
          </a:p>
          <a:p>
            <a:endParaRPr lang="en-US" sz="2800" dirty="0"/>
          </a:p>
          <a:p>
            <a:r>
              <a:rPr lang="en-US" sz="2800" dirty="0"/>
              <a:t>Some operations require additional HTTP headers: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sz="2000" dirty="0"/>
              <a:t>: specify version of the item on the server to be updated / deleted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sz="2000" dirty="0"/>
              <a:t>: specify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dirty="0"/>
              <a:t> in update &amp; delete operations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r>
              <a:rPr lang="en-US" sz="2800" dirty="0"/>
              <a:t>Some operation require specific data in the payload body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odata.type</a:t>
            </a:r>
            <a:r>
              <a:rPr lang="en-US" sz="2000" dirty="0"/>
              <a:t>: specify the type of data being written to the list when creating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with </a:t>
            </a:r>
            <a:r>
              <a:rPr lang="en-US" dirty="0" err="1"/>
              <a:t>SPFx</a:t>
            </a:r>
            <a:r>
              <a:rPr lang="en-US" dirty="0"/>
              <a:t> &amp; REST API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680604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Must specify the type of data as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odata.type</a:t>
            </a:r>
            <a:r>
              <a:rPr lang="en-US" dirty="0"/>
              <a:t> property in the payload that is is being created</a:t>
            </a:r>
          </a:p>
          <a:p>
            <a:pPr lvl="1"/>
            <a:r>
              <a:rPr lang="en-US" dirty="0"/>
              <a:t>Due to lists being able to support multiple content types</a:t>
            </a:r>
          </a:p>
          <a:p>
            <a:endParaRPr lang="en-US" dirty="0"/>
          </a:p>
          <a:p>
            <a:r>
              <a:rPr lang="en-US" dirty="0"/>
              <a:t>Pattern: request the type in a pre-request via the list’s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ListItemEntityTypeFullName</a:t>
            </a:r>
            <a:r>
              <a:rPr lang="en-US" dirty="0"/>
              <a:t> property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20804532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3756B-078C-924B-862F-BC313A95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List Entity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F6F44-0A6C-E944-B23B-426F96217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4907497"/>
          </a:xfrm>
        </p:spPr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getItemEntityType</a:t>
            </a:r>
            <a:r>
              <a:rPr lang="en-US" sz="1800" dirty="0"/>
              <a:t>(): Promise&lt;string&gt;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endParaRPr lang="en-US" sz="1800" dirty="0"/>
          </a:p>
          <a:p>
            <a:r>
              <a:rPr lang="en-US" sz="1800" dirty="0"/>
              <a:t>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('Countries')?$select=</a:t>
            </a:r>
            <a:r>
              <a:rPr lang="en-US" sz="1800" dirty="0" err="1">
                <a:solidFill>
                  <a:schemeClr val="accent1"/>
                </a:solidFill>
              </a:rPr>
              <a:t>ListItemEntityTypeFullName</a:t>
            </a:r>
            <a:r>
              <a:rPr lang="en-US" sz="1800" dirty="0"/>
              <a:t>`</a:t>
            </a:r>
          </a:p>
          <a:p>
            <a:endParaRPr lang="en-US" sz="1800" dirty="0"/>
          </a:p>
          <a:p>
            <a:r>
              <a:rPr lang="en-US" sz="1800" dirty="0"/>
              <a:t>  return </a:t>
            </a:r>
            <a:r>
              <a:rPr lang="en-US" sz="1800" dirty="0" err="1"/>
              <a:t>this.context.spHttpClient.get</a:t>
            </a:r>
            <a:r>
              <a:rPr lang="en-US" sz="1800" dirty="0"/>
              <a:t>(</a:t>
            </a:r>
          </a:p>
          <a:p>
            <a:r>
              <a:rPr lang="en-US" sz="1800" dirty="0"/>
              <a:t>    endpoint,</a:t>
            </a:r>
          </a:p>
          <a:p>
            <a:r>
              <a:rPr lang="en-US" sz="1800" dirty="0"/>
              <a:t>    SPHttpClient.configurations.v1</a:t>
            </a:r>
          </a:p>
          <a:p>
            <a:r>
              <a:rPr lang="en-US" sz="1800" dirty="0"/>
              <a:t>  )</a:t>
            </a:r>
          </a:p>
          <a:p>
            <a:r>
              <a:rPr lang="en-US" sz="1800" dirty="0"/>
              <a:t>  .then(response =&gt; {</a:t>
            </a:r>
          </a:p>
          <a:p>
            <a:r>
              <a:rPr lang="en-US" sz="1800" dirty="0"/>
              <a:t>    return </a:t>
            </a:r>
            <a:r>
              <a:rPr lang="en-US" sz="1800" dirty="0" err="1"/>
              <a:t>response.json</a:t>
            </a:r>
            <a:r>
              <a:rPr lang="en-US" sz="1800" dirty="0"/>
              <a:t>();</a:t>
            </a:r>
          </a:p>
          <a:p>
            <a:r>
              <a:rPr lang="en-US" sz="1800" dirty="0"/>
              <a:t>  })</a:t>
            </a:r>
          </a:p>
          <a:p>
            <a:r>
              <a:rPr lang="en-US" sz="1800" dirty="0"/>
              <a:t>  .then(</a:t>
            </a:r>
            <a:r>
              <a:rPr lang="en-US" sz="1800" dirty="0" err="1"/>
              <a:t>jsonResponse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return </a:t>
            </a:r>
            <a:r>
              <a:rPr lang="en-US" sz="1800" dirty="0" err="1"/>
              <a:t>jsonResponse.ListItemEntityTypeFullName</a:t>
            </a:r>
            <a:r>
              <a:rPr lang="en-US" sz="1800" dirty="0"/>
              <a:t>;</a:t>
            </a:r>
          </a:p>
          <a:p>
            <a:r>
              <a:rPr lang="en-US" sz="1800" dirty="0"/>
              <a:t>  }) as Promise&lt;string&gt;;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141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 Items with the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addListItem</a:t>
            </a:r>
            <a:r>
              <a:rPr lang="en-US" sz="1800" dirty="0"/>
              <a:t>(): Promise&lt;</a:t>
            </a:r>
            <a:r>
              <a:rPr lang="en-US" sz="1800" dirty="0" err="1"/>
              <a:t>SPHttpClientResponse</a:t>
            </a:r>
            <a:r>
              <a:rPr lang="en-US" sz="1800" dirty="0"/>
              <a:t>&gt; {</a:t>
            </a:r>
          </a:p>
          <a:p>
            <a:r>
              <a:rPr lang="en-US" sz="1800" dirty="0"/>
              <a:t>  return this._</a:t>
            </a:r>
            <a:r>
              <a:rPr lang="en-US" sz="1800" dirty="0" err="1"/>
              <a:t>getItemEntityType</a:t>
            </a:r>
            <a:r>
              <a:rPr lang="en-US" sz="1800" dirty="0"/>
              <a:t>()</a:t>
            </a:r>
          </a:p>
          <a:p>
            <a:r>
              <a:rPr lang="en-US" sz="1800" dirty="0"/>
              <a:t>    .then(</a:t>
            </a:r>
            <a:r>
              <a:rPr lang="en-US" sz="1800" dirty="0" err="1">
                <a:solidFill>
                  <a:schemeClr val="accent1"/>
                </a:solidFill>
              </a:rPr>
              <a:t>spEntityType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const</a:t>
            </a:r>
            <a:r>
              <a:rPr lang="en-US" sz="1800" dirty="0">
                <a:solidFill>
                  <a:schemeClr val="accent1"/>
                </a:solidFill>
              </a:rPr>
              <a:t> request: any = {};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request.body</a:t>
            </a:r>
            <a:r>
              <a:rPr lang="en-US" sz="1800" dirty="0">
                <a:solidFill>
                  <a:schemeClr val="accent1"/>
                </a:solidFill>
              </a:rPr>
              <a:t> = </a:t>
            </a:r>
            <a:r>
              <a:rPr lang="en-US" sz="1800" dirty="0" err="1">
                <a:solidFill>
                  <a:schemeClr val="accent1"/>
                </a:solidFill>
              </a:rPr>
              <a:t>JSON.stringify</a:t>
            </a:r>
            <a:r>
              <a:rPr lang="en-US" sz="1800" dirty="0">
                <a:solidFill>
                  <a:schemeClr val="accent1"/>
                </a:solidFill>
              </a:rPr>
              <a:t>({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  Title: new Date().</a:t>
            </a:r>
            <a:r>
              <a:rPr lang="en-US" sz="1800" dirty="0" err="1">
                <a:solidFill>
                  <a:schemeClr val="accent1"/>
                </a:solidFill>
              </a:rPr>
              <a:t>toUTCString</a:t>
            </a:r>
            <a:r>
              <a:rPr lang="en-US" sz="1800" dirty="0">
                <a:solidFill>
                  <a:schemeClr val="accent1"/>
                </a:solidFill>
              </a:rPr>
              <a:t>(),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  '@</a:t>
            </a:r>
            <a:r>
              <a:rPr lang="en-US" sz="1800" dirty="0" err="1">
                <a:solidFill>
                  <a:schemeClr val="accent1"/>
                </a:solidFill>
              </a:rPr>
              <a:t>odata.type</a:t>
            </a:r>
            <a:r>
              <a:rPr lang="en-US" sz="1800" dirty="0">
                <a:solidFill>
                  <a:schemeClr val="accent1"/>
                </a:solidFill>
              </a:rPr>
              <a:t>': </a:t>
            </a:r>
            <a:r>
              <a:rPr lang="en-US" sz="1800" dirty="0" err="1">
                <a:solidFill>
                  <a:schemeClr val="accent1"/>
                </a:solidFill>
              </a:rPr>
              <a:t>spEntityType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800" dirty="0">
                <a:solidFill>
                  <a:schemeClr val="accent1"/>
                </a:solidFill>
              </a:rPr>
              <a:t>      });</a:t>
            </a:r>
          </a:p>
          <a:p>
            <a:endParaRPr lang="en-US" sz="1800" dirty="0"/>
          </a:p>
          <a:p>
            <a:r>
              <a:rPr lang="en-US" sz="1800" dirty="0"/>
              <a:t>    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       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('Countries')/items`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      return </a:t>
            </a:r>
            <a:r>
              <a:rPr lang="en-US" sz="1800" dirty="0" err="1"/>
              <a:t>this.context.spHttpClient.post</a:t>
            </a:r>
            <a:r>
              <a:rPr lang="en-US" sz="1800" dirty="0"/>
              <a:t>(</a:t>
            </a:r>
          </a:p>
          <a:p>
            <a:r>
              <a:rPr lang="en-US" sz="1800" dirty="0"/>
              <a:t>        endpoint, SPHttpClient.configurations.v1, </a:t>
            </a:r>
            <a:r>
              <a:rPr lang="en-US" sz="1800" dirty="0">
                <a:solidFill>
                  <a:schemeClr val="accent1"/>
                </a:solidFill>
              </a:rPr>
              <a:t>request</a:t>
            </a:r>
            <a:r>
              <a:rPr lang="en-US" sz="1800" dirty="0"/>
              <a:t>);</a:t>
            </a:r>
          </a:p>
          <a:p>
            <a:r>
              <a:rPr lang="en-US" sz="1800" dirty="0"/>
              <a:t>    });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50457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Should specify the type of operation to perform </a:t>
            </a:r>
          </a:p>
          <a:p>
            <a:pPr lvl="1"/>
            <a:r>
              <a:rPr lang="en-US" dirty="0"/>
              <a:t>Default behavior is to set properties to supplied values, BUT omitted properties are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dirty="0"/>
              <a:t>Override behavior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Set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dirty="0"/>
              <a:t> header</a:t>
            </a:r>
          </a:p>
          <a:p>
            <a:endParaRPr lang="en-US" dirty="0"/>
          </a:p>
          <a:p>
            <a:r>
              <a:rPr lang="en-US" dirty="0"/>
              <a:t>Specify the version of the item to update</a:t>
            </a:r>
          </a:p>
          <a:p>
            <a:pPr lvl="1"/>
            <a:r>
              <a:rPr lang="en-US" dirty="0"/>
              <a:t>When updating items, can specify “only update the item on the server if it is version X”</a:t>
            </a:r>
          </a:p>
          <a:p>
            <a:pPr lvl="1"/>
            <a:r>
              <a:rPr lang="en-US" dirty="0"/>
              <a:t>Ensures you aren’t overwriting someone else’s changes unknowingly</a:t>
            </a:r>
          </a:p>
          <a:p>
            <a:pPr lvl="1"/>
            <a:r>
              <a:rPr lang="en-US" dirty="0"/>
              <a:t>Enforced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header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dirty="0" err="1"/>
              <a:t>’s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39630555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List Items with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private _</a:t>
            </a:r>
            <a:r>
              <a:rPr lang="en-US" sz="1400" dirty="0" err="1"/>
              <a:t>updateListItem</a:t>
            </a:r>
            <a:r>
              <a:rPr lang="en-US" sz="1400" dirty="0"/>
              <a:t>(): Promise&lt;</a:t>
            </a:r>
            <a:r>
              <a:rPr lang="en-US" sz="1400" dirty="0" err="1"/>
              <a:t>SPHttpClientResponse</a:t>
            </a:r>
            <a:r>
              <a:rPr lang="en-US" sz="1400" dirty="0"/>
              <a:t>&gt; {</a:t>
            </a:r>
          </a:p>
          <a:p>
            <a:r>
              <a:rPr lang="en-US" sz="1400" dirty="0"/>
              <a:t>  // get the first item</a:t>
            </a:r>
          </a:p>
          <a:p>
            <a:r>
              <a:rPr lang="en-US" sz="1400" dirty="0"/>
              <a:t>  return </a:t>
            </a:r>
            <a:r>
              <a:rPr lang="en-US" sz="1400" dirty="0" err="1"/>
              <a:t>this.context.spHttpClient.get</a:t>
            </a:r>
            <a:r>
              <a:rPr lang="en-US" sz="1400" dirty="0"/>
              <a:t>(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.. code to get item from SP REST API</a:t>
            </a:r>
          </a:p>
          <a:p>
            <a:r>
              <a:rPr lang="en-US" sz="1400" dirty="0"/>
              <a:t>    })</a:t>
            </a:r>
          </a:p>
          <a:p>
            <a:r>
              <a:rPr lang="en-US" sz="1400" dirty="0"/>
              <a:t>    .then((</a:t>
            </a:r>
            <a:r>
              <a:rPr lang="en-US" sz="1400" dirty="0" err="1"/>
              <a:t>listItem</a:t>
            </a:r>
            <a:r>
              <a:rPr lang="en-US" sz="1400" dirty="0"/>
              <a:t>: </a:t>
            </a:r>
            <a:r>
              <a:rPr lang="en-US" sz="1400" dirty="0" err="1"/>
              <a:t>ICountryListItem</a:t>
            </a:r>
            <a:r>
              <a:rPr lang="en-US" sz="1400" dirty="0"/>
              <a:t>) =&gt;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update item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listItem.Title</a:t>
            </a:r>
            <a:r>
              <a:rPr lang="en-US" sz="1400" dirty="0"/>
              <a:t> = 'USA';</a:t>
            </a:r>
          </a:p>
          <a:p>
            <a:r>
              <a:rPr lang="en-US" sz="1400" dirty="0"/>
              <a:t>      // save it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request: any = {};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request.headers</a:t>
            </a:r>
            <a:r>
              <a:rPr lang="en-US" sz="1400" dirty="0">
                <a:solidFill>
                  <a:schemeClr val="accent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'X-HTTP-Method': 'MERGE',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'IF-MATCH': (</a:t>
            </a:r>
            <a:r>
              <a:rPr lang="en-US" sz="1400" dirty="0" err="1">
                <a:solidFill>
                  <a:schemeClr val="accent1"/>
                </a:solidFill>
              </a:rPr>
              <a:t>listItem</a:t>
            </a:r>
            <a:r>
              <a:rPr lang="en-US" sz="1400" dirty="0">
                <a:solidFill>
                  <a:schemeClr val="accent1"/>
                </a:solidFill>
              </a:rPr>
              <a:t> as any)['@</a:t>
            </a:r>
            <a:r>
              <a:rPr lang="en-US" sz="1400" dirty="0" err="1">
                <a:solidFill>
                  <a:schemeClr val="accent1"/>
                </a:solidFill>
              </a:rPr>
              <a:t>odata.etag</a:t>
            </a:r>
            <a:r>
              <a:rPr lang="en-US" sz="1400" dirty="0">
                <a:solidFill>
                  <a:schemeClr val="accent1"/>
                </a:solidFill>
              </a:rPr>
              <a:t>']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request.body</a:t>
            </a:r>
            <a:r>
              <a:rPr lang="en-US" sz="1400" dirty="0">
                <a:solidFill>
                  <a:schemeClr val="accent1"/>
                </a:solidFill>
              </a:rPr>
              <a:t> = </a:t>
            </a:r>
            <a:r>
              <a:rPr lang="en-US" sz="1400" dirty="0" err="1">
                <a:solidFill>
                  <a:schemeClr val="accent1"/>
                </a:solidFill>
              </a:rPr>
              <a:t>JSON.stringify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listItem</a:t>
            </a:r>
            <a:r>
              <a:rPr lang="en-US" sz="1400" dirty="0">
                <a:solidFill>
                  <a:schemeClr val="accent1"/>
                </a:solidFill>
              </a:rPr>
              <a:t>);</a:t>
            </a:r>
          </a:p>
          <a:p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endpoint: string = </a:t>
            </a:r>
            <a:r>
              <a:rPr lang="en-US" sz="1400" dirty="0" err="1"/>
              <a:t>this.context.pageContext.web.absoluteUrl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                           + `/_</a:t>
            </a:r>
            <a:r>
              <a:rPr lang="en-US" sz="1400" dirty="0" err="1"/>
              <a:t>api</a:t>
            </a:r>
            <a:r>
              <a:rPr lang="en-US" sz="1400" dirty="0"/>
              <a:t>/web/lists/</a:t>
            </a:r>
            <a:r>
              <a:rPr lang="en-US" sz="1400" dirty="0" err="1"/>
              <a:t>getbytitle</a:t>
            </a:r>
            <a:r>
              <a:rPr lang="en-US" sz="1400" dirty="0"/>
              <a:t>('Countries')/items</a:t>
            </a:r>
            <a:r>
              <a:rPr lang="en-US" sz="1400" dirty="0">
                <a:solidFill>
                  <a:schemeClr val="accent1"/>
                </a:solidFill>
              </a:rPr>
              <a:t>(${</a:t>
            </a:r>
            <a:r>
              <a:rPr lang="en-US" sz="1400" dirty="0" err="1">
                <a:solidFill>
                  <a:schemeClr val="accent1"/>
                </a:solidFill>
              </a:rPr>
              <a:t>listItem.Id</a:t>
            </a:r>
            <a:r>
              <a:rPr lang="en-US" sz="1400" dirty="0">
                <a:solidFill>
                  <a:schemeClr val="accent1"/>
                </a:solidFill>
              </a:rPr>
              <a:t>})</a:t>
            </a:r>
            <a:r>
              <a:rPr lang="en-US" sz="1400" dirty="0"/>
              <a:t>`</a:t>
            </a:r>
          </a:p>
          <a:p>
            <a:endParaRPr lang="en-US" sz="1400" dirty="0"/>
          </a:p>
          <a:p>
            <a:r>
              <a:rPr lang="en-US" sz="1400" dirty="0"/>
              <a:t>      return </a:t>
            </a:r>
            <a:r>
              <a:rPr lang="en-US" sz="1400" dirty="0" err="1">
                <a:solidFill>
                  <a:schemeClr val="accent1"/>
                </a:solidFill>
              </a:rPr>
              <a:t>this.context.spHttpClient.post</a:t>
            </a:r>
            <a:r>
              <a:rPr lang="en-US" sz="1400" dirty="0">
                <a:solidFill>
                  <a:schemeClr val="accent1"/>
                </a:solidFill>
              </a:rPr>
              <a:t>(endpoint, SPHttpClient.configurations.v1, request)</a:t>
            </a:r>
            <a:r>
              <a:rPr lang="en-US" sz="1400" dirty="0"/>
              <a:t>;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090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Should specify the type of operation to perform </a:t>
            </a:r>
          </a:p>
          <a:p>
            <a:pPr lvl="1"/>
            <a:r>
              <a:rPr lang="en-US" dirty="0"/>
              <a:t>Underlying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/>
              <a:t> API only contains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  <a:r>
              <a:rPr lang="en-US" dirty="0"/>
              <a:t> method;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delete()</a:t>
            </a:r>
          </a:p>
          <a:p>
            <a:pPr lvl="1"/>
            <a:r>
              <a:rPr lang="en-US" dirty="0"/>
              <a:t>Override behavior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Set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dirty="0"/>
              <a:t> header</a:t>
            </a:r>
          </a:p>
          <a:p>
            <a:endParaRPr lang="en-US" dirty="0"/>
          </a:p>
          <a:p>
            <a:r>
              <a:rPr lang="en-US" dirty="0"/>
              <a:t>Specify the version of the item to delete</a:t>
            </a:r>
          </a:p>
          <a:p>
            <a:pPr lvl="1"/>
            <a:r>
              <a:rPr lang="en-US" dirty="0"/>
              <a:t>When updating items, can specify “only update the item on the server if it is version X”</a:t>
            </a:r>
          </a:p>
          <a:p>
            <a:pPr lvl="1"/>
            <a:r>
              <a:rPr lang="en-US" dirty="0"/>
              <a:t>Enforced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header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dirty="0" err="1"/>
              <a:t>’s</a:t>
            </a:r>
            <a:endParaRPr lang="en-US" dirty="0"/>
          </a:p>
          <a:p>
            <a:pPr lvl="1"/>
            <a:r>
              <a:rPr lang="en-US" dirty="0"/>
              <a:t>Decide: does it matter if the version is different?</a:t>
            </a:r>
          </a:p>
          <a:p>
            <a:pPr lvl="1"/>
            <a:r>
              <a:rPr lang="en-US" dirty="0"/>
              <a:t>If not,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‘*’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19887239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1028</Words>
  <Application>Microsoft Office PowerPoint</Application>
  <PresentationFormat>Custom</PresentationFormat>
  <Paragraphs>151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SharePoint Content</vt:lpstr>
      <vt:lpstr>CRUD with SharePoint Data in SPFx</vt:lpstr>
      <vt:lpstr>CRUD Operations with SPFx &amp; REST API</vt:lpstr>
      <vt:lpstr>Creating List Items with the REST API</vt:lpstr>
      <vt:lpstr>Get List Entity Type</vt:lpstr>
      <vt:lpstr>Creating List Items with the REST API &amp; SPFx</vt:lpstr>
      <vt:lpstr>Updating List Items with the REST API</vt:lpstr>
      <vt:lpstr>Updating List Items with REST API &amp; SPFx</vt:lpstr>
      <vt:lpstr>Deleting List Items with the REST API</vt:lpstr>
      <vt:lpstr>Deleting List Items with REST API &amp; SPFx</vt:lpstr>
      <vt:lpstr>Demo CRUD with SharePoint Data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2018-12-20T19:10:59Z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