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252"/>
    <a:srgbClr val="30D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02"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FF5D02-72EC-C54C-5E34-62E6DD01BFC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F0B5A61-7DC4-61AC-B0B9-B15D255501E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4EF85C35-76F6-4867-A3A8-782104B80A6D}" type="datetimeFigureOut">
              <a:rPr lang="es-ES" smtClean="0"/>
              <a:t>26/04/2023</a:t>
            </a:fld>
            <a:endParaRPr lang="es-ES"/>
          </a:p>
        </p:txBody>
      </p:sp>
      <p:sp>
        <p:nvSpPr>
          <p:cNvPr id="4" name="Marcador de pie de página 3">
            <a:extLst>
              <a:ext uri="{FF2B5EF4-FFF2-40B4-BE49-F238E27FC236}">
                <a16:creationId xmlns:a16="http://schemas.microsoft.com/office/drawing/2014/main" id="{1C3E5E15-0F4D-2D1E-D528-BBA77E408368}"/>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AAD9C4-BC78-8F2D-2E54-2FCE3552FE22}"/>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9C0548B2-FC26-4027-AF0C-4E3B3F8047B6}" type="slidenum">
              <a:rPr lang="es-ES" smtClean="0"/>
              <a:t>‹Nº›</a:t>
            </a:fld>
            <a:endParaRPr lang="es-ES"/>
          </a:p>
        </p:txBody>
      </p:sp>
    </p:spTree>
    <p:extLst>
      <p:ext uri="{BB962C8B-B14F-4D97-AF65-F5344CB8AC3E}">
        <p14:creationId xmlns:p14="http://schemas.microsoft.com/office/powerpoint/2010/main" val="2860889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C928F0F-1BB4-4F67-A358-CF2634D18B2B}" type="datetimeFigureOut">
              <a:rPr lang="es-ES" smtClean="0"/>
              <a:t>26/04/2023</a:t>
            </a:fld>
            <a:endParaRPr lang="es-ES"/>
          </a:p>
        </p:txBody>
      </p:sp>
      <p:sp>
        <p:nvSpPr>
          <p:cNvPr id="4" name="Marcador de imagen de diapositiva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5ED2626-202F-4E46-AB69-6D6621B4F794}" type="slidenum">
              <a:rPr lang="es-ES" smtClean="0"/>
              <a:t>‹Nº›</a:t>
            </a:fld>
            <a:endParaRPr lang="es-ES"/>
          </a:p>
        </p:txBody>
      </p:sp>
    </p:spTree>
    <p:extLst>
      <p:ext uri="{BB962C8B-B14F-4D97-AF65-F5344CB8AC3E}">
        <p14:creationId xmlns:p14="http://schemas.microsoft.com/office/powerpoint/2010/main" val="16897478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5268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5549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8208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28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45126-4675-4836-B850-FFCFD0CA85DB}"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659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45126-4675-4836-B850-FFCFD0CA85DB}"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769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45126-4675-4836-B850-FFCFD0CA85DB}" type="datetimeFigureOut">
              <a:rPr lang="es-ES" smtClean="0"/>
              <a:t>26/04/2023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23665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45126-4675-4836-B850-FFCFD0CA85DB}" type="datetimeFigureOut">
              <a:rPr lang="es-ES" smtClean="0"/>
              <a:t>26/04/2023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1349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5126-4675-4836-B850-FFCFD0CA85DB}" type="datetimeFigureOut">
              <a:rPr lang="es-ES" smtClean="0"/>
              <a:t>26/04/2023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478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579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690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45126-4675-4836-B850-FFCFD0CA85DB}" type="datetimeFigureOut">
              <a:rPr lang="es-ES" smtClean="0"/>
              <a:t>26/04/2023</a:t>
            </a:fld>
            <a:endParaRPr lang="es-E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77605-F529-43B4-AC6B-4EC1EEED69EA}" type="slidenum">
              <a:rPr lang="es-ES" smtClean="0"/>
              <a:t>‹Nº›</a:t>
            </a:fld>
            <a:endParaRPr lang="es-ES"/>
          </a:p>
        </p:txBody>
      </p:sp>
    </p:spTree>
    <p:extLst>
      <p:ext uri="{BB962C8B-B14F-4D97-AF65-F5344CB8AC3E}">
        <p14:creationId xmlns:p14="http://schemas.microsoft.com/office/powerpoint/2010/main" val="339481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la capacidad máxima de transmisión de un cable categoría 5e?</a:t>
            </a:r>
            <a:br>
              <a:rPr lang="es-ES" sz="4400" b="1" dirty="0"/>
            </a:br>
            <a:r>
              <a:rPr lang="es-ES" sz="4400" dirty="0"/>
              <a:t>A) 10MB/s</a:t>
            </a:r>
            <a:br>
              <a:rPr lang="es-ES" sz="4400" dirty="0"/>
            </a:br>
            <a:r>
              <a:rPr lang="es-ES" sz="4400" dirty="0"/>
              <a:t>B) 100MB/s</a:t>
            </a:r>
            <a:br>
              <a:rPr lang="es-ES" sz="4400" dirty="0"/>
            </a:br>
            <a:r>
              <a:rPr lang="es-ES" sz="4400" dirty="0"/>
              <a:t>C) 1000MB/s</a:t>
            </a:r>
            <a:br>
              <a:rPr lang="es-ES" sz="4400" dirty="0"/>
            </a:br>
            <a:r>
              <a:rPr lang="es-ES" sz="4400" dirty="0"/>
              <a:t>D) 10GB/s</a:t>
            </a:r>
            <a:br>
              <a:rPr lang="es-ES" sz="4400" dirty="0"/>
            </a:br>
            <a:r>
              <a:rPr lang="es-ES" sz="4400" b="1" dirty="0"/>
              <a:t>SOLUCIÓN: B</a:t>
            </a:r>
          </a:p>
        </p:txBody>
      </p:sp>
    </p:spTree>
    <p:extLst>
      <p:ext uri="{BB962C8B-B14F-4D97-AF65-F5344CB8AC3E}">
        <p14:creationId xmlns:p14="http://schemas.microsoft.com/office/powerpoint/2010/main" val="278271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conector es el más usado en las redes LAN?</a:t>
            </a:r>
            <a:br>
              <a:rPr lang="es-ES" sz="4400" b="1" dirty="0"/>
            </a:br>
            <a:r>
              <a:rPr lang="es-ES" sz="4400" dirty="0"/>
              <a:t>A) RJ45</a:t>
            </a:r>
            <a:br>
              <a:rPr lang="es-ES" sz="4400" dirty="0"/>
            </a:br>
            <a:r>
              <a:rPr lang="es-ES" sz="4400" dirty="0"/>
              <a:t>B) SC</a:t>
            </a:r>
            <a:br>
              <a:rPr lang="es-ES" sz="4400" dirty="0"/>
            </a:br>
            <a:r>
              <a:rPr lang="es-ES" sz="4400" dirty="0"/>
              <a:t>C) BNC</a:t>
            </a:r>
            <a:br>
              <a:rPr lang="es-ES" sz="4400" dirty="0"/>
            </a:br>
            <a:r>
              <a:rPr lang="es-ES" sz="4400" dirty="0"/>
              <a:t>D) RJ11</a:t>
            </a:r>
            <a:br>
              <a:rPr lang="es-ES" sz="4400" dirty="0"/>
            </a:br>
            <a:r>
              <a:rPr lang="es-ES" sz="4400" b="1" dirty="0"/>
              <a:t>SOLUCIÓN: A</a:t>
            </a:r>
          </a:p>
        </p:txBody>
      </p:sp>
    </p:spTree>
    <p:extLst>
      <p:ext uri="{BB962C8B-B14F-4D97-AF65-F5344CB8AC3E}">
        <p14:creationId xmlns:p14="http://schemas.microsoft.com/office/powerpoint/2010/main" val="172350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NO es un conector de fibra óptica?</a:t>
            </a:r>
            <a:br>
              <a:rPr lang="es-ES" sz="4400" b="1" dirty="0"/>
            </a:br>
            <a:r>
              <a:rPr lang="es-ES" sz="4400" dirty="0"/>
              <a:t>A) BC</a:t>
            </a:r>
            <a:br>
              <a:rPr lang="es-ES" sz="4400" dirty="0"/>
            </a:br>
            <a:r>
              <a:rPr lang="es-ES" sz="4400" dirty="0"/>
              <a:t>B) ST</a:t>
            </a:r>
            <a:br>
              <a:rPr lang="es-ES" sz="4400" dirty="0"/>
            </a:br>
            <a:r>
              <a:rPr lang="es-ES" sz="4400" dirty="0"/>
              <a:t>C) SC</a:t>
            </a:r>
            <a:br>
              <a:rPr lang="es-ES" sz="4400" dirty="0"/>
            </a:br>
            <a:r>
              <a:rPr lang="es-ES" sz="4400" dirty="0"/>
              <a:t>D) LC</a:t>
            </a:r>
            <a:br>
              <a:rPr lang="es-ES" sz="4400" dirty="0"/>
            </a:br>
            <a:r>
              <a:rPr lang="es-ES" sz="4400" b="1" dirty="0"/>
              <a:t>SOLUCIÓN: A</a:t>
            </a:r>
          </a:p>
        </p:txBody>
      </p:sp>
    </p:spTree>
    <p:extLst>
      <p:ext uri="{BB962C8B-B14F-4D97-AF65-F5344CB8AC3E}">
        <p14:creationId xmlns:p14="http://schemas.microsoft.com/office/powerpoint/2010/main" val="208011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la distancia máxima que se puede usar con cables de fibra óptica sin necesitar repetidores?</a:t>
            </a:r>
            <a:br>
              <a:rPr lang="es-ES" sz="4400" b="1" dirty="0"/>
            </a:br>
            <a:r>
              <a:rPr lang="es-ES" sz="4400" dirty="0"/>
              <a:t>A) 100m</a:t>
            </a:r>
            <a:br>
              <a:rPr lang="es-ES" sz="4400" dirty="0"/>
            </a:br>
            <a:r>
              <a:rPr lang="es-ES" sz="4400" dirty="0"/>
              <a:t>B) 40km</a:t>
            </a:r>
            <a:br>
              <a:rPr lang="es-ES" sz="4400" dirty="0"/>
            </a:br>
            <a:r>
              <a:rPr lang="es-ES" sz="4400" dirty="0"/>
              <a:t>C) 10km</a:t>
            </a:r>
            <a:br>
              <a:rPr lang="es-ES" sz="4400" dirty="0"/>
            </a:br>
            <a:r>
              <a:rPr lang="es-ES" sz="4400" dirty="0"/>
              <a:t>D) 1km</a:t>
            </a:r>
            <a:br>
              <a:rPr lang="es-ES" sz="4400" b="1" dirty="0"/>
            </a:br>
            <a:r>
              <a:rPr lang="es-ES" sz="4400" b="1" dirty="0"/>
              <a:t>SOLUCIÓN: B</a:t>
            </a:r>
          </a:p>
        </p:txBody>
      </p:sp>
    </p:spTree>
    <p:extLst>
      <p:ext uri="{BB962C8B-B14F-4D97-AF65-F5344CB8AC3E}">
        <p14:creationId xmlns:p14="http://schemas.microsoft.com/office/powerpoint/2010/main" val="109431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herramienta NO es necesaria en la instalación física de una red?</a:t>
            </a:r>
            <a:br>
              <a:rPr lang="es-ES" sz="4400" b="1" dirty="0"/>
            </a:br>
            <a:r>
              <a:rPr lang="es-ES" sz="4400" dirty="0"/>
              <a:t>A) </a:t>
            </a:r>
            <a:r>
              <a:rPr lang="es-ES" sz="4400" dirty="0" err="1"/>
              <a:t>Crimpadora</a:t>
            </a:r>
            <a:br>
              <a:rPr lang="es-ES" sz="4400" dirty="0"/>
            </a:br>
            <a:r>
              <a:rPr lang="es-ES" sz="4400" dirty="0"/>
              <a:t>B) Destornillador</a:t>
            </a:r>
            <a:br>
              <a:rPr lang="es-ES" sz="4400" dirty="0"/>
            </a:br>
            <a:r>
              <a:rPr lang="es-ES" sz="4400" dirty="0"/>
              <a:t>C) Alicates</a:t>
            </a:r>
            <a:br>
              <a:rPr lang="es-ES" sz="4400" dirty="0"/>
            </a:br>
            <a:r>
              <a:rPr lang="es-ES" sz="4400" dirty="0"/>
              <a:t>D) Bridas</a:t>
            </a:r>
            <a:br>
              <a:rPr lang="es-ES" sz="4400" dirty="0"/>
            </a:br>
            <a:r>
              <a:rPr lang="es-ES" sz="4400" b="1" dirty="0"/>
              <a:t>SOLUCIÓN: B</a:t>
            </a:r>
          </a:p>
        </p:txBody>
      </p:sp>
    </p:spTree>
    <p:extLst>
      <p:ext uri="{BB962C8B-B14F-4D97-AF65-F5344CB8AC3E}">
        <p14:creationId xmlns:p14="http://schemas.microsoft.com/office/powerpoint/2010/main" val="252456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tipo de cable más caro?</a:t>
            </a:r>
            <a:br>
              <a:rPr lang="es-ES" sz="4400" b="1" dirty="0"/>
            </a:br>
            <a:r>
              <a:rPr lang="es-ES" sz="4400" dirty="0"/>
              <a:t>A) Coaxial</a:t>
            </a:r>
            <a:br>
              <a:rPr lang="es-ES" sz="4400" dirty="0"/>
            </a:br>
            <a:r>
              <a:rPr lang="es-ES" sz="4400" dirty="0"/>
              <a:t>B) UTP</a:t>
            </a:r>
            <a:br>
              <a:rPr lang="es-ES" sz="4400" dirty="0"/>
            </a:br>
            <a:r>
              <a:rPr lang="es-ES" sz="4400" dirty="0"/>
              <a:t>C) Fibra óptica</a:t>
            </a:r>
            <a:br>
              <a:rPr lang="es-ES" sz="4400" dirty="0"/>
            </a:br>
            <a:r>
              <a:rPr lang="es-ES" sz="4400" dirty="0"/>
              <a:t>D) FTP</a:t>
            </a:r>
            <a:br>
              <a:rPr lang="es-ES" sz="4400" dirty="0"/>
            </a:br>
            <a:r>
              <a:rPr lang="es-ES" sz="4400" b="1" dirty="0"/>
              <a:t>SOLUCIÓN: A</a:t>
            </a:r>
          </a:p>
        </p:txBody>
      </p:sp>
    </p:spTree>
    <p:extLst>
      <p:ext uri="{BB962C8B-B14F-4D97-AF65-F5344CB8AC3E}">
        <p14:creationId xmlns:p14="http://schemas.microsoft.com/office/powerpoint/2010/main" val="251518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tipo de red de mayor alcance?</a:t>
            </a:r>
            <a:br>
              <a:rPr lang="es-ES" sz="4400" b="1" dirty="0"/>
            </a:br>
            <a:r>
              <a:rPr lang="es-ES" sz="4400" dirty="0"/>
              <a:t>A) MAN</a:t>
            </a:r>
            <a:br>
              <a:rPr lang="es-ES" sz="4400" dirty="0"/>
            </a:br>
            <a:r>
              <a:rPr lang="es-ES" sz="4400" dirty="0"/>
              <a:t>B) LAN</a:t>
            </a:r>
            <a:br>
              <a:rPr lang="es-ES" sz="4400" dirty="0"/>
            </a:br>
            <a:r>
              <a:rPr lang="es-ES" sz="4400" dirty="0"/>
              <a:t>C) WAN</a:t>
            </a:r>
            <a:br>
              <a:rPr lang="es-ES" sz="4400" dirty="0"/>
            </a:br>
            <a:r>
              <a:rPr lang="es-ES" sz="4400" dirty="0"/>
              <a:t>D) SAN</a:t>
            </a:r>
            <a:br>
              <a:rPr lang="es-ES" sz="4400" dirty="0"/>
            </a:br>
            <a:r>
              <a:rPr lang="es-ES" sz="4400" b="1" dirty="0"/>
              <a:t>SOLUCIÓN: C</a:t>
            </a:r>
          </a:p>
        </p:txBody>
      </p:sp>
    </p:spTree>
    <p:extLst>
      <p:ext uri="{BB962C8B-B14F-4D97-AF65-F5344CB8AC3E}">
        <p14:creationId xmlns:p14="http://schemas.microsoft.com/office/powerpoint/2010/main" val="4242996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cable que soporta más distancia?</a:t>
            </a:r>
            <a:br>
              <a:rPr lang="es-ES" sz="4400" b="1" dirty="0"/>
            </a:br>
            <a:r>
              <a:rPr lang="es-ES" sz="4400" dirty="0"/>
              <a:t>A) Coaxial</a:t>
            </a:r>
            <a:br>
              <a:rPr lang="es-ES" sz="4400" dirty="0"/>
            </a:br>
            <a:r>
              <a:rPr lang="es-ES" sz="4400" dirty="0"/>
              <a:t>B) Fibra óptica</a:t>
            </a:r>
            <a:br>
              <a:rPr lang="es-ES" sz="4400" dirty="0"/>
            </a:br>
            <a:r>
              <a:rPr lang="es-ES" sz="4400" dirty="0"/>
              <a:t>C) UTP cat5e</a:t>
            </a:r>
            <a:br>
              <a:rPr lang="es-ES" sz="4400" dirty="0"/>
            </a:br>
            <a:r>
              <a:rPr lang="es-ES" sz="4400" dirty="0"/>
              <a:t>D) FTP</a:t>
            </a:r>
            <a:br>
              <a:rPr lang="es-ES" sz="4400" b="1" dirty="0"/>
            </a:br>
            <a:r>
              <a:rPr lang="es-ES" sz="4400" b="1" dirty="0"/>
              <a:t>SOLUCIÓN: B</a:t>
            </a:r>
          </a:p>
        </p:txBody>
      </p:sp>
    </p:spTree>
    <p:extLst>
      <p:ext uri="{BB962C8B-B14F-4D97-AF65-F5344CB8AC3E}">
        <p14:creationId xmlns:p14="http://schemas.microsoft.com/office/powerpoint/2010/main" val="294962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¿Cuántos contactos tiene un conector RJ45?</a:t>
            </a:r>
            <a:br>
              <a:rPr lang="es-ES" sz="4400" b="1" dirty="0"/>
            </a:br>
            <a:r>
              <a:rPr lang="es-ES" sz="4400" dirty="0"/>
              <a:t>A) 4</a:t>
            </a:r>
            <a:br>
              <a:rPr lang="es-ES" sz="4400" dirty="0"/>
            </a:br>
            <a:r>
              <a:rPr lang="es-ES" sz="4400" dirty="0"/>
              <a:t>B) 6</a:t>
            </a:r>
            <a:br>
              <a:rPr lang="es-ES" sz="4400" dirty="0"/>
            </a:br>
            <a:r>
              <a:rPr lang="es-ES" sz="4400" dirty="0"/>
              <a:t>C) 11</a:t>
            </a:r>
            <a:br>
              <a:rPr lang="es-ES" sz="4400" dirty="0"/>
            </a:br>
            <a:r>
              <a:rPr lang="es-ES" sz="4400" dirty="0"/>
              <a:t>D) 8</a:t>
            </a:r>
            <a:br>
              <a:rPr lang="es-ES" sz="4400" dirty="0"/>
            </a:br>
            <a:r>
              <a:rPr lang="es-ES" sz="4400" b="1" dirty="0"/>
              <a:t>SOLUCIÓN: D</a:t>
            </a:r>
          </a:p>
        </p:txBody>
      </p:sp>
    </p:spTree>
    <p:extLst>
      <p:ext uri="{BB962C8B-B14F-4D97-AF65-F5344CB8AC3E}">
        <p14:creationId xmlns:p14="http://schemas.microsoft.com/office/powerpoint/2010/main" val="190430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¿Cómo se codifican los datos en un cable de fibra óptica?</a:t>
            </a:r>
            <a:br>
              <a:rPr lang="es-ES" sz="4400" b="1" dirty="0"/>
            </a:br>
            <a:r>
              <a:rPr lang="es-ES" sz="4400" dirty="0"/>
              <a:t>A) Usando proteínas</a:t>
            </a:r>
            <a:br>
              <a:rPr lang="es-ES" sz="4400" dirty="0"/>
            </a:br>
            <a:r>
              <a:rPr lang="es-ES" sz="4400" dirty="0"/>
              <a:t>B) Con ondas de radio</a:t>
            </a:r>
            <a:br>
              <a:rPr lang="es-ES" sz="4400" dirty="0"/>
            </a:br>
            <a:r>
              <a:rPr lang="es-ES" sz="4400" dirty="0"/>
              <a:t>C) Con pulsos de luz</a:t>
            </a:r>
            <a:br>
              <a:rPr lang="es-ES" sz="4400" dirty="0"/>
            </a:br>
            <a:r>
              <a:rPr lang="es-ES" sz="4400" dirty="0"/>
              <a:t>D) Con sonidos en una frecuencia que no podemos oír</a:t>
            </a:r>
            <a:br>
              <a:rPr lang="es-ES" sz="4400" b="1" dirty="0"/>
            </a:br>
            <a:r>
              <a:rPr lang="es-ES" sz="4400" b="1" dirty="0"/>
              <a:t>SOLUCIÓN: C</a:t>
            </a:r>
          </a:p>
        </p:txBody>
      </p:sp>
    </p:spTree>
    <p:extLst>
      <p:ext uri="{BB962C8B-B14F-4D97-AF65-F5344CB8AC3E}">
        <p14:creationId xmlns:p14="http://schemas.microsoft.com/office/powerpoint/2010/main" val="424711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¿De qué material suele estar hecho el núcleo de cable de fibra óptica?</a:t>
            </a:r>
            <a:br>
              <a:rPr lang="es-ES" sz="4400" b="1" dirty="0"/>
            </a:br>
            <a:r>
              <a:rPr lang="es-ES" sz="4400" dirty="0"/>
              <a:t>A) Vidrio</a:t>
            </a:r>
            <a:br>
              <a:rPr lang="es-ES" sz="4400" dirty="0"/>
            </a:br>
            <a:r>
              <a:rPr lang="es-ES" sz="4400" dirty="0"/>
              <a:t>B) Aluminio</a:t>
            </a:r>
            <a:br>
              <a:rPr lang="es-ES" sz="4400" dirty="0"/>
            </a:br>
            <a:r>
              <a:rPr lang="es-ES" sz="4400" dirty="0"/>
              <a:t>C) Cobre</a:t>
            </a:r>
            <a:br>
              <a:rPr lang="es-ES" sz="4400" dirty="0"/>
            </a:br>
            <a:r>
              <a:rPr lang="es-ES" sz="4400" dirty="0"/>
              <a:t>D) Estaño</a:t>
            </a:r>
            <a:br>
              <a:rPr lang="es-ES" sz="4400" dirty="0"/>
            </a:br>
            <a:r>
              <a:rPr lang="es-ES" sz="4400" b="1" dirty="0"/>
              <a:t>SOLUCIÓN: A</a:t>
            </a:r>
          </a:p>
        </p:txBody>
      </p:sp>
    </p:spTree>
    <p:extLst>
      <p:ext uri="{BB962C8B-B14F-4D97-AF65-F5344CB8AC3E}">
        <p14:creationId xmlns:p14="http://schemas.microsoft.com/office/powerpoint/2010/main" val="326765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problemas pueden sufrir los cables de fibra óptica dentro del nivel físico?</a:t>
            </a:r>
            <a:br>
              <a:rPr lang="es-ES" sz="4400" b="1" dirty="0"/>
            </a:br>
            <a:r>
              <a:rPr lang="es-ES" sz="4400" dirty="0"/>
              <a:t>A) Desalineación</a:t>
            </a:r>
            <a:br>
              <a:rPr lang="es-ES" sz="4400" dirty="0"/>
            </a:br>
            <a:r>
              <a:rPr lang="es-ES" sz="4400" dirty="0"/>
              <a:t>B) Control de enlace lógico</a:t>
            </a:r>
            <a:br>
              <a:rPr lang="es-ES" sz="4400" dirty="0"/>
            </a:br>
            <a:r>
              <a:rPr lang="es-ES" sz="4400" dirty="0"/>
              <a:t>C) Control de acceso a medios</a:t>
            </a:r>
            <a:br>
              <a:rPr lang="es-ES" sz="4400" dirty="0"/>
            </a:br>
            <a:r>
              <a:rPr lang="es-ES" sz="4400" dirty="0"/>
              <a:t>D) Método de corte</a:t>
            </a:r>
            <a:br>
              <a:rPr lang="es-ES" sz="4400" b="1" dirty="0"/>
            </a:br>
            <a:r>
              <a:rPr lang="es-ES" sz="4400" b="1" dirty="0"/>
              <a:t>SOLUCIÓN: A</a:t>
            </a:r>
          </a:p>
        </p:txBody>
      </p:sp>
    </p:spTree>
    <p:extLst>
      <p:ext uri="{BB962C8B-B14F-4D97-AF65-F5344CB8AC3E}">
        <p14:creationId xmlns:p14="http://schemas.microsoft.com/office/powerpoint/2010/main" val="38455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física del es responsable de</a:t>
            </a:r>
            <a:br>
              <a:rPr lang="es-ES" sz="4400" b="1" dirty="0"/>
            </a:br>
            <a:r>
              <a:rPr lang="es-ES" sz="4400" dirty="0"/>
              <a:t>A) Establecer conexiones de red</a:t>
            </a:r>
            <a:br>
              <a:rPr lang="es-ES" sz="4400" dirty="0"/>
            </a:br>
            <a:r>
              <a:rPr lang="es-ES" sz="4400" dirty="0"/>
              <a:t>B) Enrutamiento de paquetes</a:t>
            </a:r>
            <a:br>
              <a:rPr lang="es-ES" sz="4400" dirty="0"/>
            </a:br>
            <a:r>
              <a:rPr lang="es-ES" sz="4400" dirty="0"/>
              <a:t>C) Conversión de señales digitales a analógicas</a:t>
            </a:r>
            <a:br>
              <a:rPr lang="es-ES" sz="4400" dirty="0"/>
            </a:br>
            <a:r>
              <a:rPr lang="es-ES" sz="4400" dirty="0"/>
              <a:t>D) Transmisión de bits a través de un medio</a:t>
            </a:r>
            <a:br>
              <a:rPr lang="es-ES" sz="4400" b="1" dirty="0"/>
            </a:br>
            <a:r>
              <a:rPr lang="es-ES" sz="4400" b="1" dirty="0"/>
              <a:t>SOLUCIÓN: D</a:t>
            </a:r>
          </a:p>
        </p:txBody>
      </p:sp>
    </p:spTree>
    <p:extLst>
      <p:ext uri="{BB962C8B-B14F-4D97-AF65-F5344CB8AC3E}">
        <p14:creationId xmlns:p14="http://schemas.microsoft.com/office/powerpoint/2010/main" val="407120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los siguientes es un medio de transmisión guiado?</a:t>
            </a:r>
            <a:br>
              <a:rPr lang="es-ES" sz="4400" b="1" dirty="0"/>
            </a:br>
            <a:r>
              <a:rPr lang="es-ES" sz="4400" dirty="0"/>
              <a:t>A) Fibra óptica</a:t>
            </a:r>
            <a:br>
              <a:rPr lang="es-ES" sz="4400" dirty="0"/>
            </a:br>
            <a:r>
              <a:rPr lang="es-ES" sz="4400" dirty="0"/>
              <a:t>B) Ondas de radio</a:t>
            </a:r>
            <a:br>
              <a:rPr lang="es-ES" sz="4400" dirty="0"/>
            </a:br>
            <a:r>
              <a:rPr lang="es-ES" sz="4400" dirty="0"/>
              <a:t>C) Infrarrojo</a:t>
            </a:r>
            <a:br>
              <a:rPr lang="es-ES" sz="4400" dirty="0"/>
            </a:br>
            <a:r>
              <a:rPr lang="es-ES" sz="4400" dirty="0"/>
              <a:t>D) Microondas</a:t>
            </a:r>
            <a:br>
              <a:rPr lang="es-ES" sz="4400" b="1" dirty="0"/>
            </a:br>
            <a:r>
              <a:rPr lang="es-ES" sz="4400" b="1" dirty="0"/>
              <a:t>SOLUCIÓN: A</a:t>
            </a:r>
          </a:p>
        </p:txBody>
      </p:sp>
    </p:spTree>
    <p:extLst>
      <p:ext uri="{BB962C8B-B14F-4D97-AF65-F5344CB8AC3E}">
        <p14:creationId xmlns:p14="http://schemas.microsoft.com/office/powerpoint/2010/main" val="274854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¿Que conector utilizan las tarjetas de red?</a:t>
            </a:r>
            <a:br>
              <a:rPr lang="es-ES" sz="4400" b="1" dirty="0"/>
            </a:br>
            <a:r>
              <a:rPr lang="es-ES" sz="4400" dirty="0"/>
              <a:t>A) USB-C</a:t>
            </a:r>
            <a:br>
              <a:rPr lang="es-ES" sz="4400" dirty="0"/>
            </a:br>
            <a:r>
              <a:rPr lang="es-ES" sz="4400" dirty="0"/>
              <a:t>B) RJ45</a:t>
            </a:r>
            <a:br>
              <a:rPr lang="es-ES" sz="4400" dirty="0"/>
            </a:br>
            <a:r>
              <a:rPr lang="es-ES" sz="4400" dirty="0"/>
              <a:t>C) HDMI</a:t>
            </a:r>
            <a:br>
              <a:rPr lang="es-ES" sz="4400" dirty="0"/>
            </a:br>
            <a:r>
              <a:rPr lang="es-ES" sz="4400" dirty="0"/>
              <a:t>D) Thunderbolt</a:t>
            </a:r>
            <a:br>
              <a:rPr lang="es-ES" sz="4400" b="1" dirty="0"/>
            </a:br>
            <a:r>
              <a:rPr lang="es-ES" sz="4400" b="1" dirty="0"/>
              <a:t>SOLUCIÓN: B</a:t>
            </a:r>
          </a:p>
        </p:txBody>
      </p:sp>
    </p:spTree>
    <p:extLst>
      <p:ext uri="{BB962C8B-B14F-4D97-AF65-F5344CB8AC3E}">
        <p14:creationId xmlns:p14="http://schemas.microsoft.com/office/powerpoint/2010/main" val="4179187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es la codificación Manchester?</a:t>
            </a:r>
            <a:br>
              <a:rPr lang="es-ES" sz="4000" b="1" dirty="0"/>
            </a:br>
            <a:r>
              <a:rPr lang="es-ES" sz="4000" dirty="0"/>
              <a:t>A) Un método de modulación digital</a:t>
            </a:r>
            <a:br>
              <a:rPr lang="es-ES" sz="4000" dirty="0"/>
            </a:br>
            <a:r>
              <a:rPr lang="es-ES" sz="4000" dirty="0"/>
              <a:t>B) Un método de modulación analógica</a:t>
            </a:r>
            <a:br>
              <a:rPr lang="es-ES" sz="4000" dirty="0"/>
            </a:br>
            <a:r>
              <a:rPr lang="es-ES" sz="4000" dirty="0"/>
              <a:t>C) Una técnica de codificación de línea</a:t>
            </a:r>
            <a:br>
              <a:rPr lang="es-ES" sz="4000" dirty="0"/>
            </a:br>
            <a:r>
              <a:rPr lang="es-ES" sz="4000" dirty="0"/>
              <a:t>D) Una técnica de multiplexación</a:t>
            </a:r>
            <a:br>
              <a:rPr lang="es-ES" sz="4000" b="1" dirty="0"/>
            </a:br>
            <a:r>
              <a:rPr lang="es-ES" sz="4000" b="1" dirty="0"/>
              <a:t>SOLUCIÓN: C</a:t>
            </a:r>
          </a:p>
        </p:txBody>
      </p:sp>
    </p:spTree>
    <p:extLst>
      <p:ext uri="{BB962C8B-B14F-4D97-AF65-F5344CB8AC3E}">
        <p14:creationId xmlns:p14="http://schemas.microsoft.com/office/powerpoint/2010/main" val="304656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los siguientes es un tipo de cable de par trenzado?</a:t>
            </a:r>
            <a:br>
              <a:rPr lang="es-ES" sz="4400" b="1" dirty="0"/>
            </a:br>
            <a:r>
              <a:rPr lang="es-ES" sz="4400" dirty="0"/>
              <a:t>A) UTP</a:t>
            </a:r>
            <a:br>
              <a:rPr lang="es-ES" sz="4400" dirty="0"/>
            </a:br>
            <a:r>
              <a:rPr lang="es-ES" sz="4400" dirty="0"/>
              <a:t>B) STP</a:t>
            </a:r>
            <a:br>
              <a:rPr lang="es-ES" sz="4400" dirty="0"/>
            </a:br>
            <a:r>
              <a:rPr lang="es-ES" sz="4400" dirty="0"/>
              <a:t>C) Ambos (a) y (b)</a:t>
            </a:r>
            <a:br>
              <a:rPr lang="es-ES" sz="4400" dirty="0"/>
            </a:br>
            <a:r>
              <a:rPr lang="es-ES" sz="4400" dirty="0"/>
              <a:t>D) Ninguno de los anteriores</a:t>
            </a:r>
            <a:br>
              <a:rPr lang="es-ES" sz="4400" b="1" dirty="0"/>
            </a:br>
            <a:r>
              <a:rPr lang="es-ES" sz="4400" b="1" dirty="0"/>
              <a:t>SOLUCIÓN: C</a:t>
            </a:r>
          </a:p>
        </p:txBody>
      </p:sp>
    </p:spTree>
    <p:extLst>
      <p:ext uri="{BB962C8B-B14F-4D97-AF65-F5344CB8AC3E}">
        <p14:creationId xmlns:p14="http://schemas.microsoft.com/office/powerpoint/2010/main" val="4068553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El ancho de banda se mide en</a:t>
            </a:r>
            <a:br>
              <a:rPr lang="es-ES" sz="4400" b="1" dirty="0"/>
            </a:br>
            <a:r>
              <a:rPr lang="es-ES" sz="4400" dirty="0"/>
              <a:t>A) Hertzios</a:t>
            </a:r>
            <a:br>
              <a:rPr lang="es-ES" sz="4400" dirty="0"/>
            </a:br>
            <a:r>
              <a:rPr lang="es-ES" sz="4400" dirty="0"/>
              <a:t>B) Bits por segundo</a:t>
            </a:r>
            <a:br>
              <a:rPr lang="es-ES" sz="4400" dirty="0"/>
            </a:br>
            <a:r>
              <a:rPr lang="es-ES" sz="4400" dirty="0"/>
              <a:t>C) Decibelios</a:t>
            </a:r>
            <a:br>
              <a:rPr lang="es-ES" sz="4400" dirty="0"/>
            </a:br>
            <a:r>
              <a:rPr lang="es-ES" sz="4400" dirty="0"/>
              <a:t>D) Metros</a:t>
            </a:r>
            <a:br>
              <a:rPr lang="es-ES" sz="4400" b="1" dirty="0"/>
            </a:br>
            <a:r>
              <a:rPr lang="es-ES" sz="4400" b="1" dirty="0"/>
              <a:t>SOLUCIÓN: A</a:t>
            </a:r>
          </a:p>
        </p:txBody>
      </p:sp>
    </p:spTree>
    <p:extLst>
      <p:ext uri="{BB962C8B-B14F-4D97-AF65-F5344CB8AC3E}">
        <p14:creationId xmlns:p14="http://schemas.microsoft.com/office/powerpoint/2010/main" val="36427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los siguientes es un ejemplo de medio de transmisión no guiado?</a:t>
            </a:r>
            <a:br>
              <a:rPr lang="es-ES" sz="4400" b="1" dirty="0"/>
            </a:br>
            <a:r>
              <a:rPr lang="es-ES" sz="4400" dirty="0"/>
              <a:t>A) Cable coaxial</a:t>
            </a:r>
            <a:br>
              <a:rPr lang="es-ES" sz="4400" dirty="0"/>
            </a:br>
            <a:r>
              <a:rPr lang="es-ES" sz="4400" dirty="0"/>
              <a:t>B) Fibra óptica</a:t>
            </a:r>
            <a:br>
              <a:rPr lang="es-ES" sz="4400" dirty="0"/>
            </a:br>
            <a:r>
              <a:rPr lang="es-ES" sz="4400" dirty="0"/>
              <a:t>C) Par trenzado</a:t>
            </a:r>
            <a:br>
              <a:rPr lang="es-ES" sz="4400" dirty="0"/>
            </a:br>
            <a:r>
              <a:rPr lang="es-ES" sz="4400" dirty="0"/>
              <a:t>D) Ondas de radio</a:t>
            </a:r>
            <a:br>
              <a:rPr lang="es-ES" sz="4400" b="1" dirty="0"/>
            </a:br>
            <a:r>
              <a:rPr lang="es-ES" sz="4400" b="1" dirty="0"/>
              <a:t>SOLUCIÓN: D</a:t>
            </a:r>
          </a:p>
        </p:txBody>
      </p:sp>
    </p:spTree>
    <p:extLst>
      <p:ext uri="{BB962C8B-B14F-4D97-AF65-F5344CB8AC3E}">
        <p14:creationId xmlns:p14="http://schemas.microsoft.com/office/powerpoint/2010/main" val="1590748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dispositivo permite crear una red local sin necesidad de acceso a internet?</a:t>
            </a:r>
            <a:br>
              <a:rPr lang="es-ES" sz="4400" b="1" dirty="0"/>
            </a:br>
            <a:r>
              <a:rPr lang="es-ES" sz="4400" dirty="0"/>
              <a:t>A) </a:t>
            </a:r>
            <a:r>
              <a:rPr lang="es-ES" sz="4400" dirty="0" err="1"/>
              <a:t>Router</a:t>
            </a:r>
            <a:br>
              <a:rPr lang="es-ES" sz="4400" dirty="0"/>
            </a:br>
            <a:r>
              <a:rPr lang="es-ES" sz="4400" dirty="0"/>
              <a:t>B) Switch</a:t>
            </a:r>
            <a:br>
              <a:rPr lang="es-ES" sz="4400" dirty="0"/>
            </a:br>
            <a:r>
              <a:rPr lang="es-ES" sz="4400" dirty="0"/>
              <a:t>C) Conmutador</a:t>
            </a:r>
            <a:br>
              <a:rPr lang="es-ES" sz="4400" dirty="0"/>
            </a:br>
            <a:r>
              <a:rPr lang="es-ES" sz="4400" dirty="0"/>
              <a:t>D) Repetidor</a:t>
            </a:r>
            <a:br>
              <a:rPr lang="es-ES" sz="4400" dirty="0"/>
            </a:br>
            <a:r>
              <a:rPr lang="es-ES" sz="4400" b="1" dirty="0"/>
              <a:t>SOLUCIÓN: B</a:t>
            </a:r>
          </a:p>
        </p:txBody>
      </p:sp>
    </p:spTree>
    <p:extLst>
      <p:ext uri="{BB962C8B-B14F-4D97-AF65-F5344CB8AC3E}">
        <p14:creationId xmlns:p14="http://schemas.microsoft.com/office/powerpoint/2010/main" val="3025793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tipo de red que se usaría en una oficina?</a:t>
            </a:r>
            <a:br>
              <a:rPr lang="es-ES" sz="4400" b="1" dirty="0"/>
            </a:br>
            <a:r>
              <a:rPr lang="es-ES" sz="4400" dirty="0"/>
              <a:t>A) WAN</a:t>
            </a:r>
            <a:br>
              <a:rPr lang="es-ES" sz="4400" dirty="0"/>
            </a:br>
            <a:r>
              <a:rPr lang="es-ES" sz="4400" dirty="0"/>
              <a:t>B) MAN</a:t>
            </a:r>
            <a:br>
              <a:rPr lang="es-ES" sz="4400" dirty="0"/>
            </a:br>
            <a:r>
              <a:rPr lang="es-ES" sz="4400" dirty="0"/>
              <a:t>C) LAN</a:t>
            </a:r>
            <a:br>
              <a:rPr lang="es-ES" sz="4400" dirty="0"/>
            </a:br>
            <a:r>
              <a:rPr lang="es-ES" sz="4400" dirty="0"/>
              <a:t>D) TAN</a:t>
            </a:r>
            <a:br>
              <a:rPr lang="es-ES" sz="4400" dirty="0"/>
            </a:br>
            <a:r>
              <a:rPr lang="es-ES" sz="4400" b="1" dirty="0"/>
              <a:t>SOLUCIÓN: C</a:t>
            </a:r>
          </a:p>
        </p:txBody>
      </p:sp>
    </p:spTree>
    <p:extLst>
      <p:ext uri="{BB962C8B-B14F-4D97-AF65-F5344CB8AC3E}">
        <p14:creationId xmlns:p14="http://schemas.microsoft.com/office/powerpoint/2010/main" val="507384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método de codificación en un cable de par trenzado?</a:t>
            </a:r>
            <a:br>
              <a:rPr lang="es-ES" sz="4400" b="1" dirty="0"/>
            </a:br>
            <a:r>
              <a:rPr lang="es-ES" sz="4400" dirty="0"/>
              <a:t>A) Ondas de radio</a:t>
            </a:r>
            <a:br>
              <a:rPr lang="es-ES" sz="4400" dirty="0"/>
            </a:br>
            <a:r>
              <a:rPr lang="es-ES" sz="4400" dirty="0"/>
              <a:t>B) Pulsos eléctricos</a:t>
            </a:r>
            <a:br>
              <a:rPr lang="es-ES" sz="4400" dirty="0"/>
            </a:br>
            <a:r>
              <a:rPr lang="es-ES" sz="4400" dirty="0"/>
              <a:t>C) Señales de luz</a:t>
            </a:r>
            <a:br>
              <a:rPr lang="es-ES" sz="4400" dirty="0"/>
            </a:br>
            <a:r>
              <a:rPr lang="es-ES" sz="4400" dirty="0"/>
              <a:t>D) Pulsos de luz infrarrojo</a:t>
            </a:r>
            <a:br>
              <a:rPr lang="es-ES" sz="4400" b="1" dirty="0"/>
            </a:br>
            <a:r>
              <a:rPr lang="es-ES" sz="4400" b="1" dirty="0"/>
              <a:t>SOLUCIÓN: B</a:t>
            </a:r>
          </a:p>
        </p:txBody>
      </p:sp>
    </p:spTree>
    <p:extLst>
      <p:ext uri="{BB962C8B-B14F-4D97-AF65-F5344CB8AC3E}">
        <p14:creationId xmlns:p14="http://schemas.microsoft.com/office/powerpoint/2010/main" val="11122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¿Qué es el ancho de banda en una conexión Ethernet dentro del nivel físico?</a:t>
            </a:r>
            <a:br>
              <a:rPr lang="es-ES" sz="4200" b="1" dirty="0"/>
            </a:br>
            <a:r>
              <a:rPr lang="es-ES" sz="4200" dirty="0"/>
              <a:t>A) El grosor de los cables de Ethernet</a:t>
            </a:r>
            <a:br>
              <a:rPr lang="es-ES" sz="4200" dirty="0"/>
            </a:br>
            <a:r>
              <a:rPr lang="es-ES" sz="4200" dirty="0"/>
              <a:t>B) Capacidad de transferir datos en bits</a:t>
            </a:r>
            <a:br>
              <a:rPr lang="es-ES" sz="4200" dirty="0"/>
            </a:br>
            <a:r>
              <a:rPr lang="es-ES" sz="4200" dirty="0"/>
              <a:t>C) Velocidad de la electricidad</a:t>
            </a:r>
            <a:br>
              <a:rPr lang="es-ES" sz="4200" dirty="0"/>
            </a:br>
            <a:r>
              <a:rPr lang="es-ES" sz="4200" dirty="0"/>
              <a:t>D) IPv4</a:t>
            </a:r>
            <a:br>
              <a:rPr lang="es-ES" sz="4200" dirty="0"/>
            </a:br>
            <a:r>
              <a:rPr lang="es-ES" sz="4200" b="1" dirty="0"/>
              <a:t>SOLUCIÓN: B</a:t>
            </a:r>
          </a:p>
        </p:txBody>
      </p:sp>
    </p:spTree>
    <p:extLst>
      <p:ext uri="{BB962C8B-B14F-4D97-AF65-F5344CB8AC3E}">
        <p14:creationId xmlns:p14="http://schemas.microsoft.com/office/powerpoint/2010/main" val="309396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la velocidad de transmisión de un cable UTP categoría 6?</a:t>
            </a:r>
            <a:br>
              <a:rPr lang="es-ES" sz="4400" b="1" dirty="0"/>
            </a:br>
            <a:r>
              <a:rPr lang="es-ES" sz="4400" dirty="0"/>
              <a:t>A) 1Gbps</a:t>
            </a:r>
            <a:br>
              <a:rPr lang="es-ES" sz="4400" dirty="0"/>
            </a:br>
            <a:r>
              <a:rPr lang="es-ES" sz="4400" dirty="0"/>
              <a:t>B) 5Gbps</a:t>
            </a:r>
            <a:br>
              <a:rPr lang="es-ES" sz="4400" dirty="0"/>
            </a:br>
            <a:r>
              <a:rPr lang="es-ES" sz="4400" dirty="0"/>
              <a:t>C) 10Gbps</a:t>
            </a:r>
            <a:br>
              <a:rPr lang="es-ES" sz="4400" dirty="0"/>
            </a:br>
            <a:r>
              <a:rPr lang="es-ES" sz="4400" dirty="0"/>
              <a:t>D) 100MBps</a:t>
            </a:r>
            <a:br>
              <a:rPr lang="es-ES" sz="4400" dirty="0"/>
            </a:br>
            <a:r>
              <a:rPr lang="es-ES" sz="4400" b="1" dirty="0"/>
              <a:t>SOLUCIÓN: C</a:t>
            </a:r>
          </a:p>
        </p:txBody>
      </p:sp>
    </p:spTree>
    <p:extLst>
      <p:ext uri="{BB962C8B-B14F-4D97-AF65-F5344CB8AC3E}">
        <p14:creationId xmlns:p14="http://schemas.microsoft.com/office/powerpoint/2010/main" val="3633929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una topología LAN?</a:t>
            </a:r>
            <a:br>
              <a:rPr lang="es-ES" sz="4400" b="1" dirty="0"/>
            </a:br>
            <a:r>
              <a:rPr lang="es-ES" sz="4400" dirty="0"/>
              <a:t>A) Topología de bus</a:t>
            </a:r>
            <a:br>
              <a:rPr lang="es-ES" sz="4400" dirty="0"/>
            </a:br>
            <a:r>
              <a:rPr lang="es-ES" sz="4400" dirty="0"/>
              <a:t>B) Topología anarquista</a:t>
            </a:r>
            <a:br>
              <a:rPr lang="es-ES" sz="4400" dirty="0"/>
            </a:br>
            <a:r>
              <a:rPr lang="es-ES" sz="4400" dirty="0"/>
              <a:t>C) Topología en estrella extendida</a:t>
            </a:r>
            <a:br>
              <a:rPr lang="es-ES" sz="4400" dirty="0"/>
            </a:br>
            <a:r>
              <a:rPr lang="es-ES" sz="4400" dirty="0"/>
              <a:t>D) Topología en arco</a:t>
            </a:r>
            <a:br>
              <a:rPr lang="es-ES" sz="4400" b="1" dirty="0"/>
            </a:br>
            <a:r>
              <a:rPr lang="es-ES" sz="4400" b="1" dirty="0"/>
              <a:t>SOLUCIÓN: A</a:t>
            </a:r>
            <a:br>
              <a:rPr lang="es-ES" sz="4400" b="1" dirty="0"/>
            </a:br>
            <a:endParaRPr lang="es-ES" sz="4400" b="1" dirty="0"/>
          </a:p>
        </p:txBody>
      </p:sp>
    </p:spTree>
    <p:extLst>
      <p:ext uri="{BB962C8B-B14F-4D97-AF65-F5344CB8AC3E}">
        <p14:creationId xmlns:p14="http://schemas.microsoft.com/office/powerpoint/2010/main" val="33384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método de transmisión NO necesita una instalación previa en las terminales?</a:t>
            </a:r>
            <a:br>
              <a:rPr lang="es-ES" sz="4400" b="1" dirty="0"/>
            </a:br>
            <a:r>
              <a:rPr lang="es-ES" sz="4400" dirty="0"/>
              <a:t>A) Fibra óptica</a:t>
            </a:r>
            <a:br>
              <a:rPr lang="es-ES" sz="4400" dirty="0"/>
            </a:br>
            <a:r>
              <a:rPr lang="es-ES" sz="4400" dirty="0"/>
              <a:t>B) Par trenzado</a:t>
            </a:r>
            <a:br>
              <a:rPr lang="es-ES" sz="4400" dirty="0"/>
            </a:br>
            <a:r>
              <a:rPr lang="es-ES" sz="4400" dirty="0"/>
              <a:t>C) Inalámbrica</a:t>
            </a:r>
            <a:br>
              <a:rPr lang="es-ES" sz="4400" dirty="0"/>
            </a:br>
            <a:r>
              <a:rPr lang="es-ES" sz="4400" dirty="0"/>
              <a:t>D) Cable coaxial</a:t>
            </a:r>
            <a:br>
              <a:rPr lang="es-ES" sz="4400" b="1" dirty="0"/>
            </a:br>
            <a:r>
              <a:rPr lang="es-ES" sz="4400" b="1" dirty="0"/>
              <a:t>SOLUCIÓN: C</a:t>
            </a:r>
          </a:p>
        </p:txBody>
      </p:sp>
    </p:spTree>
    <p:extLst>
      <p:ext uri="{BB962C8B-B14F-4D97-AF65-F5344CB8AC3E}">
        <p14:creationId xmlns:p14="http://schemas.microsoft.com/office/powerpoint/2010/main" val="113000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tipo de cable es más vulnerable contra interferencias electromagnéticas?</a:t>
            </a:r>
            <a:br>
              <a:rPr lang="es-ES" sz="4400" b="1" dirty="0"/>
            </a:br>
            <a:r>
              <a:rPr lang="es-ES" sz="4400" dirty="0"/>
              <a:t>A) UTP</a:t>
            </a:r>
            <a:br>
              <a:rPr lang="es-ES" sz="4400" dirty="0"/>
            </a:br>
            <a:r>
              <a:rPr lang="es-ES" sz="4400" dirty="0"/>
              <a:t>B) STP</a:t>
            </a:r>
            <a:br>
              <a:rPr lang="es-ES" sz="4400" dirty="0"/>
            </a:br>
            <a:r>
              <a:rPr lang="es-ES" sz="4400" dirty="0"/>
              <a:t>C) FTP</a:t>
            </a:r>
            <a:br>
              <a:rPr lang="es-ES" sz="4400" dirty="0"/>
            </a:br>
            <a:r>
              <a:rPr lang="es-ES" sz="4400" dirty="0"/>
              <a:t>D) S/FTP</a:t>
            </a:r>
            <a:br>
              <a:rPr lang="es-ES" sz="4400" b="1" dirty="0"/>
            </a:br>
            <a:r>
              <a:rPr lang="es-ES" sz="4400" b="1" dirty="0"/>
              <a:t>SOLUCIÓN: A</a:t>
            </a:r>
          </a:p>
        </p:txBody>
      </p:sp>
    </p:spTree>
    <p:extLst>
      <p:ext uri="{BB962C8B-B14F-4D97-AF65-F5344CB8AC3E}">
        <p14:creationId xmlns:p14="http://schemas.microsoft.com/office/powerpoint/2010/main" val="119467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NO es una ventaja de los cables de fibra óptica?</a:t>
            </a:r>
            <a:br>
              <a:rPr lang="es-ES" sz="4400" b="1" dirty="0"/>
            </a:br>
            <a:r>
              <a:rPr lang="es-ES" sz="4400" dirty="0"/>
              <a:t>A) Bajo precio</a:t>
            </a:r>
            <a:br>
              <a:rPr lang="es-ES" sz="4400" dirty="0"/>
            </a:br>
            <a:r>
              <a:rPr lang="es-ES" sz="4400" dirty="0"/>
              <a:t>B) Gran ancho de banda</a:t>
            </a:r>
            <a:br>
              <a:rPr lang="es-ES" sz="4400" dirty="0"/>
            </a:br>
            <a:r>
              <a:rPr lang="es-ES" sz="4400" dirty="0"/>
              <a:t>C) Inmunidad a interferencias</a:t>
            </a:r>
            <a:br>
              <a:rPr lang="es-ES" sz="4400" dirty="0"/>
            </a:br>
            <a:r>
              <a:rPr lang="es-ES" sz="4400" dirty="0"/>
              <a:t>D) Velocidad de transmisión</a:t>
            </a:r>
            <a:br>
              <a:rPr lang="es-ES" sz="4400" dirty="0"/>
            </a:br>
            <a:r>
              <a:rPr lang="es-ES" sz="4400" b="1" dirty="0"/>
              <a:t>SOLUCIÓN: A</a:t>
            </a:r>
          </a:p>
        </p:txBody>
      </p:sp>
    </p:spTree>
    <p:extLst>
      <p:ext uri="{BB962C8B-B14F-4D97-AF65-F5344CB8AC3E}">
        <p14:creationId xmlns:p14="http://schemas.microsoft.com/office/powerpoint/2010/main" val="2980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Nombra una topología WAN</a:t>
            </a:r>
            <a:br>
              <a:rPr lang="es-ES" sz="4400" b="1" dirty="0"/>
            </a:br>
            <a:r>
              <a:rPr lang="es-ES" sz="4400" dirty="0"/>
              <a:t>A) Bus</a:t>
            </a:r>
            <a:br>
              <a:rPr lang="es-ES" sz="4400" dirty="0"/>
            </a:br>
            <a:r>
              <a:rPr lang="es-ES" sz="4400" dirty="0"/>
              <a:t>B) Hub</a:t>
            </a:r>
            <a:br>
              <a:rPr lang="es-ES" sz="4400" dirty="0"/>
            </a:br>
            <a:r>
              <a:rPr lang="es-ES" sz="4400" dirty="0"/>
              <a:t>C) Estrella Extendida</a:t>
            </a:r>
            <a:br>
              <a:rPr lang="es-ES" sz="4400" dirty="0"/>
            </a:br>
            <a:r>
              <a:rPr lang="es-ES" sz="4400" dirty="0"/>
              <a:t>D) Malla</a:t>
            </a:r>
            <a:br>
              <a:rPr lang="es-ES" sz="4400" dirty="0"/>
            </a:br>
            <a:r>
              <a:rPr lang="es-ES" sz="4400" b="1" dirty="0"/>
              <a:t>SOLUCIÓN: C</a:t>
            </a:r>
          </a:p>
        </p:txBody>
      </p:sp>
    </p:spTree>
    <p:extLst>
      <p:ext uri="{BB962C8B-B14F-4D97-AF65-F5344CB8AC3E}">
        <p14:creationId xmlns:p14="http://schemas.microsoft.com/office/powerpoint/2010/main" val="17206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¿Cuándo se cruzan los pares en un cable?</a:t>
            </a:r>
            <a:br>
              <a:rPr lang="es-ES" sz="4000" b="1" dirty="0"/>
            </a:br>
            <a:r>
              <a:rPr lang="es-ES" sz="4000" dirty="0"/>
              <a:t>A) Cuando se quiere más velocidad de transmisión.</a:t>
            </a:r>
            <a:br>
              <a:rPr lang="es-ES" sz="4000" dirty="0"/>
            </a:br>
            <a:r>
              <a:rPr lang="es-ES" sz="4000" dirty="0"/>
              <a:t>B) Cuando el cable esta deteriorado.</a:t>
            </a:r>
            <a:br>
              <a:rPr lang="es-ES" sz="4000" dirty="0"/>
            </a:br>
            <a:r>
              <a:rPr lang="es-ES" sz="4000" dirty="0"/>
              <a:t>C) Cuando se quieren conectar dos dispositivos del mismo tipo.</a:t>
            </a:r>
            <a:br>
              <a:rPr lang="es-ES" sz="4000" dirty="0"/>
            </a:br>
            <a:r>
              <a:rPr lang="es-ES" sz="4000" dirty="0"/>
              <a:t>D) Cuando solo se quiere recibir datos.</a:t>
            </a:r>
            <a:br>
              <a:rPr lang="es-ES" sz="4000" dirty="0"/>
            </a:br>
            <a:r>
              <a:rPr lang="es-ES" sz="4000" b="1" dirty="0"/>
              <a:t>SOLUCIÓN: C</a:t>
            </a:r>
          </a:p>
        </p:txBody>
      </p:sp>
    </p:spTree>
    <p:extLst>
      <p:ext uri="{BB962C8B-B14F-4D97-AF65-F5344CB8AC3E}">
        <p14:creationId xmlns:p14="http://schemas.microsoft.com/office/powerpoint/2010/main" val="7850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¿Cuántos láseres utiliza la fibra monomodo?</a:t>
            </a:r>
            <a:br>
              <a:rPr lang="es-ES" sz="4400" b="1" dirty="0"/>
            </a:br>
            <a:r>
              <a:rPr lang="es-ES" sz="4400" dirty="0"/>
              <a:t>A) 5</a:t>
            </a:r>
            <a:br>
              <a:rPr lang="es-ES" sz="4400" dirty="0"/>
            </a:br>
            <a:r>
              <a:rPr lang="es-ES" sz="4400" dirty="0"/>
              <a:t>B) 10</a:t>
            </a:r>
            <a:br>
              <a:rPr lang="es-ES" sz="4400" dirty="0"/>
            </a:br>
            <a:r>
              <a:rPr lang="es-ES" sz="4400" dirty="0"/>
              <a:t>C) 1</a:t>
            </a:r>
            <a:br>
              <a:rPr lang="es-ES" sz="4400" dirty="0"/>
            </a:br>
            <a:r>
              <a:rPr lang="es-ES" sz="4400" dirty="0"/>
              <a:t>D) Mas de 100</a:t>
            </a:r>
            <a:br>
              <a:rPr lang="es-ES" sz="4400" b="1" dirty="0"/>
            </a:br>
            <a:r>
              <a:rPr lang="es-ES" sz="4400" b="1" dirty="0"/>
              <a:t>SOLUCIÓN: C</a:t>
            </a:r>
          </a:p>
        </p:txBody>
      </p:sp>
    </p:spTree>
    <p:extLst>
      <p:ext uri="{BB962C8B-B14F-4D97-AF65-F5344CB8AC3E}">
        <p14:creationId xmlns:p14="http://schemas.microsoft.com/office/powerpoint/2010/main" val="6096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5252">
            <a:alpha val="24706"/>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método de transmisión utiliza ondas de radio para transmitir datos?</a:t>
            </a:r>
            <a:br>
              <a:rPr lang="es-ES" sz="4400" b="1" dirty="0"/>
            </a:br>
            <a:r>
              <a:rPr lang="es-ES" sz="4400" dirty="0"/>
              <a:t>A) Eléctrico</a:t>
            </a:r>
            <a:br>
              <a:rPr lang="es-ES" sz="4400" dirty="0"/>
            </a:br>
            <a:r>
              <a:rPr lang="es-ES" sz="4400" dirty="0"/>
              <a:t>B) Óptico</a:t>
            </a:r>
            <a:br>
              <a:rPr lang="es-ES" sz="4400" dirty="0"/>
            </a:br>
            <a:r>
              <a:rPr lang="es-ES" sz="4400" dirty="0"/>
              <a:t>C) Subacuático</a:t>
            </a:r>
            <a:br>
              <a:rPr lang="es-ES" sz="4400" dirty="0"/>
            </a:br>
            <a:r>
              <a:rPr lang="es-ES" sz="4400" dirty="0"/>
              <a:t>D) Inalámbrico</a:t>
            </a:r>
            <a:br>
              <a:rPr lang="es-ES" sz="4400" b="1" dirty="0"/>
            </a:br>
            <a:r>
              <a:rPr lang="es-ES" sz="4400" b="1" dirty="0"/>
              <a:t>SOLUCIÓN: D</a:t>
            </a:r>
          </a:p>
        </p:txBody>
      </p:sp>
    </p:spTree>
    <p:extLst>
      <p:ext uri="{BB962C8B-B14F-4D97-AF65-F5344CB8AC3E}">
        <p14:creationId xmlns:p14="http://schemas.microsoft.com/office/powerpoint/2010/main" val="72578319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9745</TotalTime>
  <Words>1178</Words>
  <Application>Microsoft Office PowerPoint</Application>
  <PresentationFormat>Presentación en pantalla (4:3)</PresentationFormat>
  <Paragraphs>32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¿Cuál es la capacidad máxima de transmisión de un cable categoría 5e? A) 10MB/s B) 100MB/s C) 1000MB/s D) 10GB/s SOLUCIÓN: B</vt:lpstr>
      <vt:lpstr>¿Qué problemas pueden sufrir los cables de fibra óptica dentro del nivel físico? A) Desalineación B) Control de enlace lógico C) Control de acceso a medios D) Método de corte SOLUCIÓN: A</vt:lpstr>
      <vt:lpstr>¿Qué es el ancho de banda en una conexión Ethernet dentro del nivel físico? A) El grosor de los cables de Ethernet B) Capacidad de transferir datos en bits C) Velocidad de la electricidad D) IPv4 SOLUCIÓN: B</vt:lpstr>
      <vt:lpstr>¿Qué tipo de cable es más vulnerable contra interferencias electromagnéticas? A) UTP B) STP C) FTP D) S/FTP SOLUCIÓN: A</vt:lpstr>
      <vt:lpstr>¿Cuál NO es una ventaja de los cables de fibra óptica? A) Bajo precio B) Gran ancho de banda C) Inmunidad a interferencias D) Velocidad de transmisión SOLUCIÓN: A</vt:lpstr>
      <vt:lpstr>Nombra una topología WAN A) Bus B) Hub C) Estrella Extendida D) Malla SOLUCIÓN: C</vt:lpstr>
      <vt:lpstr>¿Cuándo se cruzan los pares en un cable? A) Cuando se quiere más velocidad de transmisión. B) Cuando el cable esta deteriorado. C) Cuando se quieren conectar dos dispositivos del mismo tipo. D) Cuando solo se quiere recibir datos. SOLUCIÓN: C</vt:lpstr>
      <vt:lpstr>¿Cuántos láseres utiliza la fibra monomodo? A) 5 B) 10 C) 1 D) Mas de 100 SOLUCIÓN: C</vt:lpstr>
      <vt:lpstr>¿Qué método de transmisión utiliza ondas de radio para transmitir datos? A) Eléctrico B) Óptico C) Subacuático D) Inalámbrico SOLUCIÓN: D</vt:lpstr>
      <vt:lpstr>¿Qué conector es el más usado en las redes LAN? A) RJ45 B) SC C) BNC D) RJ11 SOLUCIÓN: A</vt:lpstr>
      <vt:lpstr>¿Cuál NO es un conector de fibra óptica? A) BC B) ST C) SC D) LC SOLUCIÓN: A</vt:lpstr>
      <vt:lpstr>¿Cuál es la distancia máxima que se puede usar con cables de fibra óptica sin necesitar repetidores? A) 100m B) 40km C) 10km D) 1km SOLUCIÓN: B</vt:lpstr>
      <vt:lpstr>¿Qué herramienta NO es necesaria en la instalación física de una red? A) Crimpadora B) Destornillador C) Alicates D) Bridas SOLUCIÓN: B</vt:lpstr>
      <vt:lpstr>¿Cuál es el tipo de cable más caro? A) Coaxial B) UTP C) Fibra óptica D) FTP SOLUCIÓN: A</vt:lpstr>
      <vt:lpstr>¿Cuál es el tipo de red de mayor alcance? A) MAN B) LAN C) WAN D) SAN SOLUCIÓN: C</vt:lpstr>
      <vt:lpstr>¿Cuál es el cable que soporta más distancia? A) Coaxial B) Fibra óptica C) UTP cat5e D) FTP SOLUCIÓN: B</vt:lpstr>
      <vt:lpstr>¿Cuántos contactos tiene un conector RJ45? A) 4 B) 6 C) 11 D) 8 SOLUCIÓN: D</vt:lpstr>
      <vt:lpstr>¿Cómo se codifican los datos en un cable de fibra óptica? A) Usando proteínas B) Con ondas de radio C) Con pulsos de luz D) Con sonidos en una frecuencia que no podemos oír SOLUCIÓN: C</vt:lpstr>
      <vt:lpstr>¿De qué material suele estar hecho el núcleo de cable de fibra óptica? A) Vidrio B) Aluminio C) Cobre D) Estaño SOLUCIÓN: A</vt:lpstr>
      <vt:lpstr>La capa física del es responsable de A) Establecer conexiones de red B) Enrutamiento de paquetes C) Conversión de señales digitales a analógicas D) Transmisión de bits a través de un medio SOLUCIÓN: D</vt:lpstr>
      <vt:lpstr>¿Cuál de los siguientes es un medio de transmisión guiado? A) Fibra óptica B) Ondas de radio C) Infrarrojo D) Microondas SOLUCIÓN: A</vt:lpstr>
      <vt:lpstr>¿Que conector utilizan las tarjetas de red? A) USB-C B) RJ45 C) HDMI D) Thunderbolt SOLUCIÓN: B</vt:lpstr>
      <vt:lpstr>¿Qué es la codificación Manchester? A) Un método de modulación digital B) Un método de modulación analógica C) Una técnica de codificación de línea D) Una técnica de multiplexación SOLUCIÓN: C</vt:lpstr>
      <vt:lpstr>¿Cuál de los siguientes es un tipo de cable de par trenzado? A) UTP B) STP C) Ambos (a) y (b) D) Ninguno de los anteriores SOLUCIÓN: C</vt:lpstr>
      <vt:lpstr>El ancho de banda se mide en A) Hertzios B) Bits por segundo C) Decibelios D) Metros SOLUCIÓN: A</vt:lpstr>
      <vt:lpstr>¿Cuál de los siguientes es un ejemplo de medio de transmisión no guiado? A) Cable coaxial B) Fibra óptica C) Par trenzado D) Ondas de radio SOLUCIÓN: D</vt:lpstr>
      <vt:lpstr>¿Qué dispositivo permite crear una red local sin necesidad de acceso a internet? A) Router B) Switch C) Conmutador D) Repetidor SOLUCIÓN: B</vt:lpstr>
      <vt:lpstr>¿Cuál es el tipo de red que se usaría en una oficina? A) WAN B) MAN C) LAN D) TAN SOLUCIÓN: C</vt:lpstr>
      <vt:lpstr>¿Cuál es el método de codificación en un cable de par trenzado? A) Ondas de radio B) Pulsos eléctricos C) Señales de luz D) Pulsos de luz infrarrojo SOLUCIÓN: B</vt:lpstr>
      <vt:lpstr>¿Cuál es la velocidad de transmisión de un cable UTP categoría 6? A) 1Gbps B) 5Gbps C) 10Gbps D) 100MBps SOLUCIÓN: C</vt:lpstr>
      <vt:lpstr>¿Cuál es una topología LAN? A) Topología de bus B) Topología anarquista C) Topología en estrella extendida D) Topología en arco SOLUCIÓN: A </vt:lpstr>
      <vt:lpstr>¿Qué método de transmisión NO necesita una instalación previa en las terminales? A) Fibra óptica B) Par trenzado C) Inalámbrica D) Cable coaxial SOLUCIÓN: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la ruta de una imagen ubicada en la misma carpeta que la página actual? A. &lt; img  src = “pic.jpg”&gt;  B. &lt; img  src = “.. / pic.jpg”&gt;  C. &lt; img  src = “images / pic.jpg”&gt;  D. &lt; img  src = “ / images / pic.jpg ”&gt; SOLUCIÓN: A</dc:title>
  <dc:creator>KARLANGAS</dc:creator>
  <cp:lastModifiedBy>KARLANGAS</cp:lastModifiedBy>
  <cp:revision>3</cp:revision>
  <cp:lastPrinted>2023-04-26T11:07:54Z</cp:lastPrinted>
  <dcterms:created xsi:type="dcterms:W3CDTF">2023-04-19T17:26:22Z</dcterms:created>
  <dcterms:modified xsi:type="dcterms:W3CDTF">2023-04-26T12:05:35Z</dcterms:modified>
</cp:coreProperties>
</file>