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6"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26/04/2023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26/04/2023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26/04/2023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26/04/2023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26/04/2023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26/04/2023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tipo de cableados hay?</a:t>
            </a:r>
            <a:br>
              <a:rPr lang="es-ES" sz="4400" b="1" dirty="0"/>
            </a:br>
            <a:r>
              <a:rPr lang="es-ES" sz="4400" dirty="0"/>
              <a:t>A) Par trenzado</a:t>
            </a:r>
            <a:br>
              <a:rPr lang="es-ES" sz="4400" dirty="0"/>
            </a:br>
            <a:r>
              <a:rPr lang="es-ES" sz="4400" dirty="0"/>
              <a:t>B) Coaxial</a:t>
            </a:r>
            <a:br>
              <a:rPr lang="es-ES" sz="4400" dirty="0"/>
            </a:br>
            <a:r>
              <a:rPr lang="es-ES" sz="4400" dirty="0"/>
              <a:t>C) Fibra óptica</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El rendimiento es la medida de transferencia de ____ a través de los medios durante un período de tiempo determinado.</a:t>
            </a:r>
            <a:br>
              <a:rPr lang="es-ES" sz="4000" b="1" dirty="0"/>
            </a:br>
            <a:r>
              <a:rPr lang="es-ES" sz="4000" dirty="0"/>
              <a:t>A) Metros</a:t>
            </a:r>
            <a:br>
              <a:rPr lang="es-ES" sz="4000" dirty="0"/>
            </a:br>
            <a:r>
              <a:rPr lang="es-ES" sz="4000" dirty="0"/>
              <a:t>B) Giga Bytes</a:t>
            </a:r>
            <a:br>
              <a:rPr lang="es-ES" sz="4000" dirty="0"/>
            </a:br>
            <a:r>
              <a:rPr lang="es-ES" sz="4000" dirty="0"/>
              <a:t>C) Bits</a:t>
            </a:r>
            <a:br>
              <a:rPr lang="es-ES" sz="4000" dirty="0"/>
            </a:br>
            <a:r>
              <a:rPr lang="es-ES" sz="4000" dirty="0"/>
              <a:t>D) Kilómetros</a:t>
            </a:r>
            <a:br>
              <a:rPr lang="es-ES" sz="4000" dirty="0"/>
            </a:br>
            <a:r>
              <a:rPr lang="es-ES" sz="4000" b="1" dirty="0"/>
              <a:t>SOLUCIÓN: C</a:t>
            </a:r>
          </a:p>
        </p:txBody>
      </p:sp>
    </p:spTree>
    <p:extLst>
      <p:ext uri="{BB962C8B-B14F-4D97-AF65-F5344CB8AC3E}">
        <p14:creationId xmlns:p14="http://schemas.microsoft.com/office/powerpoint/2010/main" val="172350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grupo de códigos usa la capa física?</a:t>
            </a:r>
            <a:br>
              <a:rPr lang="es-ES" sz="4400" b="1" dirty="0"/>
            </a:br>
            <a:r>
              <a:rPr lang="es-ES" sz="4400" dirty="0"/>
              <a:t>A) 4B/5B</a:t>
            </a:r>
            <a:br>
              <a:rPr lang="es-ES" sz="4400" dirty="0"/>
            </a:br>
            <a:r>
              <a:rPr lang="es-ES" sz="4400" dirty="0"/>
              <a:t>B) 4C/5B</a:t>
            </a:r>
            <a:br>
              <a:rPr lang="es-ES" sz="4400" dirty="0"/>
            </a:br>
            <a:r>
              <a:rPr lang="es-ES" sz="4400" dirty="0"/>
              <a:t>C) 4A/5A</a:t>
            </a:r>
            <a:br>
              <a:rPr lang="es-ES" sz="4400" dirty="0"/>
            </a:br>
            <a:r>
              <a:rPr lang="es-ES" sz="4400" dirty="0"/>
              <a:t>D) 4E/5E</a:t>
            </a:r>
            <a:br>
              <a:rPr lang="es-ES" sz="4400" b="1" dirty="0"/>
            </a:br>
            <a:r>
              <a:rPr lang="es-ES" sz="4400" b="1" dirty="0"/>
              <a:t>SOLUCIÓN: A</a:t>
            </a:r>
          </a:p>
        </p:txBody>
      </p:sp>
    </p:spTree>
    <p:extLst>
      <p:ext uri="{BB962C8B-B14F-4D97-AF65-F5344CB8AC3E}">
        <p14:creationId xmlns:p14="http://schemas.microsoft.com/office/powerpoint/2010/main" val="208011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El ancho de banda ____ mide la cantidad de información que puede fluir desde un lugar hacia otro en un período de tiempo determinado.</a:t>
            </a:r>
            <a:br>
              <a:rPr lang="es-ES" sz="4000" b="1" dirty="0"/>
            </a:br>
            <a:r>
              <a:rPr lang="es-ES" sz="4000" dirty="0"/>
              <a:t>A) Analógico</a:t>
            </a:r>
            <a:br>
              <a:rPr lang="es-ES" sz="4000" dirty="0"/>
            </a:br>
            <a:r>
              <a:rPr lang="es-ES" sz="4000" dirty="0"/>
              <a:t>B) Óptica</a:t>
            </a:r>
            <a:br>
              <a:rPr lang="es-ES" sz="4000" dirty="0"/>
            </a:br>
            <a:r>
              <a:rPr lang="es-ES" sz="4000" dirty="0"/>
              <a:t>C) Digital</a:t>
            </a:r>
            <a:br>
              <a:rPr lang="es-ES" sz="4000" dirty="0"/>
            </a:br>
            <a:r>
              <a:rPr lang="es-ES" sz="4000" dirty="0"/>
              <a:t>D) Inalámbrico</a:t>
            </a:r>
            <a:br>
              <a:rPr lang="es-ES" sz="4000" b="1" dirty="0"/>
            </a:br>
            <a:r>
              <a:rPr lang="es-ES" sz="4000" b="1" dirty="0"/>
              <a:t>SOLUCIÓN: C</a:t>
            </a:r>
          </a:p>
        </p:txBody>
      </p:sp>
    </p:spTree>
    <p:extLst>
      <p:ext uri="{BB962C8B-B14F-4D97-AF65-F5344CB8AC3E}">
        <p14:creationId xmlns:p14="http://schemas.microsoft.com/office/powerpoint/2010/main" val="109431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¿Qué es el rendimiento?</a:t>
            </a:r>
            <a:br>
              <a:rPr lang="es-ES" sz="3200" b="1" dirty="0"/>
            </a:br>
            <a:r>
              <a:rPr lang="es-ES" sz="3200" dirty="0"/>
              <a:t>A) Es la medida que se utiliza para saber cuantos bits tiene un Giga bit</a:t>
            </a:r>
            <a:br>
              <a:rPr lang="es-ES" sz="3200" dirty="0"/>
            </a:br>
            <a:r>
              <a:rPr lang="es-ES" sz="3200" dirty="0"/>
              <a:t>B) Es la medida de transferencia de bits a través de los medios durante un período de tiempo determinado.</a:t>
            </a:r>
            <a:br>
              <a:rPr lang="es-ES" sz="3200" dirty="0"/>
            </a:br>
            <a:r>
              <a:rPr lang="es-ES" sz="3200" dirty="0"/>
              <a:t>C) Es la medida de transferencia de metros a través de los medios durante un período de tiempo determinado.</a:t>
            </a:r>
            <a:br>
              <a:rPr lang="es-ES" sz="3200" dirty="0"/>
            </a:br>
            <a:r>
              <a:rPr lang="es-ES" sz="3200" dirty="0"/>
              <a:t>D) Ninguna es correcta</a:t>
            </a:r>
            <a:br>
              <a:rPr lang="es-ES" sz="3200" b="1" dirty="0"/>
            </a:br>
            <a:r>
              <a:rPr lang="es-ES" sz="3200" b="1" dirty="0"/>
              <a:t>SOLUCIÓN: B</a:t>
            </a:r>
          </a:p>
        </p:txBody>
      </p:sp>
    </p:spTree>
    <p:extLst>
      <p:ext uri="{BB962C8B-B14F-4D97-AF65-F5344CB8AC3E}">
        <p14:creationId xmlns:p14="http://schemas.microsoft.com/office/powerpoint/2010/main" val="252456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conexiones utiliza la capa física?</a:t>
            </a:r>
            <a:br>
              <a:rPr lang="es-ES" sz="4400" b="1" dirty="0"/>
            </a:br>
            <a:r>
              <a:rPr lang="es-ES" sz="4400" dirty="0"/>
              <a:t>A) Coaxial</a:t>
            </a:r>
            <a:br>
              <a:rPr lang="es-ES" sz="4400" dirty="0"/>
            </a:br>
            <a:r>
              <a:rPr lang="es-ES" sz="4400" dirty="0"/>
              <a:t>B) UTP</a:t>
            </a:r>
            <a:br>
              <a:rPr lang="es-ES" sz="4400" dirty="0"/>
            </a:br>
            <a:r>
              <a:rPr lang="es-ES" sz="4400" dirty="0"/>
              <a:t>C) RJ-45</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251518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elementos utiliza UTP?</a:t>
            </a:r>
            <a:br>
              <a:rPr lang="es-ES" sz="4400" b="1" dirty="0"/>
            </a:br>
            <a:r>
              <a:rPr lang="es-ES" sz="4400" dirty="0"/>
              <a:t>A) Tipos de cable</a:t>
            </a:r>
            <a:br>
              <a:rPr lang="es-ES" sz="4400" dirty="0"/>
            </a:br>
            <a:r>
              <a:rPr lang="es-ES" sz="4400" dirty="0"/>
              <a:t>B) Longitudes de los cables,</a:t>
            </a:r>
            <a:br>
              <a:rPr lang="es-ES" sz="4400" dirty="0"/>
            </a:br>
            <a:r>
              <a:rPr lang="es-ES" sz="4400" dirty="0"/>
              <a:t>C) Conectores y terminación de los cables</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424299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El cable coaxial consiste en un conductor de cobre rodeado de una capa de aislante ____.</a:t>
            </a:r>
            <a:br>
              <a:rPr lang="es-ES" sz="4400" b="1" dirty="0"/>
            </a:br>
            <a:r>
              <a:rPr lang="es-ES" sz="4400" dirty="0"/>
              <a:t>A) Rígido</a:t>
            </a:r>
            <a:br>
              <a:rPr lang="es-ES" sz="4400" dirty="0"/>
            </a:br>
            <a:r>
              <a:rPr lang="es-ES" sz="4400" dirty="0"/>
              <a:t>B) Flexible</a:t>
            </a:r>
            <a:br>
              <a:rPr lang="es-ES" sz="4400" dirty="0"/>
            </a:br>
            <a:r>
              <a:rPr lang="es-ES" sz="4400" dirty="0"/>
              <a:t>C) Suelto</a:t>
            </a:r>
            <a:br>
              <a:rPr lang="es-ES" sz="4400" dirty="0"/>
            </a:br>
            <a:r>
              <a:rPr lang="es-ES" sz="4400" dirty="0"/>
              <a:t>D) Ancho</a:t>
            </a:r>
            <a:br>
              <a:rPr lang="es-ES" sz="4400" b="1" dirty="0"/>
            </a:br>
            <a:r>
              <a:rPr lang="es-ES" sz="4400" b="1" dirty="0"/>
              <a:t>SOLUCIÓN: B</a:t>
            </a:r>
          </a:p>
        </p:txBody>
      </p:sp>
    </p:spTree>
    <p:extLst>
      <p:ext uri="{BB962C8B-B14F-4D97-AF65-F5344CB8AC3E}">
        <p14:creationId xmlns:p14="http://schemas.microsoft.com/office/powerpoint/2010/main" val="294962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¿En qué estándar se trata de una LAN inalámbrica (WLAN) que utiliza CSMA/CA?</a:t>
            </a:r>
            <a:br>
              <a:rPr lang="es-ES" sz="4400" b="1" dirty="0"/>
            </a:br>
            <a:r>
              <a:rPr lang="es-ES" sz="4400" dirty="0"/>
              <a:t>A) IEEE 802.11</a:t>
            </a:r>
            <a:br>
              <a:rPr lang="es-ES" sz="4400" dirty="0"/>
            </a:br>
            <a:r>
              <a:rPr lang="es-ES" sz="4400" dirty="0"/>
              <a:t>B) Todas son correctas</a:t>
            </a:r>
            <a:br>
              <a:rPr lang="es-ES" sz="4400" dirty="0"/>
            </a:br>
            <a:r>
              <a:rPr lang="es-ES" sz="4400" dirty="0"/>
              <a:t>C) IEEE 802.3</a:t>
            </a:r>
            <a:br>
              <a:rPr lang="es-ES" sz="4400" dirty="0"/>
            </a:br>
            <a:r>
              <a:rPr lang="es-ES" sz="4400" dirty="0"/>
              <a:t>D) IEEE 802.af</a:t>
            </a:r>
            <a:br>
              <a:rPr lang="es-ES" sz="4400" b="1" dirty="0"/>
            </a:br>
            <a:r>
              <a:rPr lang="es-ES" sz="4400" b="1" dirty="0"/>
              <a:t>SOLUCIÓN: A </a:t>
            </a:r>
          </a:p>
        </p:txBody>
      </p:sp>
    </p:spTree>
    <p:extLst>
      <p:ext uri="{BB962C8B-B14F-4D97-AF65-F5344CB8AC3E}">
        <p14:creationId xmlns:p14="http://schemas.microsoft.com/office/powerpoint/2010/main" val="190430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significan las siglas AP?</a:t>
            </a:r>
            <a:br>
              <a:rPr lang="es-ES" sz="4400" b="1" dirty="0"/>
            </a:br>
            <a:r>
              <a:rPr lang="es-ES" sz="4400" dirty="0"/>
              <a:t>A) Punto de acceso inalámbrico</a:t>
            </a:r>
            <a:br>
              <a:rPr lang="es-ES" sz="4400" dirty="0"/>
            </a:br>
            <a:r>
              <a:rPr lang="es-ES" sz="4400" dirty="0"/>
              <a:t>B) Punto de alineación</a:t>
            </a:r>
            <a:br>
              <a:rPr lang="es-ES" sz="4400" dirty="0"/>
            </a:br>
            <a:r>
              <a:rPr lang="es-ES" sz="4400" dirty="0"/>
              <a:t>C) Alpacas peludas</a:t>
            </a:r>
            <a:br>
              <a:rPr lang="es-ES" sz="4400" dirty="0"/>
            </a:br>
            <a:r>
              <a:rPr lang="es-ES" sz="4400" dirty="0"/>
              <a:t>D) Punto de acceso local</a:t>
            </a:r>
            <a:br>
              <a:rPr lang="es-ES" sz="4400" b="1" dirty="0"/>
            </a:br>
            <a:r>
              <a:rPr lang="es-ES" sz="4400" b="1" dirty="0"/>
              <a:t>SOLUCIÓN: A</a:t>
            </a:r>
          </a:p>
        </p:txBody>
      </p:sp>
    </p:spTree>
    <p:extLst>
      <p:ext uri="{BB962C8B-B14F-4D97-AF65-F5344CB8AC3E}">
        <p14:creationId xmlns:p14="http://schemas.microsoft.com/office/powerpoint/2010/main" val="424711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tipos de errores hay de empalme y terminación en la fibra óptica?</a:t>
            </a:r>
            <a:br>
              <a:rPr lang="es-ES" sz="3600" b="1" dirty="0"/>
            </a:br>
            <a:r>
              <a:rPr lang="es-ES" sz="3600" dirty="0"/>
              <a:t>A) Desalineación, separación de los extremos y acabado final</a:t>
            </a:r>
            <a:br>
              <a:rPr lang="es-ES" sz="3600" dirty="0"/>
            </a:br>
            <a:r>
              <a:rPr lang="es-ES" sz="3600" dirty="0"/>
              <a:t>B) Alineación, separación de extremos y acabado final</a:t>
            </a:r>
            <a:br>
              <a:rPr lang="es-ES" sz="3600" dirty="0"/>
            </a:br>
            <a:r>
              <a:rPr lang="es-ES" sz="3600" dirty="0"/>
              <a:t>C) Desalineación, unión de los extremos y acabado final</a:t>
            </a:r>
            <a:br>
              <a:rPr lang="es-ES" sz="3600" dirty="0"/>
            </a:br>
            <a:r>
              <a:rPr lang="es-ES" sz="3600" dirty="0"/>
              <a:t>D) Ninguna es correcta</a:t>
            </a:r>
            <a:br>
              <a:rPr lang="es-ES" sz="3600" b="1" dirty="0"/>
            </a:br>
            <a:r>
              <a:rPr lang="es-ES" sz="3600" b="1" dirty="0"/>
              <a:t>SOLUCIÓN: A</a:t>
            </a:r>
          </a:p>
        </p:txBody>
      </p:sp>
    </p:spTree>
    <p:extLst>
      <p:ext uri="{BB962C8B-B14F-4D97-AF65-F5344CB8AC3E}">
        <p14:creationId xmlns:p14="http://schemas.microsoft.com/office/powerpoint/2010/main" val="326765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significa LAN?</a:t>
            </a:r>
            <a:br>
              <a:rPr lang="es-ES" sz="4400" b="1" dirty="0"/>
            </a:br>
            <a:r>
              <a:rPr lang="es-ES" sz="4400" dirty="0"/>
              <a:t>A) Red de área local</a:t>
            </a:r>
            <a:br>
              <a:rPr lang="es-ES" sz="4400" dirty="0"/>
            </a:br>
            <a:r>
              <a:rPr lang="es-ES" sz="4400" dirty="0"/>
              <a:t>B) Red de antenas locales</a:t>
            </a:r>
            <a:br>
              <a:rPr lang="es-ES" sz="4400" dirty="0"/>
            </a:br>
            <a:r>
              <a:rPr lang="es-ES" sz="4400" dirty="0"/>
              <a:t>C) Red de aislamiento</a:t>
            </a:r>
            <a:br>
              <a:rPr lang="es-ES" sz="4400" dirty="0"/>
            </a:br>
            <a:r>
              <a:rPr lang="es-ES" sz="4400" dirty="0"/>
              <a:t>D) Red de instalación local</a:t>
            </a:r>
            <a:br>
              <a:rPr lang="es-ES" sz="4400" b="1" dirty="0"/>
            </a:br>
            <a:r>
              <a:rPr lang="es-ES" sz="4400" b="1" dirty="0"/>
              <a:t>SOLUCIÓN: A</a:t>
            </a:r>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conectores de medios de fibra hay?</a:t>
            </a:r>
            <a:br>
              <a:rPr lang="es-ES" sz="4400" b="1" dirty="0"/>
            </a:br>
            <a:r>
              <a:rPr lang="es-ES" sz="4400" dirty="0"/>
              <a:t>A) ST, SP, LC monomodo</a:t>
            </a:r>
            <a:br>
              <a:rPr lang="es-ES" sz="4400" dirty="0"/>
            </a:br>
            <a:r>
              <a:rPr lang="es-ES" sz="4400" dirty="0"/>
              <a:t>B) SP, SC, LC monomodo</a:t>
            </a:r>
            <a:br>
              <a:rPr lang="es-ES" sz="4400" dirty="0"/>
            </a:br>
            <a:r>
              <a:rPr lang="es-ES" sz="4400" dirty="0"/>
              <a:t>C) ST, SC, LC monomodo</a:t>
            </a:r>
            <a:br>
              <a:rPr lang="es-ES" sz="4400" dirty="0"/>
            </a:br>
            <a:r>
              <a:rPr lang="es-ES" sz="4400" dirty="0"/>
              <a:t>D) Todas son correctas</a:t>
            </a:r>
            <a:br>
              <a:rPr lang="es-ES" sz="4400" b="1" dirty="0"/>
            </a:br>
            <a:r>
              <a:rPr lang="es-ES" sz="4400" b="1" dirty="0"/>
              <a:t>SOLUCIÓN: C</a:t>
            </a:r>
          </a:p>
        </p:txBody>
      </p:sp>
    </p:spTree>
    <p:extLst>
      <p:ext uri="{BB962C8B-B14F-4D97-AF65-F5344CB8AC3E}">
        <p14:creationId xmlns:p14="http://schemas.microsoft.com/office/powerpoint/2010/main" val="407120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partes componen un </a:t>
            </a:r>
            <a:r>
              <a:rPr lang="es-ES" sz="4400" b="1" dirty="0" err="1"/>
              <a:t>router</a:t>
            </a:r>
            <a:r>
              <a:rPr lang="es-ES" sz="4400" b="1" dirty="0"/>
              <a:t> inalámbrico?</a:t>
            </a:r>
            <a:br>
              <a:rPr lang="es-ES" sz="4400" b="1" dirty="0"/>
            </a:br>
            <a:r>
              <a:rPr lang="es-ES" sz="4400" dirty="0"/>
              <a:t>A) Antenas inalámbricas</a:t>
            </a:r>
            <a:br>
              <a:rPr lang="es-ES" sz="4400" dirty="0"/>
            </a:br>
            <a:r>
              <a:rPr lang="es-ES" sz="4400" dirty="0"/>
              <a:t>B) Puertos de conmutación Ethernet</a:t>
            </a:r>
            <a:br>
              <a:rPr lang="es-ES" sz="4400" dirty="0"/>
            </a:br>
            <a:r>
              <a:rPr lang="es-ES" sz="4400" dirty="0"/>
              <a:t>C) Un puerto de internet</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274854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física del dispositivo receptor pasa bits, ¿hasta qué capa de nivel superior?</a:t>
            </a:r>
            <a:br>
              <a:rPr lang="es-ES" sz="4400" b="1" dirty="0"/>
            </a:br>
            <a:r>
              <a:rPr lang="es-ES" sz="4400" dirty="0"/>
              <a:t>A) Aplicación</a:t>
            </a:r>
            <a:br>
              <a:rPr lang="es-ES" sz="4400" dirty="0"/>
            </a:br>
            <a:r>
              <a:rPr lang="es-ES" sz="4400" dirty="0"/>
              <a:t>B) Presentación</a:t>
            </a:r>
            <a:br>
              <a:rPr lang="es-ES" sz="4400" dirty="0"/>
            </a:br>
            <a:r>
              <a:rPr lang="es-ES" sz="4400" dirty="0"/>
              <a:t>C) Red</a:t>
            </a:r>
            <a:br>
              <a:rPr lang="es-ES" sz="4400" dirty="0"/>
            </a:br>
            <a:r>
              <a:rPr lang="es-ES" sz="4400" dirty="0"/>
              <a:t>D) Enlace de datos</a:t>
            </a:r>
            <a:br>
              <a:rPr lang="es-ES" sz="4400" b="1" dirty="0"/>
            </a:br>
            <a:r>
              <a:rPr lang="es-ES" sz="4400" b="1" dirty="0"/>
              <a:t>SOLUCIÓN: D</a:t>
            </a:r>
          </a:p>
        </p:txBody>
      </p:sp>
    </p:spTree>
    <p:extLst>
      <p:ext uri="{BB962C8B-B14F-4D97-AF65-F5344CB8AC3E}">
        <p14:creationId xmlns:p14="http://schemas.microsoft.com/office/powerpoint/2010/main" val="417918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medios utilizan patrones de microondas para representar bits?</a:t>
            </a:r>
            <a:br>
              <a:rPr lang="es-ES" sz="4000" b="1" dirty="0"/>
            </a:br>
            <a:r>
              <a:rPr lang="es-ES" sz="4000" dirty="0"/>
              <a:t>A) Cobre</a:t>
            </a:r>
            <a:br>
              <a:rPr lang="es-ES" sz="4000" dirty="0"/>
            </a:br>
            <a:r>
              <a:rPr lang="es-ES" sz="4000" dirty="0"/>
              <a:t>B) Inalámbrica</a:t>
            </a:r>
            <a:br>
              <a:rPr lang="es-ES" sz="4000" dirty="0"/>
            </a:br>
            <a:r>
              <a:rPr lang="es-ES" sz="4000" dirty="0"/>
              <a:t>C) Fibra óptica</a:t>
            </a:r>
            <a:br>
              <a:rPr lang="es-ES" sz="4000" dirty="0"/>
            </a:br>
            <a:r>
              <a:rPr lang="es-ES" sz="4000" dirty="0"/>
              <a:t>D) Imantado</a:t>
            </a:r>
            <a:br>
              <a:rPr lang="es-ES" sz="4000" b="1" dirty="0"/>
            </a:br>
            <a:r>
              <a:rPr lang="es-ES" sz="4000" b="1" dirty="0"/>
              <a:t>SOLUCIÓN: B</a:t>
            </a:r>
          </a:p>
        </p:txBody>
      </p:sp>
    </p:spTree>
    <p:extLst>
      <p:ext uri="{BB962C8B-B14F-4D97-AF65-F5344CB8AC3E}">
        <p14:creationId xmlns:p14="http://schemas.microsoft.com/office/powerpoint/2010/main" val="304656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medios utilizan patrones de luz para representar bits?</a:t>
            </a:r>
            <a:br>
              <a:rPr lang="es-ES" sz="4400" b="1" dirty="0"/>
            </a:br>
            <a:r>
              <a:rPr lang="es-ES" sz="4400" dirty="0"/>
              <a:t>A) Cobre</a:t>
            </a:r>
            <a:br>
              <a:rPr lang="es-ES" sz="4400" dirty="0"/>
            </a:br>
            <a:r>
              <a:rPr lang="es-ES" sz="4400" dirty="0"/>
              <a:t>B) Inalámbrica</a:t>
            </a:r>
            <a:br>
              <a:rPr lang="es-ES" sz="4400" dirty="0"/>
            </a:br>
            <a:r>
              <a:rPr lang="es-ES" sz="4400" dirty="0"/>
              <a:t>C) Fibra óptica</a:t>
            </a:r>
            <a:br>
              <a:rPr lang="es-ES" sz="4400" dirty="0"/>
            </a:br>
            <a:r>
              <a:rPr lang="es-ES" sz="4400" dirty="0"/>
              <a:t>D) Imantada</a:t>
            </a:r>
            <a:br>
              <a:rPr lang="es-ES" sz="4400" b="1" dirty="0"/>
            </a:br>
            <a:r>
              <a:rPr lang="es-ES" sz="4400" b="1" dirty="0"/>
              <a:t>SOLUCIÓN: C</a:t>
            </a:r>
          </a:p>
        </p:txBody>
      </p:sp>
    </p:spTree>
    <p:extLst>
      <p:ext uri="{BB962C8B-B14F-4D97-AF65-F5344CB8AC3E}">
        <p14:creationId xmlns:p14="http://schemas.microsoft.com/office/powerpoint/2010/main" val="4068553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medios usan pulsos eléctricos para representar bits?</a:t>
            </a:r>
            <a:br>
              <a:rPr lang="es-ES" sz="4400" b="1" dirty="0"/>
            </a:br>
            <a:r>
              <a:rPr lang="es-ES" sz="4400" dirty="0"/>
              <a:t>A) Cobre</a:t>
            </a:r>
            <a:br>
              <a:rPr lang="es-ES" sz="4400" dirty="0"/>
            </a:br>
            <a:r>
              <a:rPr lang="es-ES" sz="4400" dirty="0"/>
              <a:t>B) Inalámbrica</a:t>
            </a:r>
            <a:br>
              <a:rPr lang="es-ES" sz="4400" dirty="0"/>
            </a:br>
            <a:r>
              <a:rPr lang="es-ES" sz="4400" dirty="0"/>
              <a:t>C) Fibra óptica</a:t>
            </a:r>
            <a:br>
              <a:rPr lang="es-ES" sz="4400" dirty="0"/>
            </a:br>
            <a:r>
              <a:rPr lang="es-ES" sz="4400" dirty="0"/>
              <a:t>D) Imantada</a:t>
            </a:r>
            <a:br>
              <a:rPr lang="es-ES" sz="4400" b="1" dirty="0"/>
            </a:br>
            <a:r>
              <a:rPr lang="es-ES" sz="4400" b="1" dirty="0"/>
              <a:t>SOLUCIÓN: A</a:t>
            </a:r>
          </a:p>
        </p:txBody>
      </p:sp>
    </p:spTree>
    <p:extLst>
      <p:ext uri="{BB962C8B-B14F-4D97-AF65-F5344CB8AC3E}">
        <p14:creationId xmlns:p14="http://schemas.microsoft.com/office/powerpoint/2010/main" val="36427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estos es el nombre de la capacidad de un medio para transportar datos?</a:t>
            </a:r>
            <a:br>
              <a:rPr lang="es-ES" sz="4400" b="1" dirty="0"/>
            </a:br>
            <a:r>
              <a:rPr lang="es-ES" sz="4400" dirty="0"/>
              <a:t>A) Ancho de banda</a:t>
            </a:r>
            <a:br>
              <a:rPr lang="es-ES" sz="4400" dirty="0"/>
            </a:br>
            <a:r>
              <a:rPr lang="es-ES" sz="4400" dirty="0"/>
              <a:t>B) Rendimiento</a:t>
            </a:r>
            <a:br>
              <a:rPr lang="es-ES" sz="4400" dirty="0"/>
            </a:br>
            <a:r>
              <a:rPr lang="es-ES" sz="4400" dirty="0"/>
              <a:t>C) Capacidad de transferencia útil</a:t>
            </a:r>
            <a:br>
              <a:rPr lang="es-ES" sz="4400" dirty="0"/>
            </a:br>
            <a:r>
              <a:rPr lang="es-ES" sz="4400" dirty="0"/>
              <a:t>D) Ninguna es correcta</a:t>
            </a:r>
            <a:br>
              <a:rPr lang="es-ES" sz="4400" b="1" dirty="0"/>
            </a:br>
            <a:r>
              <a:rPr lang="es-ES" sz="4400" b="1" dirty="0"/>
              <a:t>SOLUCIÓN: A</a:t>
            </a:r>
          </a:p>
        </p:txBody>
      </p:sp>
    </p:spTree>
    <p:extLst>
      <p:ext uri="{BB962C8B-B14F-4D97-AF65-F5344CB8AC3E}">
        <p14:creationId xmlns:p14="http://schemas.microsoft.com/office/powerpoint/2010/main" val="1590748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estos es una medida de la transferencia de bits a través de los medios?</a:t>
            </a:r>
            <a:br>
              <a:rPr lang="es-ES" sz="4400" b="1" dirty="0"/>
            </a:br>
            <a:r>
              <a:rPr lang="es-ES" sz="4400" dirty="0"/>
              <a:t>A) Ancho de banda</a:t>
            </a:r>
            <a:br>
              <a:rPr lang="es-ES" sz="4400" dirty="0"/>
            </a:br>
            <a:r>
              <a:rPr lang="es-ES" sz="4400" dirty="0"/>
              <a:t>B) Rendimiento</a:t>
            </a:r>
            <a:br>
              <a:rPr lang="es-ES" sz="4400" dirty="0"/>
            </a:br>
            <a:r>
              <a:rPr lang="es-ES" sz="4400" dirty="0"/>
              <a:t>C) Capacidad de transferencia útil</a:t>
            </a:r>
            <a:br>
              <a:rPr lang="es-ES" sz="4400" dirty="0"/>
            </a:br>
            <a:r>
              <a:rPr lang="es-ES" sz="4400" dirty="0"/>
              <a:t>D) Ninguna es correcta</a:t>
            </a:r>
            <a:br>
              <a:rPr lang="es-ES" sz="4400" b="1" dirty="0"/>
            </a:br>
            <a:r>
              <a:rPr lang="es-ES" sz="4400" b="1" dirty="0"/>
              <a:t>SOLUCIÓN: B</a:t>
            </a:r>
          </a:p>
        </p:txBody>
      </p:sp>
    </p:spTree>
    <p:extLst>
      <p:ext uri="{BB962C8B-B14F-4D97-AF65-F5344CB8AC3E}">
        <p14:creationId xmlns:p14="http://schemas.microsoft.com/office/powerpoint/2010/main" val="3025793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de los siguientes tipos de cables de fibra óptica utiliza diodos emisores de luz (LED) como transmisor de fuente de luz de datos?</a:t>
            </a:r>
            <a:br>
              <a:rPr lang="es-ES" sz="4000" b="1" dirty="0"/>
            </a:br>
            <a:r>
              <a:rPr lang="es-ES" sz="4000" dirty="0"/>
              <a:t>A) Multimodo</a:t>
            </a:r>
            <a:br>
              <a:rPr lang="es-ES" sz="4000" dirty="0"/>
            </a:br>
            <a:r>
              <a:rPr lang="es-ES" sz="4000" dirty="0"/>
              <a:t>B) Monomodo</a:t>
            </a:r>
            <a:br>
              <a:rPr lang="es-ES" sz="4000" dirty="0"/>
            </a:br>
            <a:r>
              <a:rPr lang="es-ES" sz="4000" dirty="0"/>
              <a:t>C) Multimodo dúplex</a:t>
            </a:r>
            <a:br>
              <a:rPr lang="es-ES" sz="4000" dirty="0"/>
            </a:br>
            <a:r>
              <a:rPr lang="es-ES" sz="4000" dirty="0"/>
              <a:t>D) Monomodo dúplex</a:t>
            </a:r>
            <a:br>
              <a:rPr lang="es-ES" sz="4000" b="1" dirty="0"/>
            </a:br>
            <a:r>
              <a:rPr lang="es-ES" sz="4000" b="1" dirty="0"/>
              <a:t>SOLUCIÓN: A</a:t>
            </a:r>
          </a:p>
        </p:txBody>
      </p:sp>
    </p:spTree>
    <p:extLst>
      <p:ext uri="{BB962C8B-B14F-4D97-AF65-F5344CB8AC3E}">
        <p14:creationId xmlns:p14="http://schemas.microsoft.com/office/powerpoint/2010/main" val="507384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PDU recibe la capa física para la codificación y transmisión?</a:t>
            </a:r>
            <a:br>
              <a:rPr lang="es-ES" sz="4400" b="1" dirty="0"/>
            </a:br>
            <a:r>
              <a:rPr lang="es-ES" sz="4400" dirty="0"/>
              <a:t>A) Trama</a:t>
            </a:r>
            <a:br>
              <a:rPr lang="es-ES" sz="4400" dirty="0"/>
            </a:br>
            <a:r>
              <a:rPr lang="es-ES" sz="4400" dirty="0"/>
              <a:t>B) Segmento</a:t>
            </a:r>
            <a:br>
              <a:rPr lang="es-ES" sz="4400" dirty="0"/>
            </a:br>
            <a:r>
              <a:rPr lang="es-ES" sz="4400" dirty="0"/>
              <a:t>C) Paquete</a:t>
            </a:r>
            <a:br>
              <a:rPr lang="es-ES" sz="4400" dirty="0"/>
            </a:br>
            <a:r>
              <a:rPr lang="es-ES" sz="4400" dirty="0"/>
              <a:t>D) Todas son correctas</a:t>
            </a:r>
            <a:br>
              <a:rPr lang="es-ES" sz="4400" b="1" dirty="0"/>
            </a:br>
            <a:r>
              <a:rPr lang="es-ES" sz="4400" b="1" dirty="0"/>
              <a:t>SOLUCIÓN: A</a:t>
            </a:r>
          </a:p>
        </p:txBody>
      </p:sp>
    </p:spTree>
    <p:extLst>
      <p:ext uri="{BB962C8B-B14F-4D97-AF65-F5344CB8AC3E}">
        <p14:creationId xmlns:p14="http://schemas.microsoft.com/office/powerpoint/2010/main" val="11122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¿Qué elementos físicos y lógicos tiene una LAN?</a:t>
            </a:r>
            <a:br>
              <a:rPr lang="es-ES" sz="4200" b="1" dirty="0"/>
            </a:br>
            <a:r>
              <a:rPr lang="es-ES" sz="4200" dirty="0"/>
              <a:t>A) Restricción geográfica</a:t>
            </a:r>
            <a:br>
              <a:rPr lang="es-ES" sz="4200" dirty="0"/>
            </a:br>
            <a:r>
              <a:rPr lang="es-ES" sz="4200" dirty="0"/>
              <a:t>B) Velocidad de respuesta</a:t>
            </a:r>
            <a:br>
              <a:rPr lang="es-ES" sz="4200" dirty="0"/>
            </a:br>
            <a:r>
              <a:rPr lang="es-ES" sz="4200" dirty="0"/>
              <a:t>C) Aceleración magnética</a:t>
            </a:r>
            <a:br>
              <a:rPr lang="es-ES" sz="4200" dirty="0"/>
            </a:br>
            <a:r>
              <a:rPr lang="es-ES" sz="4200" dirty="0"/>
              <a:t>D) Perímetros locales</a:t>
            </a:r>
            <a:br>
              <a:rPr lang="es-ES" sz="4200" b="1" dirty="0"/>
            </a:br>
            <a:r>
              <a:rPr lang="es-ES" sz="4200" b="1" dirty="0"/>
              <a:t>SOLUCIÓN: A</a:t>
            </a:r>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¿Que significan las siglas FTTH?</a:t>
            </a:r>
            <a:br>
              <a:rPr lang="es-ES" sz="4400" b="1" dirty="0"/>
            </a:br>
            <a:r>
              <a:rPr lang="es-ES" sz="4400" dirty="0"/>
              <a:t>A) Cableado FTP para el hogar</a:t>
            </a:r>
            <a:br>
              <a:rPr lang="es-ES" sz="4400" dirty="0"/>
            </a:br>
            <a:r>
              <a:rPr lang="es-ES" sz="4400" dirty="0"/>
              <a:t>B) Fibra óptica para el hombre</a:t>
            </a:r>
            <a:br>
              <a:rPr lang="es-ES" sz="4400" dirty="0"/>
            </a:br>
            <a:r>
              <a:rPr lang="es-ES" sz="4400" dirty="0"/>
              <a:t>C) Fibra óptica para el hogar</a:t>
            </a:r>
            <a:br>
              <a:rPr lang="es-ES" sz="4400" dirty="0"/>
            </a:br>
            <a:r>
              <a:rPr lang="es-ES" sz="4400" dirty="0"/>
              <a:t>D) Cableado FTP para el hombre</a:t>
            </a:r>
            <a:br>
              <a:rPr lang="es-ES" sz="4400" b="1" dirty="0"/>
            </a:br>
            <a:r>
              <a:rPr lang="es-ES" sz="4400" b="1" dirty="0"/>
              <a:t>SOLUCIÓN: C</a:t>
            </a:r>
          </a:p>
        </p:txBody>
      </p:sp>
    </p:spTree>
    <p:extLst>
      <p:ext uri="{BB962C8B-B14F-4D97-AF65-F5344CB8AC3E}">
        <p14:creationId xmlns:p14="http://schemas.microsoft.com/office/powerpoint/2010/main" val="3633929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es un problema de implementación de medios de fibra óptica?</a:t>
            </a:r>
            <a:br>
              <a:rPr lang="es-ES" sz="4000" b="1" dirty="0"/>
            </a:br>
            <a:r>
              <a:rPr lang="es-ES" sz="4000" dirty="0"/>
              <a:t>A) Manejo más cuidadoso que los medios de cobre</a:t>
            </a:r>
            <a:br>
              <a:rPr lang="es-ES" sz="4000" dirty="0"/>
            </a:br>
            <a:r>
              <a:rPr lang="es-ES" sz="4000" dirty="0"/>
              <a:t>B) Más barato</a:t>
            </a:r>
            <a:br>
              <a:rPr lang="es-ES" sz="4000" dirty="0"/>
            </a:br>
            <a:r>
              <a:rPr lang="es-ES" sz="4000" dirty="0"/>
              <a:t>C) Menos fácil de instalar</a:t>
            </a:r>
            <a:br>
              <a:rPr lang="es-ES" sz="4000" dirty="0"/>
            </a:br>
            <a:r>
              <a:rPr lang="es-ES" sz="4000" dirty="0"/>
              <a:t>D) Ninguna es correcta</a:t>
            </a:r>
            <a:br>
              <a:rPr lang="es-ES" sz="4000" b="1" dirty="0"/>
            </a:br>
            <a:r>
              <a:rPr lang="es-ES" sz="4000" b="1" dirty="0"/>
              <a:t>SOLUCIÓN: A</a:t>
            </a:r>
            <a:br>
              <a:rPr lang="es-ES" sz="4400" b="1" dirty="0"/>
            </a:br>
            <a:br>
              <a:rPr lang="es-ES" sz="4400" b="1" dirty="0"/>
            </a:br>
            <a:endParaRPr lang="es-ES" sz="4400" b="1" dirty="0"/>
          </a:p>
        </p:txBody>
      </p:sp>
    </p:spTree>
    <p:extLst>
      <p:ext uri="{BB962C8B-B14F-4D97-AF65-F5344CB8AC3E}">
        <p14:creationId xmlns:p14="http://schemas.microsoft.com/office/powerpoint/2010/main" val="33384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Ventajas de usar grupos de códigos</a:t>
            </a:r>
            <a:br>
              <a:rPr lang="es-ES" sz="4400" b="1" dirty="0"/>
            </a:br>
            <a:r>
              <a:rPr lang="es-ES" sz="4400" dirty="0"/>
              <a:t>A) Reducción del nivel de error en los bits</a:t>
            </a:r>
            <a:br>
              <a:rPr lang="es-ES" sz="4400" dirty="0"/>
            </a:br>
            <a:r>
              <a:rPr lang="es-ES" sz="4400" dirty="0"/>
              <a:t>B) Todas son correctas</a:t>
            </a:r>
            <a:br>
              <a:rPr lang="es-ES" sz="4400" dirty="0"/>
            </a:br>
            <a:r>
              <a:rPr lang="es-ES" sz="4400" dirty="0"/>
              <a:t>C) Ayuda para igualar los bits de datos de los bits de control</a:t>
            </a:r>
            <a:br>
              <a:rPr lang="es-ES" sz="4400" dirty="0"/>
            </a:br>
            <a:r>
              <a:rPr lang="es-ES" sz="4400" dirty="0"/>
              <a:t>D) Aceleran el proceso de envío</a:t>
            </a:r>
            <a:br>
              <a:rPr lang="es-ES" sz="4400" b="1" dirty="0"/>
            </a:br>
            <a:r>
              <a:rPr lang="es-ES" sz="4400" b="1" dirty="0"/>
              <a:t>SOLUCIÓN: B</a:t>
            </a:r>
          </a:p>
        </p:txBody>
      </p:sp>
    </p:spTree>
    <p:extLst>
      <p:ext uri="{BB962C8B-B14F-4D97-AF65-F5344CB8AC3E}">
        <p14:creationId xmlns:p14="http://schemas.microsoft.com/office/powerpoint/2010/main" val="113000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significa WAN?</a:t>
            </a:r>
            <a:br>
              <a:rPr lang="es-ES" sz="4400" b="1" dirty="0"/>
            </a:br>
            <a:r>
              <a:rPr lang="es-ES" sz="4400" dirty="0"/>
              <a:t>A) Red de área inalámbrica</a:t>
            </a:r>
            <a:br>
              <a:rPr lang="es-ES" sz="4400" dirty="0"/>
            </a:br>
            <a:r>
              <a:rPr lang="es-ES" sz="4400" dirty="0"/>
              <a:t>B) Red de área amplia</a:t>
            </a:r>
            <a:br>
              <a:rPr lang="es-ES" sz="4400" dirty="0"/>
            </a:br>
            <a:r>
              <a:rPr lang="es-ES" sz="4400" dirty="0"/>
              <a:t>C) Red de área social</a:t>
            </a:r>
            <a:br>
              <a:rPr lang="es-ES" sz="4400" dirty="0"/>
            </a:br>
            <a:r>
              <a:rPr lang="es-ES" sz="4400" dirty="0"/>
              <a:t>D) Red de área privada</a:t>
            </a:r>
            <a:br>
              <a:rPr lang="es-ES" sz="4400" b="1" dirty="0"/>
            </a:br>
            <a:r>
              <a:rPr lang="es-ES" sz="4400" b="1" dirty="0"/>
              <a:t>SOLUCIÓN: B</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¿Con qué se podría conectar una red inalámbrica?</a:t>
            </a:r>
            <a:br>
              <a:rPr lang="es-ES" sz="4400" b="1" dirty="0"/>
            </a:br>
            <a:r>
              <a:rPr lang="es-ES" sz="4400" dirty="0"/>
              <a:t>A) Bluetooth</a:t>
            </a:r>
            <a:br>
              <a:rPr lang="es-ES" sz="4400" dirty="0"/>
            </a:br>
            <a:r>
              <a:rPr lang="es-ES" sz="4400" dirty="0"/>
              <a:t>B) </a:t>
            </a:r>
            <a:r>
              <a:rPr lang="es-ES" sz="4400" dirty="0" err="1"/>
              <a:t>Wi</a:t>
            </a:r>
            <a:r>
              <a:rPr lang="es-ES" sz="4400" dirty="0"/>
              <a:t>-Fi</a:t>
            </a:r>
            <a:br>
              <a:rPr lang="es-ES" sz="4400" dirty="0"/>
            </a:br>
            <a:r>
              <a:rPr lang="es-ES" sz="4400" dirty="0"/>
              <a:t>C) WiMAX</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estas </a:t>
            </a:r>
            <a:r>
              <a:rPr lang="es-ES" sz="4400" b="1" dirty="0" err="1"/>
              <a:t>topologias</a:t>
            </a:r>
            <a:r>
              <a:rPr lang="es-ES" sz="4400" b="1" dirty="0"/>
              <a:t> es correcta?</a:t>
            </a:r>
            <a:br>
              <a:rPr lang="es-ES" sz="4400" b="1" dirty="0"/>
            </a:br>
            <a:r>
              <a:rPr lang="es-ES" sz="4400" dirty="0"/>
              <a:t>A) En estrella</a:t>
            </a:r>
            <a:br>
              <a:rPr lang="es-ES" sz="4400" dirty="0"/>
            </a:br>
            <a:r>
              <a:rPr lang="es-ES" sz="4400" dirty="0"/>
              <a:t>B) De grados</a:t>
            </a:r>
            <a:br>
              <a:rPr lang="es-ES" sz="4400" dirty="0"/>
            </a:br>
            <a:r>
              <a:rPr lang="es-ES" sz="4400" dirty="0"/>
              <a:t>C) De avión</a:t>
            </a:r>
            <a:br>
              <a:rPr lang="es-ES" sz="4400" dirty="0"/>
            </a:br>
            <a:r>
              <a:rPr lang="es-ES" sz="4400" dirty="0"/>
              <a:t>D) En punta</a:t>
            </a:r>
            <a:br>
              <a:rPr lang="es-ES" sz="4400" dirty="0"/>
            </a:br>
            <a:r>
              <a:rPr lang="es-ES" sz="4400" b="1" dirty="0"/>
              <a:t>SOLUCIÓN: A</a:t>
            </a:r>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¿Qué familia de protocolos usuales hay?</a:t>
            </a:r>
            <a:br>
              <a:rPr lang="es-ES" sz="4000" b="1" dirty="0"/>
            </a:br>
            <a:r>
              <a:rPr lang="es-ES" sz="4000" dirty="0"/>
              <a:t>A) NetWare</a:t>
            </a:r>
            <a:br>
              <a:rPr lang="es-ES" sz="4000" dirty="0"/>
            </a:br>
            <a:r>
              <a:rPr lang="es-ES" sz="4000" dirty="0"/>
              <a:t>B) Todas son correctas</a:t>
            </a:r>
            <a:br>
              <a:rPr lang="es-ES" sz="4000" dirty="0"/>
            </a:br>
            <a:r>
              <a:rPr lang="es-ES" sz="4000" dirty="0"/>
              <a:t>C) AppleTalk</a:t>
            </a:r>
            <a:br>
              <a:rPr lang="es-ES" sz="4000" dirty="0"/>
            </a:br>
            <a:r>
              <a:rPr lang="es-ES" sz="4000" dirty="0"/>
              <a:t>D) TCP/IP</a:t>
            </a:r>
            <a:br>
              <a:rPr lang="es-ES" sz="4000" dirty="0"/>
            </a:br>
            <a:r>
              <a:rPr lang="es-ES" sz="4000" b="1" dirty="0"/>
              <a:t>SOLUCIÓN: B</a:t>
            </a:r>
          </a:p>
        </p:txBody>
      </p:sp>
    </p:spTree>
    <p:extLst>
      <p:ext uri="{BB962C8B-B14F-4D97-AF65-F5344CB8AC3E}">
        <p14:creationId xmlns:p14="http://schemas.microsoft.com/office/powerpoint/2010/main" val="7850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¿De qué se encarga la capa física?</a:t>
            </a:r>
            <a:br>
              <a:rPr lang="es-ES" sz="4400" b="1" dirty="0"/>
            </a:br>
            <a:r>
              <a:rPr lang="es-ES" sz="4400" dirty="0"/>
              <a:t>A) Define el medio físico de transmisión</a:t>
            </a:r>
            <a:br>
              <a:rPr lang="es-ES" sz="4400" dirty="0"/>
            </a:br>
            <a:r>
              <a:rPr lang="es-ES" sz="4400" dirty="0"/>
              <a:t>B) Define modificación de redes</a:t>
            </a:r>
            <a:br>
              <a:rPr lang="es-ES" sz="4400" dirty="0"/>
            </a:br>
            <a:r>
              <a:rPr lang="es-ES" sz="4400" dirty="0"/>
              <a:t>C) Dice que tipo de topologías usa una LAN</a:t>
            </a:r>
            <a:br>
              <a:rPr lang="es-ES" sz="4400" dirty="0"/>
            </a:br>
            <a:r>
              <a:rPr lang="es-ES" sz="4400" dirty="0"/>
              <a:t>D) Define el medio físico de totalidad</a:t>
            </a:r>
            <a:br>
              <a:rPr lang="es-ES" sz="4400" b="1" dirty="0"/>
            </a:br>
            <a:r>
              <a:rPr lang="es-ES" sz="4400" b="1" dirty="0"/>
              <a:t>SOLUCIÓN: A</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Dime los principios fundamentales de la capa física.</a:t>
            </a:r>
            <a:br>
              <a:rPr lang="es-ES" sz="4400" b="1" dirty="0"/>
            </a:br>
            <a:r>
              <a:rPr lang="es-ES" sz="4400" dirty="0"/>
              <a:t>A) Los componentes físicos</a:t>
            </a:r>
            <a:br>
              <a:rPr lang="es-ES" sz="4400" dirty="0"/>
            </a:br>
            <a:r>
              <a:rPr lang="es-ES" sz="4400" dirty="0"/>
              <a:t>B) La codificación de datos</a:t>
            </a:r>
            <a:br>
              <a:rPr lang="es-ES" sz="4400" dirty="0"/>
            </a:br>
            <a:r>
              <a:rPr lang="es-ES" sz="4400" dirty="0"/>
              <a:t>C) La señalización.</a:t>
            </a:r>
            <a:br>
              <a:rPr lang="es-ES" sz="4400" dirty="0"/>
            </a:br>
            <a:r>
              <a:rPr lang="es-ES" sz="4400" dirty="0"/>
              <a:t>D) Todas son correctas</a:t>
            </a:r>
            <a:br>
              <a:rPr lang="es-ES" sz="4400" b="1" dirty="0"/>
            </a:br>
            <a:r>
              <a:rPr lang="es-ES" sz="4400" b="1" dirty="0"/>
              <a:t>SOLUCIÓN: D</a:t>
            </a:r>
          </a:p>
        </p:txBody>
      </p:sp>
    </p:spTree>
    <p:extLst>
      <p:ext uri="{BB962C8B-B14F-4D97-AF65-F5344CB8AC3E}">
        <p14:creationId xmlns:p14="http://schemas.microsoft.com/office/powerpoint/2010/main" val="72578319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28657</TotalTime>
  <Words>1304</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¿Qué tipo de cableados hay? A) Par trenzado B) Coaxial C) Fibra óptica D) Todas son correctas SOLUCIÓN: D</vt:lpstr>
      <vt:lpstr>¿Qué significa LAN? A) Red de área local B) Red de antenas locales C) Red de aislamiento D) Red de instalación local SOLUCIÓN: A</vt:lpstr>
      <vt:lpstr>¿Qué elementos físicos y lógicos tiene una LAN? A) Restricción geográfica B) Velocidad de respuesta C) Aceleración magnética D) Perímetros locales SOLUCIÓN: A</vt:lpstr>
      <vt:lpstr>¿Qué significa WAN? A) Red de área inalámbrica B) Red de área amplia C) Red de área social D) Red de área privada SOLUCIÓN: B</vt:lpstr>
      <vt:lpstr>¿Con qué se podría conectar una red inalámbrica? A) Bluetooth B) Wi-Fi C) WiMAX D) Todas son correctas SOLUCIÓN: D</vt:lpstr>
      <vt:lpstr>¿Cuál de estas topologias es correcta? A) En estrella B) De grados C) De avión D) En punta SOLUCIÓN: A</vt:lpstr>
      <vt:lpstr>¿Qué familia de protocolos usuales hay? A) NetWare B) Todas son correctas C) AppleTalk D) TCP/IP SOLUCIÓN: B</vt:lpstr>
      <vt:lpstr>¿De qué se encarga la capa física? A) Define el medio físico de transmisión B) Define modificación de redes C) Dice que tipo de topologías usa una LAN D) Define el medio físico de totalidad SOLUCIÓN: A</vt:lpstr>
      <vt:lpstr>Dime los principios fundamentales de la capa física. A) Los componentes físicos B) La codificación de datos C) La señalización. D) Todas son correctas SOLUCIÓN: D</vt:lpstr>
      <vt:lpstr>El rendimiento es la medida de transferencia de ____ a través de los medios durante un período de tiempo determinado. A) Metros B) Giga Bytes C) Bits D) Kilómetros SOLUCIÓN: C</vt:lpstr>
      <vt:lpstr>¿Qué grupo de códigos usa la capa física? A) 4B/5B B) 4C/5B C) 4A/5A D) 4E/5E SOLUCIÓN: A</vt:lpstr>
      <vt:lpstr>El ancho de banda ____ mide la cantidad de información que puede fluir desde un lugar hacia otro en un período de tiempo determinado. A) Analógico B) Óptica C) Digital D) Inalámbrico SOLUCIÓN: C</vt:lpstr>
      <vt:lpstr>¿Qué es el rendimiento? A) Es la medida que se utiliza para saber cuantos bits tiene un Giga bit B) Es la medida de transferencia de bits a través de los medios durante un período de tiempo determinado. C) Es la medida de transferencia de metros a través de los medios durante un período de tiempo determinado. D) Ninguna es correcta SOLUCIÓN: B</vt:lpstr>
      <vt:lpstr>¿Qué conexiones utiliza la capa física? A) Coaxial B) UTP C) RJ-45 D) Todas son correctas SOLUCIÓN: D</vt:lpstr>
      <vt:lpstr>¿Qué elementos utiliza UTP? A) Tipos de cable B) Longitudes de los cables, C) Conectores y terminación de los cables D) Todas son correctas. SOLUCIÓN: D</vt:lpstr>
      <vt:lpstr>El cable coaxial consiste en un conductor de cobre rodeado de una capa de aislante ____. A) Rígido B) Flexible C) Suelto D) Ancho SOLUCIÓN: B</vt:lpstr>
      <vt:lpstr>¿En qué estándar se trata de una LAN inalámbrica (WLAN) que utiliza CSMA/CA? A) IEEE 802.11 B) Todas son correctas C) IEEE 802.3 D) IEEE 802.af SOLUCIÓN: A </vt:lpstr>
      <vt:lpstr>¿Qué significan las siglas AP? A) Punto de acceso inalámbrico B) Punto de alineación C) Alpacas peludas D) Punto de acceso local SOLUCIÓN: A</vt:lpstr>
      <vt:lpstr>¿Qué tipos de errores hay de empalme y terminación en la fibra óptica? A) Desalineación, separación de los extremos y acabado final B) Alineación, separación de extremos y acabado final C) Desalineación, unión de los extremos y acabado final D) Ninguna es correcta SOLUCIÓN: A</vt:lpstr>
      <vt:lpstr>¿Qué conectores de medios de fibra hay? A) ST, SP, LC monomodo B) SP, SC, LC monomodo C) ST, SC, LC monomodo D) Todas son correctas SOLUCIÓN: C</vt:lpstr>
      <vt:lpstr>¿Qué partes componen un router inalámbrico? A) Antenas inalámbricas B) Puertos de conmutación Ethernet C) Un puerto de internet D) Todas son correctas SOLUCIÓN: D</vt:lpstr>
      <vt:lpstr>La capa física del dispositivo receptor pasa bits, ¿hasta qué capa de nivel superior? A) Aplicación B) Presentación C) Red D) Enlace de datos SOLUCIÓN: D</vt:lpstr>
      <vt:lpstr>¿Qué medios utilizan patrones de microondas para representar bits? A) Cobre B) Inalámbrica C) Fibra óptica D) Imantado SOLUCIÓN: B</vt:lpstr>
      <vt:lpstr>¿Qué medios utilizan patrones de luz para representar bits? A) Cobre B) Inalámbrica C) Fibra óptica D) Imantada SOLUCIÓN: C</vt:lpstr>
      <vt:lpstr>¿Qué medios usan pulsos eléctricos para representar bits? A) Cobre B) Inalámbrica C) Fibra óptica D) Imantada SOLUCIÓN: A</vt:lpstr>
      <vt:lpstr>¿Cuál de estos es el nombre de la capacidad de un medio para transportar datos? A) Ancho de banda B) Rendimiento C) Capacidad de transferencia útil D) Ninguna es correcta SOLUCIÓN: A</vt:lpstr>
      <vt:lpstr>¿Cuál de estos es una medida de la transferencia de bits a través de los medios? A) Ancho de banda B) Rendimiento C) Capacidad de transferencia útil D) Ninguna es correcta SOLUCIÓN: B</vt:lpstr>
      <vt:lpstr>¿Cuál de los siguientes tipos de cables de fibra óptica utiliza diodos emisores de luz (LED) como transmisor de fuente de luz de datos? A) Multimodo B) Monomodo C) Multimodo dúplex D) Monomodo dúplex SOLUCIÓN: A</vt:lpstr>
      <vt:lpstr>¿Qué PDU recibe la capa física para la codificación y transmisión? A) Trama B) Segmento C) Paquete D) Todas son correctas SOLUCIÓN: A</vt:lpstr>
      <vt:lpstr>¿Que significan las siglas FTTH? A) Cableado FTP para el hogar B) Fibra óptica para el hombre C) Fibra óptica para el hogar D) Cableado FTP para el hombre SOLUCIÓN: C</vt:lpstr>
      <vt:lpstr>¿Cuál es un problema de implementación de medios de fibra óptica? A) Manejo más cuidadoso que los medios de cobre B) Más barato C) Menos fácil de instalar D) Ninguna es correcta SOLUCIÓN: A  </vt:lpstr>
      <vt:lpstr>Ventajas de usar grupos de códigos A) Reducción del nivel de error en los bits B) Todas son correctas C) Ayuda para igualar los bits de datos de los bits de control D) Aceleran el proceso de envío SOLUCIÓN: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4</cp:revision>
  <cp:lastPrinted>2023-04-26T11:07:54Z</cp:lastPrinted>
  <dcterms:created xsi:type="dcterms:W3CDTF">2023-04-19T17:26:22Z</dcterms:created>
  <dcterms:modified xsi:type="dcterms:W3CDTF">2023-05-09T15:17:29Z</dcterms:modified>
</cp:coreProperties>
</file>