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E3"/>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0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23/06/2023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23/06/2023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23/06/2023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23/06/2023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23/06/2023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23/06/2023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23/06/2023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23/06/2023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23/06/2023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¿Cómo se le conoce también a la capa de enlace de datos?</a:t>
            </a:r>
            <a:br>
              <a:rPr lang="es-ES" sz="4400" b="1" dirty="0"/>
            </a:br>
            <a:r>
              <a:rPr lang="es-ES" sz="4400" dirty="0"/>
              <a:t>A) Capa 2</a:t>
            </a:r>
            <a:br>
              <a:rPr lang="es-ES" sz="4400" dirty="0"/>
            </a:br>
            <a:r>
              <a:rPr lang="es-ES" sz="4400" dirty="0"/>
              <a:t>B) Capa de sesión</a:t>
            </a:r>
            <a:br>
              <a:rPr lang="es-ES" sz="4400" dirty="0"/>
            </a:br>
            <a:r>
              <a:rPr lang="es-ES" sz="4400" dirty="0"/>
              <a:t>C) Capa 1</a:t>
            </a:r>
            <a:br>
              <a:rPr lang="es-ES" sz="4400" dirty="0"/>
            </a:br>
            <a:r>
              <a:rPr lang="es-ES" sz="4400" dirty="0"/>
              <a:t>D) Capa 3</a:t>
            </a:r>
            <a:br>
              <a:rPr lang="es-ES" sz="4400" b="1" dirty="0"/>
            </a:br>
            <a:r>
              <a:rPr lang="es-ES" sz="4400" b="1" dirty="0"/>
              <a:t>SOLUCIÓN: A</a:t>
            </a:r>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LLC?</a:t>
            </a:r>
            <a:br>
              <a:rPr lang="es-ES" sz="4400" b="1" dirty="0"/>
            </a:br>
            <a:r>
              <a:rPr lang="es-ES" sz="4400" dirty="0"/>
              <a:t>A) Línea lógica de conexiones</a:t>
            </a:r>
            <a:br>
              <a:rPr lang="es-ES" sz="4400" dirty="0"/>
            </a:br>
            <a:r>
              <a:rPr lang="es-ES" sz="4400" dirty="0"/>
              <a:t>B) Líneas lógicas continuamente</a:t>
            </a:r>
            <a:br>
              <a:rPr lang="es-ES" sz="4400" dirty="0"/>
            </a:br>
            <a:r>
              <a:rPr lang="es-ES" sz="4400" dirty="0"/>
              <a:t>C) Control de enlace lógico</a:t>
            </a:r>
            <a:br>
              <a:rPr lang="es-ES" sz="4400" dirty="0"/>
            </a:br>
            <a:r>
              <a:rPr lang="es-ES" sz="4400" dirty="0"/>
              <a:t>D) Long </a:t>
            </a:r>
            <a:r>
              <a:rPr lang="es-ES" sz="4400" dirty="0" err="1"/>
              <a:t>logic</a:t>
            </a:r>
            <a:r>
              <a:rPr lang="es-ES" sz="4400" dirty="0"/>
              <a:t> cable</a:t>
            </a:r>
            <a:br>
              <a:rPr lang="es-ES" sz="4400" b="1" dirty="0"/>
            </a:br>
            <a:r>
              <a:rPr lang="es-ES" sz="4400" b="1" dirty="0"/>
              <a:t>SOLUCIÓN: C</a:t>
            </a:r>
          </a:p>
        </p:txBody>
      </p:sp>
    </p:spTree>
    <p:extLst>
      <p:ext uri="{BB962C8B-B14F-4D97-AF65-F5344CB8AC3E}">
        <p14:creationId xmlns:p14="http://schemas.microsoft.com/office/powerpoint/2010/main" val="35581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¿Que es MAC?</a:t>
            </a:r>
            <a:br>
              <a:rPr lang="es-ES" sz="4200" b="1" dirty="0"/>
            </a:br>
            <a:r>
              <a:rPr lang="es-ES" sz="4200" dirty="0"/>
              <a:t>A) Menú de acceso controlado</a:t>
            </a:r>
            <a:br>
              <a:rPr lang="es-ES" sz="4200" dirty="0"/>
            </a:br>
            <a:r>
              <a:rPr lang="es-ES" sz="4200" dirty="0"/>
              <a:t>B) Media </a:t>
            </a:r>
            <a:r>
              <a:rPr lang="es-ES" sz="4200" dirty="0" err="1"/>
              <a:t>access</a:t>
            </a:r>
            <a:r>
              <a:rPr lang="es-ES" sz="4200" dirty="0"/>
              <a:t> </a:t>
            </a:r>
            <a:r>
              <a:rPr lang="es-ES" sz="4200" dirty="0" err="1"/>
              <a:t>controller</a:t>
            </a:r>
            <a:br>
              <a:rPr lang="es-ES" sz="4200" dirty="0"/>
            </a:br>
            <a:r>
              <a:rPr lang="es-ES" sz="4200" dirty="0"/>
              <a:t>C) </a:t>
            </a:r>
            <a:r>
              <a:rPr lang="es-ES" sz="4200" dirty="0" err="1"/>
              <a:t>Main</a:t>
            </a:r>
            <a:r>
              <a:rPr lang="es-ES" sz="4200" dirty="0"/>
              <a:t> </a:t>
            </a:r>
            <a:r>
              <a:rPr lang="es-ES" sz="4200" dirty="0" err="1"/>
              <a:t>access</a:t>
            </a:r>
            <a:r>
              <a:rPr lang="es-ES" sz="4200" dirty="0"/>
              <a:t> control</a:t>
            </a:r>
            <a:br>
              <a:rPr lang="es-ES" sz="4200" dirty="0"/>
            </a:br>
            <a:r>
              <a:rPr lang="es-ES" sz="4200" dirty="0"/>
              <a:t>D) Control de acceso al medio</a:t>
            </a:r>
            <a:br>
              <a:rPr lang="es-ES" sz="4200" b="1" dirty="0"/>
            </a:br>
            <a:r>
              <a:rPr lang="es-ES" sz="4200" b="1" dirty="0"/>
              <a:t>SOLUCIÓN: D</a:t>
            </a:r>
          </a:p>
        </p:txBody>
      </p:sp>
    </p:spTree>
    <p:extLst>
      <p:ext uri="{BB962C8B-B14F-4D97-AF65-F5344CB8AC3E}">
        <p14:creationId xmlns:p14="http://schemas.microsoft.com/office/powerpoint/2010/main" val="1679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son protocolos de la capa 2?</a:t>
            </a:r>
            <a:br>
              <a:rPr lang="es-ES" sz="4400" b="1" dirty="0"/>
            </a:br>
            <a:r>
              <a:rPr lang="es-ES" sz="4400" dirty="0"/>
              <a:t>A) FTP, </a:t>
            </a:r>
            <a:r>
              <a:rPr lang="es-ES" sz="4400" dirty="0" err="1"/>
              <a:t>Frame</a:t>
            </a:r>
            <a:r>
              <a:rPr lang="es-ES" sz="4400" dirty="0"/>
              <a:t> </a:t>
            </a:r>
            <a:r>
              <a:rPr lang="es-ES" sz="4400" dirty="0" err="1"/>
              <a:t>Relay</a:t>
            </a:r>
            <a:r>
              <a:rPr lang="es-ES" sz="4400" dirty="0"/>
              <a:t>, Telnet e IMAP</a:t>
            </a:r>
            <a:br>
              <a:rPr lang="es-ES" sz="4400" dirty="0"/>
            </a:br>
            <a:r>
              <a:rPr lang="es-ES" sz="4400" dirty="0"/>
              <a:t>B) PPP, Ethernet, HDLC y ATM</a:t>
            </a:r>
            <a:br>
              <a:rPr lang="es-ES" sz="4400" dirty="0"/>
            </a:br>
            <a:r>
              <a:rPr lang="es-ES" sz="4400" dirty="0"/>
              <a:t>C) ATM, HDLC, BOOTP e IMAP</a:t>
            </a:r>
            <a:br>
              <a:rPr lang="es-ES" sz="4400" dirty="0"/>
            </a:br>
            <a:r>
              <a:rPr lang="es-ES" sz="4400" dirty="0"/>
              <a:t>D) HDLC, BOOTP, IMAP y FTP</a:t>
            </a:r>
            <a:br>
              <a:rPr lang="es-ES" sz="4400" b="1" dirty="0"/>
            </a:br>
            <a:r>
              <a:rPr lang="es-ES" sz="4400" b="1" dirty="0"/>
              <a:t>SOLUCIÓN: B</a:t>
            </a:r>
          </a:p>
        </p:txBody>
      </p:sp>
    </p:spTree>
    <p:extLst>
      <p:ext uri="{BB962C8B-B14F-4D97-AF65-F5344CB8AC3E}">
        <p14:creationId xmlns:p14="http://schemas.microsoft.com/office/powerpoint/2010/main" val="295512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¿Qué hace el control de enlace lógico?</a:t>
            </a:r>
            <a:br>
              <a:rPr lang="es-ES" sz="3200" b="1" dirty="0"/>
            </a:br>
            <a:r>
              <a:rPr lang="es-ES" sz="3200" dirty="0"/>
              <a:t>A) Coloca información en la trama que identifica qué protocolo de capa de red está siendo usado por la trama</a:t>
            </a:r>
            <a:br>
              <a:rPr lang="es-ES" sz="3200" dirty="0"/>
            </a:br>
            <a:r>
              <a:rPr lang="es-ES" sz="3200" dirty="0"/>
              <a:t>B) Se utiliza para resolver nombres de Internet en direcciones IP</a:t>
            </a:r>
            <a:br>
              <a:rPr lang="es-ES" sz="3200" dirty="0"/>
            </a:br>
            <a:r>
              <a:rPr lang="es-ES" sz="3200" dirty="0"/>
              <a:t>C) Se usa para proporcionar acceso remoto a servidores y dispositivos de red</a:t>
            </a:r>
            <a:br>
              <a:rPr lang="es-ES" sz="3200" dirty="0"/>
            </a:br>
            <a:r>
              <a:rPr lang="es-ES" sz="3200" dirty="0"/>
              <a:t>D) Se utiliza para la transferencia interactiva de archivos entre sistemas</a:t>
            </a:r>
            <a:br>
              <a:rPr lang="es-ES" sz="3200" b="1" dirty="0"/>
            </a:br>
            <a:r>
              <a:rPr lang="es-ES" sz="3200" b="1" dirty="0"/>
              <a:t>SOLUCIÓN: A</a:t>
            </a:r>
          </a:p>
        </p:txBody>
      </p:sp>
    </p:spTree>
    <p:extLst>
      <p:ext uri="{BB962C8B-B14F-4D97-AF65-F5344CB8AC3E}">
        <p14:creationId xmlns:p14="http://schemas.microsoft.com/office/powerpoint/2010/main" val="71706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¿Qué hace el control de acceso al medio?</a:t>
            </a:r>
            <a:br>
              <a:rPr lang="es-ES" sz="3200" b="1" dirty="0"/>
            </a:br>
            <a:r>
              <a:rPr lang="es-ES" sz="3200" dirty="0"/>
              <a:t>A) Coloca información en la trama que identifica qué protocolo de capa de red está siendo usado por la trama</a:t>
            </a:r>
            <a:br>
              <a:rPr lang="es-ES" sz="3200" dirty="0"/>
            </a:br>
            <a:r>
              <a:rPr lang="es-ES" sz="3200" dirty="0"/>
              <a:t>B) Proporciona a la capa de enlace de datos el direccionamiento y la delimitación de datos</a:t>
            </a:r>
            <a:br>
              <a:rPr lang="es-ES" sz="3200" dirty="0"/>
            </a:br>
            <a:r>
              <a:rPr lang="es-ES" sz="3200" dirty="0"/>
              <a:t>C) Se utiliza para resolver nombres de Internet en direcciones IP</a:t>
            </a:r>
            <a:br>
              <a:rPr lang="es-ES" sz="3200" dirty="0"/>
            </a:br>
            <a:r>
              <a:rPr lang="es-ES" sz="3200" dirty="0"/>
              <a:t>D) Se usa para proporcionar acceso remoto a servidores y dispositivos de red</a:t>
            </a:r>
            <a:br>
              <a:rPr lang="es-ES" sz="3200" b="1" dirty="0"/>
            </a:br>
            <a:r>
              <a:rPr lang="es-ES" sz="3200" b="1" dirty="0"/>
              <a:t>SOLUCIÓN: B</a:t>
            </a:r>
          </a:p>
        </p:txBody>
      </p:sp>
    </p:spTree>
    <p:extLst>
      <p:ext uri="{BB962C8B-B14F-4D97-AF65-F5344CB8AC3E}">
        <p14:creationId xmlns:p14="http://schemas.microsoft.com/office/powerpoint/2010/main" val="17449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3200" b="1" dirty="0"/>
              <a:t>Cuando la subcapa MAC proporciona encapsulación de datos, se encarga de</a:t>
            </a:r>
            <a:br>
              <a:rPr lang="es-ES" sz="3200" b="1" dirty="0"/>
            </a:br>
            <a:r>
              <a:rPr lang="es-ES" sz="3200" dirty="0"/>
              <a:t>A) Transferencia interactiva, colocar la trama y acceso por el medio</a:t>
            </a:r>
            <a:br>
              <a:rPr lang="es-ES" sz="3200" dirty="0"/>
            </a:br>
            <a:r>
              <a:rPr lang="es-ES" sz="3200" dirty="0"/>
              <a:t>B) Colocar información de la trama, encontrar el direccionamiento y control del medio</a:t>
            </a:r>
            <a:br>
              <a:rPr lang="es-ES" sz="3200" dirty="0"/>
            </a:br>
            <a:r>
              <a:rPr lang="es-ES" sz="3200" dirty="0"/>
              <a:t>C) Delimitación del marco, direccionamiento y detección de errores</a:t>
            </a:r>
            <a:br>
              <a:rPr lang="es-ES" sz="3200" dirty="0"/>
            </a:br>
            <a:r>
              <a:rPr lang="es-ES" sz="3200" dirty="0"/>
              <a:t>D) Delimitación del destino, acceso controlado y acceso seguro</a:t>
            </a:r>
            <a:br>
              <a:rPr lang="es-ES" sz="3200" b="1" dirty="0"/>
            </a:br>
            <a:r>
              <a:rPr lang="es-ES" sz="3200" b="1" dirty="0"/>
              <a:t>SOLUCIÓN: C</a:t>
            </a:r>
          </a:p>
        </p:txBody>
      </p:sp>
    </p:spTree>
    <p:extLst>
      <p:ext uri="{BB962C8B-B14F-4D97-AF65-F5344CB8AC3E}">
        <p14:creationId xmlns:p14="http://schemas.microsoft.com/office/powerpoint/2010/main" val="239958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¿Cuáles son funciones que realiza un router en cada salto?</a:t>
            </a:r>
            <a:br>
              <a:rPr lang="es-ES" sz="3200" b="1" dirty="0"/>
            </a:br>
            <a:r>
              <a:rPr lang="es-ES" sz="3200" dirty="0"/>
              <a:t>A) Acepta una trama de un medio, </a:t>
            </a:r>
            <a:r>
              <a:rPr lang="es-ES" sz="3200" dirty="0" err="1"/>
              <a:t>desencapsula</a:t>
            </a:r>
            <a:r>
              <a:rPr lang="es-ES" sz="3200" dirty="0"/>
              <a:t> la trama y vuelve a encapsular el paquete en una nueva trama</a:t>
            </a:r>
            <a:br>
              <a:rPr lang="es-ES" sz="3200" dirty="0"/>
            </a:br>
            <a:r>
              <a:rPr lang="es-ES" sz="3200" dirty="0"/>
              <a:t>B) Coloca la información de la trama, la </a:t>
            </a:r>
            <a:r>
              <a:rPr lang="es-ES" sz="3200" dirty="0" err="1"/>
              <a:t>desencapsula</a:t>
            </a:r>
            <a:r>
              <a:rPr lang="es-ES" sz="3200" dirty="0"/>
              <a:t> y reenvía el paquete</a:t>
            </a:r>
            <a:br>
              <a:rPr lang="es-ES" sz="3200" dirty="0"/>
            </a:br>
            <a:r>
              <a:rPr lang="es-ES" sz="3200" dirty="0"/>
              <a:t>C) Coloca la nueva trama, la conecta y reenvía la nueva trama</a:t>
            </a:r>
            <a:br>
              <a:rPr lang="es-ES" sz="3200" dirty="0"/>
            </a:br>
            <a:r>
              <a:rPr lang="es-ES" sz="3200" dirty="0"/>
              <a:t>D) Accede a la trama, </a:t>
            </a:r>
            <a:r>
              <a:rPr lang="es-ES" sz="3200" dirty="0" err="1"/>
              <a:t>desencapsula</a:t>
            </a:r>
            <a:r>
              <a:rPr lang="es-ES" sz="3200" dirty="0"/>
              <a:t> el paquete de esta y reenvía el resultado a la siguiente trama</a:t>
            </a:r>
            <a:br>
              <a:rPr lang="es-ES" sz="3200" b="1" dirty="0"/>
            </a:br>
            <a:r>
              <a:rPr lang="es-ES" sz="3200" b="1" dirty="0"/>
              <a:t>SOLUCIÓN: A</a:t>
            </a:r>
          </a:p>
        </p:txBody>
      </p:sp>
    </p:spTree>
    <p:extLst>
      <p:ext uri="{BB962C8B-B14F-4D97-AF65-F5344CB8AC3E}">
        <p14:creationId xmlns:p14="http://schemas.microsoft.com/office/powerpoint/2010/main" val="342975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forman parte de los estándares de la capa de enlace de datos?</a:t>
            </a:r>
            <a:br>
              <a:rPr lang="es-ES" sz="4400" b="1" dirty="0"/>
            </a:br>
            <a:r>
              <a:rPr lang="es-ES" sz="4400" dirty="0"/>
              <a:t>A) ITU, IEE, FTP y STP</a:t>
            </a:r>
            <a:br>
              <a:rPr lang="es-ES" sz="4400" dirty="0"/>
            </a:br>
            <a:r>
              <a:rPr lang="es-ES" sz="4400" dirty="0"/>
              <a:t>B) IEEE, ITU-T, ISO y ANSI</a:t>
            </a:r>
            <a:br>
              <a:rPr lang="es-ES" sz="4400" dirty="0"/>
            </a:br>
            <a:r>
              <a:rPr lang="es-ES" sz="4400" dirty="0"/>
              <a:t>C) IMAP, IEEE, ISO y STP</a:t>
            </a:r>
            <a:br>
              <a:rPr lang="es-ES" sz="4400" dirty="0"/>
            </a:br>
            <a:r>
              <a:rPr lang="es-ES" sz="4400" dirty="0"/>
              <a:t>D) ITU, IEEE, STP e IMAP</a:t>
            </a:r>
            <a:br>
              <a:rPr lang="es-ES" sz="4400" b="1" dirty="0"/>
            </a:br>
            <a:r>
              <a:rPr lang="es-ES" sz="4400" b="1" dirty="0"/>
              <a:t>SOLUCIÓN: B</a:t>
            </a:r>
          </a:p>
        </p:txBody>
      </p:sp>
    </p:spTree>
    <p:extLst>
      <p:ext uri="{BB962C8B-B14F-4D97-AF65-F5344CB8AC3E}">
        <p14:creationId xmlns:p14="http://schemas.microsoft.com/office/powerpoint/2010/main" val="20271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enlace de datos IEEE 802 LAN/MAN consta de dos subcapas</a:t>
            </a:r>
            <a:br>
              <a:rPr lang="es-ES" sz="4400" b="1" dirty="0"/>
            </a:br>
            <a:r>
              <a:rPr lang="es-ES" sz="4400" dirty="0"/>
              <a:t>A) Control de enlace lógico y control de acuerdo al medio</a:t>
            </a:r>
            <a:br>
              <a:rPr lang="es-ES" sz="4400" dirty="0"/>
            </a:br>
            <a:r>
              <a:rPr lang="es-ES" sz="4400" dirty="0"/>
              <a:t>B) LLC y MAC</a:t>
            </a:r>
            <a:br>
              <a:rPr lang="es-ES" sz="4400" dirty="0"/>
            </a:br>
            <a:r>
              <a:rPr lang="es-ES" sz="4400" dirty="0"/>
              <a:t>C) Ambas son correctas</a:t>
            </a:r>
            <a:br>
              <a:rPr lang="es-ES" sz="4400" dirty="0"/>
            </a:br>
            <a:r>
              <a:rPr lang="es-ES" sz="4400" dirty="0"/>
              <a:t>D) Ambas son incorrectas</a:t>
            </a:r>
            <a:br>
              <a:rPr lang="es-ES" sz="4400" b="1" dirty="0"/>
            </a:br>
            <a:r>
              <a:rPr lang="es-ES" sz="4400" b="1" dirty="0"/>
              <a:t>SOLUCIÓN: B</a:t>
            </a:r>
          </a:p>
        </p:txBody>
      </p:sp>
    </p:spTree>
    <p:extLst>
      <p:ext uri="{BB962C8B-B14F-4D97-AF65-F5344CB8AC3E}">
        <p14:creationId xmlns:p14="http://schemas.microsoft.com/office/powerpoint/2010/main" val="191928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En la subcapa MAC, ¿En qué consiste el direccionamiento?</a:t>
            </a:r>
            <a:br>
              <a:rPr lang="es-ES" sz="3200" b="1" dirty="0"/>
            </a:br>
            <a:r>
              <a:rPr lang="es-ES" sz="3200" dirty="0"/>
              <a:t>A) Éste marca los límites de comienzo y finalización de la transmisión</a:t>
            </a:r>
            <a:br>
              <a:rPr lang="es-ES" sz="3200" dirty="0"/>
            </a:br>
            <a:r>
              <a:rPr lang="es-ES" sz="3200" dirty="0"/>
              <a:t>B) Coloca la nueva trama, la conecta y reenvía la nueva trama</a:t>
            </a:r>
            <a:br>
              <a:rPr lang="es-ES" sz="3200" dirty="0"/>
            </a:br>
            <a:r>
              <a:rPr lang="es-ES" sz="3200" dirty="0"/>
              <a:t>C) Proporciona direccionamiento de origen y destino para transportar la trama entre dispositivos</a:t>
            </a:r>
            <a:br>
              <a:rPr lang="es-ES" sz="3200" dirty="0"/>
            </a:br>
            <a:r>
              <a:rPr lang="es-ES" sz="3200" dirty="0"/>
              <a:t>D) Incluye un avance utilizado para detectar errores de transmisión</a:t>
            </a:r>
            <a:br>
              <a:rPr lang="es-ES" sz="3200" b="1" dirty="0"/>
            </a:br>
            <a:r>
              <a:rPr lang="es-ES" sz="3200" b="1" dirty="0"/>
              <a:t>SOLUCIÓN:</a:t>
            </a:r>
          </a:p>
        </p:txBody>
      </p:sp>
    </p:spTree>
    <p:extLst>
      <p:ext uri="{BB962C8B-B14F-4D97-AF65-F5344CB8AC3E}">
        <p14:creationId xmlns:p14="http://schemas.microsoft.com/office/powerpoint/2010/main" val="21701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¿Cuál es la función de la capa de enlace de datos?</a:t>
            </a:r>
            <a:br>
              <a:rPr lang="es-ES" sz="3600" b="1" dirty="0"/>
            </a:br>
            <a:r>
              <a:rPr lang="es-ES" sz="3600" dirty="0"/>
              <a:t>A) Conectar los dispositivos a su destino</a:t>
            </a:r>
            <a:br>
              <a:rPr lang="es-ES" sz="3600" dirty="0"/>
            </a:br>
            <a:r>
              <a:rPr lang="es-ES" sz="3600" dirty="0"/>
              <a:t>B) Proporcionar tránsito de datos confiable a través de un enlace físico</a:t>
            </a:r>
            <a:br>
              <a:rPr lang="es-ES" sz="3600" dirty="0"/>
            </a:br>
            <a:r>
              <a:rPr lang="es-ES" sz="3600" dirty="0"/>
              <a:t>C) Proporcionar una red entre usuario y servidor</a:t>
            </a:r>
            <a:br>
              <a:rPr lang="es-ES" sz="3600" dirty="0"/>
            </a:br>
            <a:r>
              <a:rPr lang="es-ES" sz="3600" dirty="0"/>
              <a:t>D) Suministrar servicios de red a las aplicaciones del usuario</a:t>
            </a:r>
            <a:br>
              <a:rPr lang="es-ES" sz="3600" b="1" dirty="0"/>
            </a:br>
            <a:r>
              <a:rPr lang="es-ES" sz="3600" b="1" dirty="0"/>
              <a:t>SOLUCIÓN: B</a:t>
            </a:r>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¿Cuál de estas frases acerca de la capa 2 es falsa?</a:t>
            </a:r>
            <a:br>
              <a:rPr lang="es-ES" sz="3400" b="1" dirty="0"/>
            </a:br>
            <a:r>
              <a:rPr lang="es-ES" sz="3400" dirty="0"/>
              <a:t>A) Permite que las capas superiores accedan a los medios</a:t>
            </a:r>
            <a:br>
              <a:rPr lang="es-ES" sz="3400" dirty="0"/>
            </a:br>
            <a:r>
              <a:rPr lang="es-ES" sz="3400" dirty="0"/>
              <a:t>B) Controla cómo se colocan y reciben los datos en los medios</a:t>
            </a:r>
            <a:br>
              <a:rPr lang="es-ES" sz="3400" dirty="0"/>
            </a:br>
            <a:r>
              <a:rPr lang="es-ES" sz="3400" dirty="0"/>
              <a:t>C) Suministra servicios de red a las aplicaciones del usuario</a:t>
            </a:r>
            <a:br>
              <a:rPr lang="es-ES" sz="3400" dirty="0"/>
            </a:br>
            <a:r>
              <a:rPr lang="es-ES" sz="3400" dirty="0"/>
              <a:t>D) Intercambia tramas entre puntos finales a través de los medios de red</a:t>
            </a:r>
            <a:br>
              <a:rPr lang="es-ES" sz="3400" b="1" dirty="0"/>
            </a:br>
            <a:r>
              <a:rPr lang="es-ES" sz="3400" b="1" dirty="0"/>
              <a:t>SOLUCIÓN: C</a:t>
            </a:r>
          </a:p>
        </p:txBody>
      </p:sp>
    </p:spTree>
    <p:extLst>
      <p:ext uri="{BB962C8B-B14F-4D97-AF65-F5344CB8AC3E}">
        <p14:creationId xmlns:p14="http://schemas.microsoft.com/office/powerpoint/2010/main" val="236537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se utiliza para transportar la trama a través de los medios locales compartidos?</a:t>
            </a:r>
            <a:br>
              <a:rPr lang="es-ES" sz="4000" b="1" dirty="0"/>
            </a:br>
            <a:r>
              <a:rPr lang="es-ES" sz="4000" dirty="0"/>
              <a:t>A) Direccionamiento IP</a:t>
            </a:r>
            <a:br>
              <a:rPr lang="es-ES" sz="4000" dirty="0"/>
            </a:br>
            <a:r>
              <a:rPr lang="es-ES" sz="4000" dirty="0"/>
              <a:t>B) Direccionamiento proporcionado en la capa de enlace de datos</a:t>
            </a:r>
            <a:br>
              <a:rPr lang="es-ES" sz="4000" dirty="0"/>
            </a:br>
            <a:r>
              <a:rPr lang="es-ES" sz="4000" dirty="0"/>
              <a:t>C) El número de puerto</a:t>
            </a:r>
            <a:br>
              <a:rPr lang="es-ES" sz="4000" dirty="0"/>
            </a:br>
            <a:r>
              <a:rPr lang="es-ES" sz="4000" dirty="0"/>
              <a:t>D) Ninguna de las anteriores</a:t>
            </a:r>
            <a:br>
              <a:rPr lang="es-ES" sz="4000" b="1" dirty="0"/>
            </a:br>
            <a:r>
              <a:rPr lang="es-ES" sz="4000" b="1" dirty="0"/>
              <a:t>SOLUCIÓN: B</a:t>
            </a:r>
          </a:p>
        </p:txBody>
      </p:sp>
    </p:spTree>
    <p:extLst>
      <p:ext uri="{BB962C8B-B14F-4D97-AF65-F5344CB8AC3E}">
        <p14:creationId xmlns:p14="http://schemas.microsoft.com/office/powerpoint/2010/main" val="18387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¿Cuántos bits tiene una dirección MAC?</a:t>
            </a:r>
            <a:br>
              <a:rPr lang="es-ES" sz="4000" b="1" dirty="0"/>
            </a:br>
            <a:r>
              <a:rPr lang="es-ES" sz="4000" dirty="0"/>
              <a:t>A) 12</a:t>
            </a:r>
            <a:br>
              <a:rPr lang="es-ES" sz="4000" dirty="0"/>
            </a:br>
            <a:r>
              <a:rPr lang="es-ES" sz="4000" dirty="0"/>
              <a:t>B) 48</a:t>
            </a:r>
            <a:br>
              <a:rPr lang="es-ES" sz="4000" dirty="0"/>
            </a:br>
            <a:r>
              <a:rPr lang="es-ES" sz="4000" dirty="0"/>
              <a:t>C) 24</a:t>
            </a:r>
            <a:br>
              <a:rPr lang="es-ES" sz="4000" dirty="0"/>
            </a:br>
            <a:r>
              <a:rPr lang="es-ES" sz="4000" dirty="0"/>
              <a:t>D) 32</a:t>
            </a:r>
            <a:br>
              <a:rPr lang="es-ES" sz="4000" b="1" dirty="0"/>
            </a:br>
            <a:r>
              <a:rPr lang="es-ES" sz="4000" b="1" dirty="0"/>
              <a:t>SOLUCIÓN: B</a:t>
            </a:r>
          </a:p>
        </p:txBody>
      </p:sp>
    </p:spTree>
    <p:extLst>
      <p:ext uri="{BB962C8B-B14F-4D97-AF65-F5344CB8AC3E}">
        <p14:creationId xmlns:p14="http://schemas.microsoft.com/office/powerpoint/2010/main" val="322538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regulación de la colocación de tramas de datos en los medios es conocida como</a:t>
            </a:r>
            <a:br>
              <a:rPr lang="es-ES" sz="4400" b="1" dirty="0"/>
            </a:br>
            <a:r>
              <a:rPr lang="es-ES" sz="4400" dirty="0"/>
              <a:t>A) Token ring</a:t>
            </a:r>
            <a:br>
              <a:rPr lang="es-ES" sz="4400" dirty="0"/>
            </a:br>
            <a:r>
              <a:rPr lang="es-ES" sz="4400" dirty="0"/>
              <a:t>B) Ethernet</a:t>
            </a:r>
            <a:br>
              <a:rPr lang="es-ES" sz="4400" dirty="0"/>
            </a:br>
            <a:r>
              <a:rPr lang="es-ES" sz="4400" dirty="0"/>
              <a:t>C) Control de acceso al medio</a:t>
            </a:r>
            <a:br>
              <a:rPr lang="es-ES" sz="4400" dirty="0"/>
            </a:br>
            <a:r>
              <a:rPr lang="es-ES" sz="4400" dirty="0"/>
              <a:t>D) Ninguna de las anteriores</a:t>
            </a:r>
            <a:br>
              <a:rPr lang="es-ES" sz="4400" b="1" dirty="0"/>
            </a:br>
            <a:r>
              <a:rPr lang="es-ES" sz="4400" b="1" dirty="0"/>
              <a:t>SOLUCIÓN: C</a:t>
            </a:r>
          </a:p>
        </p:txBody>
      </p:sp>
    </p:spTree>
    <p:extLst>
      <p:ext uri="{BB962C8B-B14F-4D97-AF65-F5344CB8AC3E}">
        <p14:creationId xmlns:p14="http://schemas.microsoft.com/office/powerpoint/2010/main" val="239020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se usa para determinar si la trama llegó sin errores al dispositivo destino?</a:t>
            </a:r>
            <a:br>
              <a:rPr lang="es-ES" sz="4400" b="1" dirty="0"/>
            </a:br>
            <a:r>
              <a:rPr lang="es-ES" sz="4400" dirty="0"/>
              <a:t>A) La dirección IP</a:t>
            </a:r>
            <a:br>
              <a:rPr lang="es-ES" sz="4400" dirty="0"/>
            </a:br>
            <a:r>
              <a:rPr lang="es-ES" sz="4400" dirty="0"/>
              <a:t>B) El campo de datos</a:t>
            </a:r>
            <a:br>
              <a:rPr lang="es-ES" sz="4400" dirty="0"/>
            </a:br>
            <a:r>
              <a:rPr lang="es-ES" sz="4400" dirty="0"/>
              <a:t>C) El encabezado</a:t>
            </a:r>
            <a:br>
              <a:rPr lang="es-ES" sz="4400" dirty="0"/>
            </a:br>
            <a:r>
              <a:rPr lang="es-ES" sz="4400" dirty="0"/>
              <a:t>D) El tráiler</a:t>
            </a:r>
            <a:br>
              <a:rPr lang="es-ES" sz="4400" b="1" dirty="0"/>
            </a:br>
            <a:r>
              <a:rPr lang="es-ES" sz="4400" b="1" dirty="0"/>
              <a:t>SOLUCIÓN: D</a:t>
            </a:r>
          </a:p>
        </p:txBody>
      </p:sp>
    </p:spTree>
    <p:extLst>
      <p:ext uri="{BB962C8B-B14F-4D97-AF65-F5344CB8AC3E}">
        <p14:creationId xmlns:p14="http://schemas.microsoft.com/office/powerpoint/2010/main" val="333437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Es un dispositivo en una red</a:t>
            </a:r>
            <a:br>
              <a:rPr lang="es-ES" sz="4400" b="1" dirty="0"/>
            </a:br>
            <a:r>
              <a:rPr lang="es-ES" sz="4400" dirty="0"/>
              <a:t>A) Trama</a:t>
            </a:r>
            <a:br>
              <a:rPr lang="es-ES" sz="4400" dirty="0"/>
            </a:br>
            <a:r>
              <a:rPr lang="es-ES" sz="4400" dirty="0"/>
              <a:t>B) Nodo</a:t>
            </a:r>
            <a:br>
              <a:rPr lang="es-ES" sz="4400" dirty="0"/>
            </a:br>
            <a:r>
              <a:rPr lang="es-ES" sz="4400" dirty="0"/>
              <a:t>C) Medio</a:t>
            </a:r>
            <a:br>
              <a:rPr lang="es-ES" sz="4400" dirty="0"/>
            </a:br>
            <a:r>
              <a:rPr lang="es-ES" sz="4400" dirty="0"/>
              <a:t>D) Ninguna de las anteriores</a:t>
            </a:r>
            <a:br>
              <a:rPr lang="es-ES" sz="4400" b="1" dirty="0"/>
            </a:br>
            <a:r>
              <a:rPr lang="es-ES" sz="4400" b="1" dirty="0"/>
              <a:t>SOLUCIÓN: A</a:t>
            </a:r>
          </a:p>
        </p:txBody>
      </p:sp>
    </p:spTree>
    <p:extLst>
      <p:ext uri="{BB962C8B-B14F-4D97-AF65-F5344CB8AC3E}">
        <p14:creationId xmlns:p14="http://schemas.microsoft.com/office/powerpoint/2010/main" val="223387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Este protocolo se implementa en redes LAN y están definidas en los estándares IEEE 802.2 y 802.3</a:t>
            </a:r>
            <a:br>
              <a:rPr lang="es-ES" sz="4400" b="1" dirty="0"/>
            </a:br>
            <a:r>
              <a:rPr lang="es-ES" sz="4400" dirty="0"/>
              <a:t>A) Wifi</a:t>
            </a:r>
            <a:br>
              <a:rPr lang="es-ES" sz="4400" dirty="0"/>
            </a:br>
            <a:r>
              <a:rPr lang="es-ES" sz="4400" dirty="0"/>
              <a:t>B) Ethernet</a:t>
            </a:r>
            <a:br>
              <a:rPr lang="es-ES" sz="4400" dirty="0"/>
            </a:br>
            <a:r>
              <a:rPr lang="es-ES" sz="4400" dirty="0"/>
              <a:t>C) Wireless</a:t>
            </a:r>
            <a:br>
              <a:rPr lang="es-ES" sz="4400" dirty="0"/>
            </a:br>
            <a:r>
              <a:rPr lang="es-ES" sz="4400" dirty="0"/>
              <a:t>D) Token Ring</a:t>
            </a:r>
            <a:br>
              <a:rPr lang="es-ES" sz="4400" b="1" dirty="0"/>
            </a:br>
            <a:r>
              <a:rPr lang="es-ES" sz="4400" b="1" dirty="0"/>
              <a:t>SOLUCIÓN: B</a:t>
            </a:r>
          </a:p>
        </p:txBody>
      </p:sp>
    </p:spTree>
    <p:extLst>
      <p:ext uri="{BB962C8B-B14F-4D97-AF65-F5344CB8AC3E}">
        <p14:creationId xmlns:p14="http://schemas.microsoft.com/office/powerpoint/2010/main" val="32489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Este elemento de la trama contiene información de control, como direccionamiento y está ubicado al comienzo de la PDU</a:t>
            </a:r>
            <a:br>
              <a:rPr lang="es-ES" sz="4000" b="1" dirty="0"/>
            </a:br>
            <a:r>
              <a:rPr lang="es-ES" sz="4000" dirty="0"/>
              <a:t>A) Tráiler</a:t>
            </a:r>
            <a:br>
              <a:rPr lang="es-ES" sz="4000" dirty="0"/>
            </a:br>
            <a:r>
              <a:rPr lang="es-ES" sz="4000" dirty="0"/>
              <a:t>B) Encabezado</a:t>
            </a:r>
            <a:br>
              <a:rPr lang="es-ES" sz="4000" dirty="0"/>
            </a:br>
            <a:r>
              <a:rPr lang="es-ES" sz="4000" dirty="0"/>
              <a:t>C) Datos</a:t>
            </a:r>
            <a:br>
              <a:rPr lang="es-ES" sz="4000" dirty="0"/>
            </a:br>
            <a:r>
              <a:rPr lang="es-ES" sz="4000" dirty="0"/>
              <a:t>D) Ninguna de las anteriores</a:t>
            </a:r>
            <a:br>
              <a:rPr lang="es-ES" sz="4000" b="1" dirty="0"/>
            </a:br>
            <a:r>
              <a:rPr lang="es-ES" sz="4000" b="1" dirty="0"/>
              <a:t>SOLUCIÓN: B</a:t>
            </a:r>
          </a:p>
        </p:txBody>
      </p:sp>
    </p:spTree>
    <p:extLst>
      <p:ext uri="{BB962C8B-B14F-4D97-AF65-F5344CB8AC3E}">
        <p14:creationId xmlns:p14="http://schemas.microsoft.com/office/powerpoint/2010/main" val="412137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Proporciona a la capa de enlace de datos el direccionamiento y la delimitación de datos</a:t>
            </a:r>
            <a:br>
              <a:rPr lang="es-ES" sz="4000" b="1" dirty="0"/>
            </a:br>
            <a:r>
              <a:rPr lang="es-ES" sz="4000" dirty="0"/>
              <a:t>A) El control de enlace lógico LLC</a:t>
            </a:r>
            <a:br>
              <a:rPr lang="es-ES" sz="4000" dirty="0"/>
            </a:br>
            <a:r>
              <a:rPr lang="es-ES" sz="4000" dirty="0"/>
              <a:t>B) CSMA/CD</a:t>
            </a:r>
            <a:br>
              <a:rPr lang="es-ES" sz="4000" dirty="0"/>
            </a:br>
            <a:r>
              <a:rPr lang="es-ES" sz="4000" dirty="0"/>
              <a:t>C) El control de acceso a los medios MAC</a:t>
            </a:r>
            <a:br>
              <a:rPr lang="es-ES" sz="4000" dirty="0"/>
            </a:br>
            <a:r>
              <a:rPr lang="es-ES" sz="4000" dirty="0"/>
              <a:t>D) Todas las anteriores</a:t>
            </a:r>
            <a:br>
              <a:rPr lang="es-ES" sz="4000" b="1" dirty="0"/>
            </a:br>
            <a:r>
              <a:rPr lang="es-ES" sz="4000" b="1" dirty="0"/>
              <a:t>SOLUCIÓN: C</a:t>
            </a:r>
          </a:p>
        </p:txBody>
      </p:sp>
    </p:spTree>
    <p:extLst>
      <p:ext uri="{BB962C8B-B14F-4D97-AF65-F5344CB8AC3E}">
        <p14:creationId xmlns:p14="http://schemas.microsoft.com/office/powerpoint/2010/main" val="38356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estándar de las redes inalámbricas o </a:t>
            </a:r>
            <a:r>
              <a:rPr lang="es-ES" sz="4400" b="1" dirty="0" err="1"/>
              <a:t>Wi</a:t>
            </a:r>
            <a:r>
              <a:rPr lang="es-ES" sz="4400" b="1" dirty="0"/>
              <a:t>-Fi?</a:t>
            </a:r>
            <a:br>
              <a:rPr lang="es-ES" sz="4400" b="1" dirty="0"/>
            </a:br>
            <a:r>
              <a:rPr lang="es-ES" sz="4400" dirty="0"/>
              <a:t>A) 802.3</a:t>
            </a:r>
            <a:br>
              <a:rPr lang="es-ES" sz="4400" dirty="0"/>
            </a:br>
            <a:r>
              <a:rPr lang="es-ES" sz="4400" dirty="0"/>
              <a:t>B) 802.5</a:t>
            </a:r>
            <a:br>
              <a:rPr lang="es-ES" sz="4400" dirty="0"/>
            </a:br>
            <a:r>
              <a:rPr lang="es-ES" sz="4400" dirty="0"/>
              <a:t>C) 802.13</a:t>
            </a:r>
            <a:br>
              <a:rPr lang="es-ES" sz="4400" dirty="0"/>
            </a:br>
            <a:r>
              <a:rPr lang="es-ES" sz="4400" dirty="0"/>
              <a:t>D) 802.11</a:t>
            </a:r>
            <a:br>
              <a:rPr lang="es-ES" sz="4400" b="1" dirty="0"/>
            </a:br>
            <a:r>
              <a:rPr lang="es-ES" sz="4400" b="1" dirty="0"/>
              <a:t>SOLUCIÓN: D</a:t>
            </a:r>
          </a:p>
        </p:txBody>
      </p:sp>
    </p:spTree>
    <p:extLst>
      <p:ext uri="{BB962C8B-B14F-4D97-AF65-F5344CB8AC3E}">
        <p14:creationId xmlns:p14="http://schemas.microsoft.com/office/powerpoint/2010/main" val="10658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¿Qué incluye siempre una trama?</a:t>
            </a:r>
            <a:br>
              <a:rPr lang="es-ES" sz="4200" b="1" dirty="0"/>
            </a:br>
            <a:r>
              <a:rPr lang="es-ES" sz="4200" dirty="0"/>
              <a:t>A) Datos, paquetes y sesiones</a:t>
            </a:r>
            <a:br>
              <a:rPr lang="es-ES" sz="4200" dirty="0"/>
            </a:br>
            <a:r>
              <a:rPr lang="es-ES" sz="4200" dirty="0"/>
              <a:t>B) Datos, direccionamiento y aplicación</a:t>
            </a:r>
            <a:br>
              <a:rPr lang="es-ES" sz="4200" dirty="0"/>
            </a:br>
            <a:r>
              <a:rPr lang="es-ES" sz="4200" dirty="0"/>
              <a:t>C) Datos, encabezado y tráiler</a:t>
            </a:r>
            <a:br>
              <a:rPr lang="es-ES" sz="4200" dirty="0"/>
            </a:br>
            <a:r>
              <a:rPr lang="es-ES" sz="4200" dirty="0"/>
              <a:t>D) Datos, direccionamiento y enlace</a:t>
            </a:r>
            <a:br>
              <a:rPr lang="es-ES" sz="4200" b="1" dirty="0"/>
            </a:br>
            <a:r>
              <a:rPr lang="es-ES" sz="4200" b="1" dirty="0"/>
              <a:t>SOLUCIÓN: C</a:t>
            </a:r>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¿Que estándar es implementado en redes Token bus?</a:t>
            </a:r>
            <a:br>
              <a:rPr lang="es-ES" sz="4400" b="1" dirty="0"/>
            </a:br>
            <a:r>
              <a:rPr lang="es-ES" sz="4400" dirty="0"/>
              <a:t>A) 802.3</a:t>
            </a:r>
            <a:br>
              <a:rPr lang="es-ES" sz="4400" dirty="0"/>
            </a:br>
            <a:r>
              <a:rPr lang="es-ES" sz="4400" dirty="0"/>
              <a:t>B) 802.4</a:t>
            </a:r>
            <a:br>
              <a:rPr lang="es-ES" sz="4400" dirty="0"/>
            </a:br>
            <a:r>
              <a:rPr lang="es-ES" sz="4400" dirty="0"/>
              <a:t>C) 802.13</a:t>
            </a:r>
            <a:br>
              <a:rPr lang="es-ES" sz="4400" dirty="0"/>
            </a:br>
            <a:r>
              <a:rPr lang="es-ES" sz="4400" dirty="0"/>
              <a:t>D) 802.11</a:t>
            </a:r>
            <a:br>
              <a:rPr lang="es-ES" sz="4400" b="1" dirty="0"/>
            </a:br>
            <a:r>
              <a:rPr lang="es-ES" sz="4400" b="1" dirty="0"/>
              <a:t>SOLUCIÓN: B</a:t>
            </a:r>
          </a:p>
        </p:txBody>
      </p:sp>
    </p:spTree>
    <p:extLst>
      <p:ext uri="{BB962C8B-B14F-4D97-AF65-F5344CB8AC3E}">
        <p14:creationId xmlns:p14="http://schemas.microsoft.com/office/powerpoint/2010/main" val="8615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A las direcciones del dispositivo en la capa de enlace de datos se las llama</a:t>
            </a:r>
            <a:br>
              <a:rPr lang="es-ES" sz="4000" b="1" dirty="0"/>
            </a:br>
            <a:r>
              <a:rPr lang="es-ES" sz="4000" dirty="0"/>
              <a:t>A) Direcciones </a:t>
            </a:r>
            <a:r>
              <a:rPr lang="es-ES" sz="4000" dirty="0" err="1"/>
              <a:t>multicast</a:t>
            </a:r>
            <a:br>
              <a:rPr lang="es-ES" sz="4000" dirty="0"/>
            </a:br>
            <a:r>
              <a:rPr lang="es-ES" sz="4000" dirty="0"/>
              <a:t>B) Direcciones IP</a:t>
            </a:r>
            <a:br>
              <a:rPr lang="es-ES" sz="4000" dirty="0"/>
            </a:br>
            <a:r>
              <a:rPr lang="es-ES" sz="4000" dirty="0"/>
              <a:t>C) CSMA/CD</a:t>
            </a:r>
            <a:br>
              <a:rPr lang="es-ES" sz="4000" dirty="0"/>
            </a:br>
            <a:r>
              <a:rPr lang="es-ES" sz="4000" dirty="0"/>
              <a:t>D) Direcciones físicas</a:t>
            </a:r>
            <a:br>
              <a:rPr lang="es-ES" sz="4000" b="1" dirty="0"/>
            </a:br>
            <a:r>
              <a:rPr lang="es-ES" sz="4000" b="1" dirty="0"/>
              <a:t>SOLUCIÓN: D</a:t>
            </a:r>
          </a:p>
        </p:txBody>
      </p:sp>
    </p:spTree>
    <p:extLst>
      <p:ext uri="{BB962C8B-B14F-4D97-AF65-F5344CB8AC3E}">
        <p14:creationId xmlns:p14="http://schemas.microsoft.com/office/powerpoint/2010/main" val="334517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organización define estándares para la capa de acceso a la red? Es decir, las capas físicas y de enlace de datos OSI</a:t>
            </a:r>
            <a:br>
              <a:rPr lang="es-ES" sz="4000" b="1" dirty="0"/>
            </a:br>
            <a:r>
              <a:rPr lang="es-ES" sz="4000" dirty="0"/>
              <a:t>A) Cisco</a:t>
            </a:r>
            <a:br>
              <a:rPr lang="es-ES" sz="4000" dirty="0"/>
            </a:br>
            <a:r>
              <a:rPr lang="es-ES" sz="4000" dirty="0"/>
              <a:t>B) IANA</a:t>
            </a:r>
            <a:br>
              <a:rPr lang="es-ES" sz="4000" dirty="0"/>
            </a:br>
            <a:r>
              <a:rPr lang="es-ES" sz="4000" dirty="0"/>
              <a:t>C) IEEE</a:t>
            </a:r>
            <a:br>
              <a:rPr lang="es-ES" sz="4000" dirty="0"/>
            </a:br>
            <a:r>
              <a:rPr lang="es-ES" sz="4000" dirty="0"/>
              <a:t>D) IETF</a:t>
            </a:r>
            <a:br>
              <a:rPr lang="es-ES" sz="4000" b="1" dirty="0"/>
            </a:br>
            <a:r>
              <a:rPr lang="es-ES" sz="4000" b="1" dirty="0"/>
              <a:t>SOLUCIÓN: C</a:t>
            </a:r>
          </a:p>
        </p:txBody>
      </p:sp>
    </p:spTree>
    <p:extLst>
      <p:ext uri="{BB962C8B-B14F-4D97-AF65-F5344CB8AC3E}">
        <p14:creationId xmlns:p14="http://schemas.microsoft.com/office/powerpoint/2010/main" val="29228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En una trama, ¿qué son los datos?</a:t>
            </a:r>
            <a:br>
              <a:rPr lang="es-ES" sz="3200" b="1" dirty="0"/>
            </a:br>
            <a:r>
              <a:rPr lang="es-ES" sz="3200" dirty="0"/>
              <a:t>A) Es el paquete desde la capa de red que contiene el cuerpo del mensaje encapsulado</a:t>
            </a:r>
            <a:br>
              <a:rPr lang="es-ES" sz="3200" dirty="0"/>
            </a:br>
            <a:r>
              <a:rPr lang="es-ES" sz="3200" dirty="0"/>
              <a:t>B) Contienen información de control como direccionamiento y está ubicado al comienzo del paquete</a:t>
            </a:r>
            <a:br>
              <a:rPr lang="es-ES" sz="3200" dirty="0"/>
            </a:br>
            <a:r>
              <a:rPr lang="es-ES" sz="3200" dirty="0"/>
              <a:t>C) Contienen información de control agregada al final del paquete de datos</a:t>
            </a:r>
            <a:br>
              <a:rPr lang="es-ES" sz="3200" dirty="0"/>
            </a:br>
            <a:r>
              <a:rPr lang="es-ES" sz="3200" dirty="0"/>
              <a:t>D) Se utilizan para resolver nombres de Internet en direcciones IP</a:t>
            </a:r>
            <a:br>
              <a:rPr lang="es-ES" sz="3200" b="1" dirty="0"/>
            </a:br>
            <a:r>
              <a:rPr lang="es-ES" sz="3200" b="1" dirty="0"/>
              <a:t>SOLUCIÓN: A</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En una trama, ¿qué contiene el encabezado?</a:t>
            </a:r>
            <a:br>
              <a:rPr lang="es-ES" sz="3200" b="1" dirty="0"/>
            </a:br>
            <a:r>
              <a:rPr lang="es-ES" sz="3200" dirty="0"/>
              <a:t>A) Contiene información para resolver nombres de Internet en direcciones IP</a:t>
            </a:r>
            <a:br>
              <a:rPr lang="es-ES" sz="3200" dirty="0"/>
            </a:br>
            <a:r>
              <a:rPr lang="es-ES" sz="3200" dirty="0"/>
              <a:t>B) Contienen información de control agregada al final del paquete de datos</a:t>
            </a:r>
            <a:br>
              <a:rPr lang="es-ES" sz="3200" dirty="0"/>
            </a:br>
            <a:r>
              <a:rPr lang="es-ES" sz="3200" dirty="0"/>
              <a:t>C) Contienen información de control como direccionamiento y está ubicado al comienzo del paquete</a:t>
            </a:r>
            <a:br>
              <a:rPr lang="es-ES" sz="3200" dirty="0"/>
            </a:br>
            <a:r>
              <a:rPr lang="es-ES" sz="3200" dirty="0"/>
              <a:t>D) Contiene información de control como direccionamiento y está ubicado al comienzo de la trama</a:t>
            </a:r>
            <a:br>
              <a:rPr lang="es-ES" sz="3200" b="1" dirty="0"/>
            </a:br>
            <a:r>
              <a:rPr lang="es-ES" sz="3200" b="1" dirty="0"/>
              <a:t>SOLUCIÓN: D</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En una trama, ¿qué contiene el tráiler?</a:t>
            </a:r>
            <a:br>
              <a:rPr lang="es-ES" sz="3200" b="1" dirty="0"/>
            </a:br>
            <a:r>
              <a:rPr lang="es-ES" sz="3200" dirty="0"/>
              <a:t>A) Contienen información de control agregada al final del paquete de datos</a:t>
            </a:r>
            <a:br>
              <a:rPr lang="es-ES" sz="3200" dirty="0"/>
            </a:br>
            <a:r>
              <a:rPr lang="es-ES" sz="3200" dirty="0"/>
              <a:t>B) Contiene información de control agregada al final de la trama</a:t>
            </a:r>
            <a:br>
              <a:rPr lang="es-ES" sz="3200" dirty="0"/>
            </a:br>
            <a:r>
              <a:rPr lang="es-ES" sz="3200" dirty="0"/>
              <a:t>C) Contiene información de control como direccionamiento y está ubicado al comienzo de la trama</a:t>
            </a:r>
            <a:br>
              <a:rPr lang="es-ES" sz="3200" dirty="0"/>
            </a:br>
            <a:r>
              <a:rPr lang="es-ES" sz="3200" dirty="0"/>
              <a:t>D) Contiene información para resolver nombres de Internet en direcciones IP</a:t>
            </a:r>
            <a:br>
              <a:rPr lang="es-ES" sz="3200" b="1" dirty="0"/>
            </a:br>
            <a:r>
              <a:rPr lang="es-ES" sz="3200" b="1" dirty="0"/>
              <a:t>SOLUCIÓN: B</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2900" b="1" dirty="0"/>
              <a:t>¿Cuáles son los campos que solemos encontrar en el formateo de los datos para la transmisión?</a:t>
            </a:r>
            <a:br>
              <a:rPr lang="es-ES" sz="2900" b="1" dirty="0"/>
            </a:br>
            <a:r>
              <a:rPr lang="es-ES" sz="2900" dirty="0"/>
              <a:t>A) Campos indicadores de comienzo y detención, campos del tipo de PDU, campos de control, campos de datos y campos finales</a:t>
            </a:r>
            <a:br>
              <a:rPr lang="es-ES" sz="2900" dirty="0"/>
            </a:br>
            <a:r>
              <a:rPr lang="es-ES" sz="2900" dirty="0"/>
              <a:t>B) Campos iniciales, campos de seguridad y campos de detección de PDU</a:t>
            </a:r>
            <a:br>
              <a:rPr lang="es-ES" sz="2900" dirty="0"/>
            </a:br>
            <a:r>
              <a:rPr lang="es-ES" sz="2900" dirty="0"/>
              <a:t>C) Campos de datos, campos de calidad, campos de transmisión y campos de detección de PDU</a:t>
            </a:r>
            <a:br>
              <a:rPr lang="es-ES" sz="2900" dirty="0"/>
            </a:br>
            <a:r>
              <a:rPr lang="es-ES" sz="2900" dirty="0"/>
              <a:t>D) Campos de la clase de PDU, campos de detención y comienzo, campos de seguridad y campos de colisión</a:t>
            </a:r>
            <a:br>
              <a:rPr lang="es-ES" sz="2900" b="1" dirty="0"/>
            </a:br>
            <a:r>
              <a:rPr lang="es-ES" sz="2900" b="1" dirty="0"/>
              <a:t>SOLUCIÓN: A</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La capa de enlace de datos</a:t>
            </a:r>
            <a:br>
              <a:rPr lang="es-ES" sz="3200" b="1" dirty="0"/>
            </a:br>
            <a:r>
              <a:rPr lang="es-ES" sz="3200" dirty="0"/>
              <a:t>A) Contiene información de control como direccionamiento y está ubicado al comienzo de la trama</a:t>
            </a:r>
            <a:br>
              <a:rPr lang="es-ES" sz="3200" dirty="0"/>
            </a:br>
            <a:r>
              <a:rPr lang="es-ES" sz="3200" dirty="0"/>
              <a:t>B) Marca los límites de comienzo y finalización de la transmisión</a:t>
            </a:r>
            <a:br>
              <a:rPr lang="es-ES" sz="3200" dirty="0"/>
            </a:br>
            <a:r>
              <a:rPr lang="es-ES" sz="3200" dirty="0"/>
              <a:t>C) Suministra servicios de red a las aplicaciones del usuario</a:t>
            </a:r>
            <a:br>
              <a:rPr lang="es-ES" sz="3200" dirty="0"/>
            </a:br>
            <a:r>
              <a:rPr lang="es-ES" sz="3200" dirty="0"/>
              <a:t>D) Prepara los paquetes de capa de red para la transmisión a través de alguna forma de medio</a:t>
            </a:r>
            <a:br>
              <a:rPr lang="es-ES" sz="3200" b="1" dirty="0"/>
            </a:br>
            <a:r>
              <a:rPr lang="es-ES" sz="3200" b="1" dirty="0"/>
              <a:t>SOLUCIÓN: D</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Esta capa se encarga de</a:t>
            </a:r>
            <a:br>
              <a:rPr lang="es-ES" sz="3600" b="1" dirty="0"/>
            </a:br>
            <a:r>
              <a:rPr lang="es-ES" sz="3600" dirty="0"/>
              <a:t>A) Direccionamiento físico, topología de red y acceso al medio</a:t>
            </a:r>
            <a:br>
              <a:rPr lang="es-ES" sz="3600" dirty="0"/>
            </a:br>
            <a:r>
              <a:rPr lang="es-ES" sz="3600" dirty="0"/>
              <a:t>B) Detección de errores, velocidad de transmisión y control de flujo</a:t>
            </a:r>
            <a:br>
              <a:rPr lang="es-ES" sz="3600" dirty="0"/>
            </a:br>
            <a:r>
              <a:rPr lang="es-ES" sz="3600" dirty="0"/>
              <a:t>C) Distribución de tramas, acceso a los servidores y seguridad</a:t>
            </a:r>
            <a:br>
              <a:rPr lang="es-ES" sz="3600" dirty="0"/>
            </a:br>
            <a:r>
              <a:rPr lang="es-ES" sz="3600" dirty="0"/>
              <a:t>D) Acceso al medio, ancho de banda permitido y conexiones</a:t>
            </a:r>
            <a:br>
              <a:rPr lang="es-ES" sz="3600" b="1" dirty="0"/>
            </a:br>
            <a:r>
              <a:rPr lang="es-ES" sz="3600" b="1" dirty="0"/>
              <a:t>SOLUCIÓN: A</a:t>
            </a:r>
          </a:p>
        </p:txBody>
      </p:sp>
    </p:spTree>
    <p:extLst>
      <p:ext uri="{BB962C8B-B14F-4D97-AF65-F5344CB8AC3E}">
        <p14:creationId xmlns:p14="http://schemas.microsoft.com/office/powerpoint/2010/main" val="1498655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33215</TotalTime>
  <Words>1772</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¿Cómo se le conoce también a la capa de enlace de datos? A) Capa 2 B) Capa de sesión C) Capa 1 D) Capa 3 SOLUCIÓN: A</vt:lpstr>
      <vt:lpstr>¿Cuál es la función de la capa de enlace de datos? A) Conectar los dispositivos a su destino B) Proporcionar tránsito de datos confiable a través de un enlace físico C) Proporcionar una red entre usuario y servidor D) Suministrar servicios de red a las aplicaciones del usuario SOLUCIÓN: B</vt:lpstr>
      <vt:lpstr>¿Qué incluye siempre una trama? A) Datos, paquetes y sesiones B) Datos, direccionamiento y aplicación C) Datos, encabezado y tráiler D) Datos, direccionamiento y enlace SOLUCIÓN: C</vt:lpstr>
      <vt:lpstr>En una trama, ¿qué son los datos? A) Es el paquete desde la capa de red que contiene el cuerpo del mensaje encapsulado B) Contienen información de control como direccionamiento y está ubicado al comienzo del paquete C) Contienen información de control agregada al final del paquete de datos D) Se utilizan para resolver nombres de Internet en direcciones IP SOLUCIÓN: A</vt:lpstr>
      <vt:lpstr>En una trama, ¿qué contiene el encabezado? A) Contiene información para resolver nombres de Internet en direcciones IP B) Contienen información de control agregada al final del paquete de datos C) Contienen información de control como direccionamiento y está ubicado al comienzo del paquete D) Contiene información de control como direccionamiento y está ubicado al comienzo de la trama SOLUCIÓN: D</vt:lpstr>
      <vt:lpstr>En una trama, ¿qué contiene el tráiler? A) Contienen información de control agregada al final del paquete de datos B) Contiene información de control agregada al final de la trama C) Contiene información de control como direccionamiento y está ubicado al comienzo de la trama D) Contiene información para resolver nombres de Internet en direcciones IP SOLUCIÓN: B</vt:lpstr>
      <vt:lpstr>¿Cuáles son los campos que solemos encontrar en el formateo de los datos para la transmisión? A) Campos indicadores de comienzo y detención, campos del tipo de PDU, campos de control, campos de datos y campos finales B) Campos iniciales, campos de seguridad y campos de detección de PDU C) Campos de datos, campos de calidad, campos de transmisión y campos de detección de PDU D) Campos de la clase de PDU, campos de detención y comienzo, campos de seguridad y campos de colisión SOLUCIÓN: A</vt:lpstr>
      <vt:lpstr>La capa de enlace de datos A) Contiene información de control como direccionamiento y está ubicado al comienzo de la trama B) Marca los límites de comienzo y finalización de la transmisión C) Suministra servicios de red a las aplicaciones del usuario D) Prepara los paquetes de capa de red para la transmisión a través de alguna forma de medio SOLUCIÓN: D</vt:lpstr>
      <vt:lpstr>Esta capa se encarga de A) Direccionamiento físico, topología de red y acceso al medio B) Detección de errores, velocidad de transmisión y control de flujo C) Distribución de tramas, acceso a los servidores y seguridad D) Acceso al medio, ancho de banda permitido y conexiones SOLUCIÓN: A</vt:lpstr>
      <vt:lpstr>¿Qué es LLC? A) Línea lógica de conexiones B) Líneas lógicas continuamente C) Control de enlace lógico D) Long logic cable SOLUCIÓN: C</vt:lpstr>
      <vt:lpstr>¿Que es MAC? A) Menú de acceso controlado B) Media access controller C) Main access control D) Control de acceso al medio SOLUCIÓN: D</vt:lpstr>
      <vt:lpstr>¿Cuáles son protocolos de la capa 2? A) FTP, Frame Relay, Telnet e IMAP B) PPP, Ethernet, HDLC y ATM C) ATM, HDLC, BOOTP e IMAP D) HDLC, BOOTP, IMAP y FTP SOLUCIÓN: B</vt:lpstr>
      <vt:lpstr>¿Qué hace el control de enlace lógico? A) Coloca información en la trama que identifica qué protocolo de capa de red está siendo usado por la trama B) Se utiliza para resolver nombres de Internet en direcciones IP C) Se usa para proporcionar acceso remoto a servidores y dispositivos de red D) Se utiliza para la transferencia interactiva de archivos entre sistemas SOLUCIÓN: A</vt:lpstr>
      <vt:lpstr>¿Qué hace el control de acceso al medio? A) Coloca información en la trama que identifica qué protocolo de capa de red está siendo usado por la trama B) Proporciona a la capa de enlace de datos el direccionamiento y la delimitación de datos C) Se utiliza para resolver nombres de Internet en direcciones IP D) Se usa para proporcionar acceso remoto a servidores y dispositivos de red SOLUCIÓN: B</vt:lpstr>
      <vt:lpstr>Cuando la subcapa MAC proporciona encapsulación de datos, se encarga de A) Transferencia interactiva, colocar la trama y acceso por el medio B) Colocar información de la trama, encontrar el direccionamiento y control del medio C) Delimitación del marco, direccionamiento y detección de errores D) Delimitación del destino, acceso controlado y acceso seguro SOLUCIÓN: C</vt:lpstr>
      <vt:lpstr>¿Cuáles son funciones que realiza un router en cada salto? A) Acepta una trama de un medio, desencapsula la trama y vuelve a encapsular el paquete en una nueva trama B) Coloca la información de la trama, la desencapsula y reenvía el paquete C) Coloca la nueva trama, la conecta y reenvía la nueva trama D) Accede a la trama, desencapsula el paquete de esta y reenvía el resultado a la siguiente trama SOLUCIÓN: A</vt:lpstr>
      <vt:lpstr>¿Cuáles forman parte de los estándares de la capa de enlace de datos? A) ITU, IEE, FTP y STP B) IEEE, ITU-T, ISO y ANSI C) IMAP, IEEE, ISO y STP D) ITU, IEEE, STP e IMAP SOLUCIÓN: B</vt:lpstr>
      <vt:lpstr>La capa de enlace de datos IEEE 802 LAN/MAN consta de dos subcapas A) Control de enlace lógico y control de acuerdo al medio B) LLC y MAC C) Ambas son correctas D) Ambas son incorrectas SOLUCIÓN: B</vt:lpstr>
      <vt:lpstr>En la subcapa MAC, ¿En qué consiste el direccionamiento? A) Éste marca los límites de comienzo y finalización de la transmisión B) Coloca la nueva trama, la conecta y reenvía la nueva trama C) Proporciona direccionamiento de origen y destino para transportar la trama entre dispositivos D) Incluye un avance utilizado para detectar errores de transmisión SOLUCIÓN:</vt:lpstr>
      <vt:lpstr>¿Cuál de estas frases acerca de la capa 2 es falsa? A) Permite que las capas superiores accedan a los medios B) Controla cómo se colocan y reciben los datos en los medios C) Suministra servicios de red a las aplicaciones del usuario D) Intercambia tramas entre puntos finales a través de los medios de red SOLUCIÓN: C</vt:lpstr>
      <vt:lpstr>¿Qué se utiliza para transportar la trama a través de los medios locales compartidos? A) Direccionamiento IP B) Direccionamiento proporcionado en la capa de enlace de datos C) El número de puerto D) Ninguna de las anteriores SOLUCIÓN: B</vt:lpstr>
      <vt:lpstr>¿Cuántos bits tiene una dirección MAC? A) 12 B) 48 C) 24 D) 32 SOLUCIÓN: B</vt:lpstr>
      <vt:lpstr>La regulación de la colocación de tramas de datos en los medios es conocida como A) Token ring B) Ethernet C) Control de acceso al medio D) Ninguna de las anteriores SOLUCIÓN: C</vt:lpstr>
      <vt:lpstr>¿Qué se usa para determinar si la trama llegó sin errores al dispositivo destino? A) La dirección IP B) El campo de datos C) El encabezado D) El tráiler SOLUCIÓN: D</vt:lpstr>
      <vt:lpstr>Es un dispositivo en una red A) Trama B) Nodo C) Medio D) Ninguna de las anteriores SOLUCIÓN: A</vt:lpstr>
      <vt:lpstr>Este protocolo se implementa en redes LAN y están definidas en los estándares IEEE 802.2 y 802.3 A) Wifi B) Ethernet C) Wireless D) Token Ring SOLUCIÓN: B</vt:lpstr>
      <vt:lpstr>Este elemento de la trama contiene información de control, como direccionamiento y está ubicado al comienzo de la PDU A) Tráiler B) Encabezado C) Datos D) Ninguna de las anteriores SOLUCIÓN: B</vt:lpstr>
      <vt:lpstr>Proporciona a la capa de enlace de datos el direccionamiento y la delimitación de datos A) El control de enlace lógico LLC B) CSMA/CD C) El control de acceso a los medios MAC D) Todas las anteriores SOLUCIÓN: C</vt:lpstr>
      <vt:lpstr>¿Cuál es el estándar de las redes inalámbricas o Wi-Fi? A) 802.3 B) 802.5 C) 802.13 D) 802.11 SOLUCIÓN: D</vt:lpstr>
      <vt:lpstr>¿Que estándar es implementado en redes Token bus? A) 802.3 B) 802.4 C) 802.13 D) 802.11 SOLUCIÓN: B</vt:lpstr>
      <vt:lpstr>A las direcciones del dispositivo en la capa de enlace de datos se las llama A) Direcciones multicast B) Direcciones IP C) CSMA/CD D) Direcciones físicas SOLUCIÓN: D</vt:lpstr>
      <vt:lpstr>¿Qué organización define estándares para la capa de acceso a la red? Es decir, las capas físicas y de enlace de datos OSI A) Cisco B) IANA C) IEEE D) IETF SOLUCIÓN: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8</cp:revision>
  <cp:lastPrinted>2023-06-14T09:23:32Z</cp:lastPrinted>
  <dcterms:created xsi:type="dcterms:W3CDTF">2023-04-19T17:26:22Z</dcterms:created>
  <dcterms:modified xsi:type="dcterms:W3CDTF">2023-06-23T14:12:00Z</dcterms:modified>
</cp:coreProperties>
</file>