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E3"/>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24/06/2023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24/06/2023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24/06/2023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son los paquetes?</a:t>
            </a:r>
            <a:br>
              <a:rPr lang="es-ES" sz="4400" b="1" dirty="0"/>
            </a:br>
            <a:r>
              <a:rPr lang="es-ES" sz="4400" dirty="0"/>
              <a:t>A) Bloques de información que tiene la capa anterior</a:t>
            </a:r>
            <a:br>
              <a:rPr lang="es-ES" sz="4400" dirty="0"/>
            </a:br>
            <a:r>
              <a:rPr lang="es-ES" sz="4400" dirty="0"/>
              <a:t>B) Son todos los datos enviados por internet que se dividen en fragmentos más pequeños</a:t>
            </a:r>
            <a:br>
              <a:rPr lang="es-ES" sz="4400" dirty="0"/>
            </a:br>
            <a:r>
              <a:rPr lang="es-ES" sz="4400" dirty="0"/>
              <a:t>C) A y B</a:t>
            </a:r>
            <a:br>
              <a:rPr lang="es-ES" sz="4400" dirty="0"/>
            </a:br>
            <a:r>
              <a:rPr lang="es-ES" sz="4400" dirty="0"/>
              <a:t>D) Ninguna de las anteriores</a:t>
            </a:r>
            <a:br>
              <a:rPr lang="es-ES" sz="4400" b="1" dirty="0"/>
            </a:br>
            <a:r>
              <a:rPr lang="es-ES" sz="4400" b="1" dirty="0"/>
              <a:t>SOLUCIÓN: B</a:t>
            </a:r>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las funciones se encarga de proporcionar un servicio que es capaz de dar la ruta más rápida y eficaz para llegar a la dirección final?</a:t>
            </a:r>
            <a:br>
              <a:rPr lang="es-ES" sz="4400" b="1" dirty="0"/>
            </a:br>
            <a:r>
              <a:rPr lang="es-ES" sz="4400" dirty="0"/>
              <a:t>A) Enrutamiento</a:t>
            </a:r>
            <a:br>
              <a:rPr lang="es-ES" sz="4400" dirty="0"/>
            </a:br>
            <a:r>
              <a:rPr lang="es-ES" sz="4400" dirty="0"/>
              <a:t>B) </a:t>
            </a:r>
            <a:r>
              <a:rPr lang="es-ES" sz="4400" dirty="0" err="1"/>
              <a:t>Desencapsulamiento</a:t>
            </a:r>
            <a:br>
              <a:rPr lang="es-ES" sz="4400" dirty="0"/>
            </a:br>
            <a:r>
              <a:rPr lang="es-ES" sz="4400" dirty="0"/>
              <a:t>C) Direccionamiento</a:t>
            </a:r>
            <a:br>
              <a:rPr lang="es-ES" sz="4400" dirty="0"/>
            </a:br>
            <a:r>
              <a:rPr lang="es-ES" sz="4400" dirty="0"/>
              <a:t>D) Encapsulamiento</a:t>
            </a:r>
            <a:br>
              <a:rPr lang="es-ES" sz="4400" b="1" dirty="0"/>
            </a:br>
            <a:r>
              <a:rPr lang="es-ES" sz="4400" b="1" dirty="0"/>
              <a:t>SOLUCIÓN: A</a:t>
            </a:r>
          </a:p>
        </p:txBody>
      </p:sp>
    </p:spTree>
    <p:extLst>
      <p:ext uri="{BB962C8B-B14F-4D97-AF65-F5344CB8AC3E}">
        <p14:creationId xmlns:p14="http://schemas.microsoft.com/office/powerpoint/2010/main" val="355816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de las funciones se encarga de leer el encabezado del paquete para verificar si su dirección de destino es la suya?</a:t>
            </a:r>
            <a:br>
              <a:rPr lang="es-ES" sz="4000" b="1" dirty="0"/>
            </a:br>
            <a:r>
              <a:rPr lang="es-ES" sz="4000" dirty="0"/>
              <a:t>A) </a:t>
            </a:r>
            <a:r>
              <a:rPr lang="es-ES" sz="4000" dirty="0" err="1"/>
              <a:t>Desencapsulamiento</a:t>
            </a:r>
            <a:br>
              <a:rPr lang="es-ES" sz="4000" dirty="0"/>
            </a:br>
            <a:r>
              <a:rPr lang="es-ES" sz="4000" dirty="0"/>
              <a:t>B) Enrutamiento</a:t>
            </a:r>
            <a:br>
              <a:rPr lang="es-ES" sz="4000" dirty="0"/>
            </a:br>
            <a:r>
              <a:rPr lang="es-ES" sz="4000" dirty="0"/>
              <a:t>C) Direccionamiento</a:t>
            </a:r>
            <a:br>
              <a:rPr lang="es-ES" sz="4000" dirty="0"/>
            </a:br>
            <a:r>
              <a:rPr lang="es-ES" sz="4000" dirty="0"/>
              <a:t>D) Encapsulamiento</a:t>
            </a:r>
            <a:br>
              <a:rPr lang="es-ES" sz="4000" b="1" dirty="0"/>
            </a:br>
            <a:r>
              <a:rPr lang="es-ES" sz="4000" b="1" dirty="0"/>
              <a:t>SOLUCIÓN: A</a:t>
            </a:r>
            <a:endParaRPr lang="es-ES" sz="4200" b="1" dirty="0"/>
          </a:p>
        </p:txBody>
      </p:sp>
    </p:spTree>
    <p:extLst>
      <p:ext uri="{BB962C8B-B14F-4D97-AF65-F5344CB8AC3E}">
        <p14:creationId xmlns:p14="http://schemas.microsoft.com/office/powerpoint/2010/main" val="1679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las funciones principales agrega un encabezado o etiqueta que contiene la dirección de origen y destino de los datos?</a:t>
            </a:r>
            <a:br>
              <a:rPr lang="es-ES" sz="4400" b="1" dirty="0"/>
            </a:br>
            <a:r>
              <a:rPr lang="es-ES" sz="4400" dirty="0"/>
              <a:t>A) Enrutamiento</a:t>
            </a:r>
            <a:br>
              <a:rPr lang="es-ES" sz="4400" dirty="0"/>
            </a:br>
            <a:r>
              <a:rPr lang="es-ES" sz="4400" dirty="0"/>
              <a:t>B) </a:t>
            </a:r>
            <a:r>
              <a:rPr lang="es-ES" sz="4400" dirty="0" err="1"/>
              <a:t>Desencapsulamiento</a:t>
            </a:r>
            <a:br>
              <a:rPr lang="es-ES" sz="4400" dirty="0"/>
            </a:br>
            <a:r>
              <a:rPr lang="es-ES" sz="4400" dirty="0"/>
              <a:t>C) Encapsulamiento</a:t>
            </a:r>
            <a:br>
              <a:rPr lang="es-ES" sz="4400" dirty="0"/>
            </a:br>
            <a:r>
              <a:rPr lang="es-ES" sz="4400" dirty="0"/>
              <a:t>D) Direccionamiento</a:t>
            </a:r>
            <a:br>
              <a:rPr lang="es-ES" sz="4400" b="1" dirty="0"/>
            </a:br>
            <a:r>
              <a:rPr lang="es-ES" sz="4400" b="1" dirty="0"/>
              <a:t>SOLUCIÓN: C</a:t>
            </a:r>
          </a:p>
        </p:txBody>
      </p:sp>
    </p:spTree>
    <p:extLst>
      <p:ext uri="{BB962C8B-B14F-4D97-AF65-F5344CB8AC3E}">
        <p14:creationId xmlns:p14="http://schemas.microsoft.com/office/powerpoint/2010/main" val="295512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las funciones principales es la capaz de proporcionar un mecanismo para direccionar los datos a los equipos finales?</a:t>
            </a:r>
            <a:br>
              <a:rPr lang="es-ES" sz="4400" b="1" dirty="0"/>
            </a:br>
            <a:r>
              <a:rPr lang="es-ES" sz="4400" dirty="0"/>
              <a:t>A) Direccionamiento</a:t>
            </a:r>
            <a:br>
              <a:rPr lang="es-ES" sz="4400" dirty="0"/>
            </a:br>
            <a:r>
              <a:rPr lang="es-ES" sz="4400" dirty="0"/>
              <a:t>B) Encapsulamiento</a:t>
            </a:r>
            <a:br>
              <a:rPr lang="es-ES" sz="4400" dirty="0"/>
            </a:br>
            <a:r>
              <a:rPr lang="es-ES" sz="4400" dirty="0"/>
              <a:t>C) Enrutamiento</a:t>
            </a:r>
            <a:br>
              <a:rPr lang="es-ES" sz="4400" dirty="0"/>
            </a:br>
            <a:r>
              <a:rPr lang="es-ES" sz="4400" dirty="0"/>
              <a:t>D) </a:t>
            </a:r>
            <a:r>
              <a:rPr lang="es-ES" sz="4400" dirty="0" err="1"/>
              <a:t>Desencapsulamiento</a:t>
            </a:r>
            <a:br>
              <a:rPr lang="es-ES" sz="4400" b="1" dirty="0"/>
            </a:br>
            <a:r>
              <a:rPr lang="es-ES" sz="4400" b="1" dirty="0"/>
              <a:t>SOLUCIÓN: A</a:t>
            </a:r>
          </a:p>
        </p:txBody>
      </p:sp>
    </p:spTree>
    <p:extLst>
      <p:ext uri="{BB962C8B-B14F-4D97-AF65-F5344CB8AC3E}">
        <p14:creationId xmlns:p14="http://schemas.microsoft.com/office/powerpoint/2010/main" val="71706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¿IP requiere de campos adicionales en el encabezado para mantener una conexión establecida?</a:t>
            </a:r>
            <a:br>
              <a:rPr lang="es-ES" sz="3600" b="1" dirty="0"/>
            </a:br>
            <a:r>
              <a:rPr lang="es-ES" sz="3600" dirty="0"/>
              <a:t>A) Si, este proceso acelera la transmisión de IP</a:t>
            </a:r>
            <a:br>
              <a:rPr lang="es-ES" sz="3600" dirty="0"/>
            </a:br>
            <a:r>
              <a:rPr lang="es-ES" sz="3600" dirty="0"/>
              <a:t>B) Depende del ancho de banda necesario para el campo</a:t>
            </a:r>
            <a:br>
              <a:rPr lang="es-ES" sz="3600" dirty="0"/>
            </a:br>
            <a:r>
              <a:rPr lang="es-ES" sz="3600" dirty="0"/>
              <a:t>C) No, este proceso reduce en gran medida la sobrecarga de IP</a:t>
            </a:r>
            <a:br>
              <a:rPr lang="es-ES" sz="3600" dirty="0"/>
            </a:br>
            <a:r>
              <a:rPr lang="es-ES" sz="3600" dirty="0"/>
              <a:t>D) Todas son incorrectas</a:t>
            </a:r>
            <a:br>
              <a:rPr lang="es-ES" sz="3600" b="1" dirty="0"/>
            </a:br>
            <a:r>
              <a:rPr lang="es-ES" sz="3600" b="1" dirty="0"/>
              <a:t>SOLUCIÓN: C</a:t>
            </a:r>
          </a:p>
        </p:txBody>
      </p:sp>
    </p:spTree>
    <p:extLst>
      <p:ext uri="{BB962C8B-B14F-4D97-AF65-F5344CB8AC3E}">
        <p14:creationId xmlns:p14="http://schemas.microsoft.com/office/powerpoint/2010/main" val="174490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450523" cy="4839419"/>
          </a:xfrm>
        </p:spPr>
        <p:txBody>
          <a:bodyPr anchor="t">
            <a:noAutofit/>
          </a:bodyPr>
          <a:lstStyle/>
          <a:p>
            <a:pPr algn="l"/>
            <a:r>
              <a:rPr lang="es-ES" sz="3400" b="1" dirty="0"/>
              <a:t>¿Cuándo ocurre la fragmentación de paquetes?</a:t>
            </a:r>
            <a:br>
              <a:rPr lang="es-ES" sz="3400" b="1" dirty="0"/>
            </a:br>
            <a:r>
              <a:rPr lang="es-ES" sz="3400" dirty="0"/>
              <a:t>A) Cuando el paquete es demasiado inestable para la red del servidor de destino</a:t>
            </a:r>
            <a:br>
              <a:rPr lang="es-ES" sz="3400" dirty="0"/>
            </a:br>
            <a:r>
              <a:rPr lang="es-ES" sz="3400" dirty="0"/>
              <a:t>B) Cuando un router debe dividir un mismo paquete IPv6 entre varias redes de servidores</a:t>
            </a:r>
            <a:br>
              <a:rPr lang="es-ES" sz="3400" dirty="0"/>
            </a:br>
            <a:r>
              <a:rPr lang="es-ES" sz="3400" dirty="0"/>
              <a:t>C) Cuando un dispositivo intermedio debe reenviar un paquete IPv4 de un medio a otro con una MTU más pequeña</a:t>
            </a:r>
            <a:br>
              <a:rPr lang="es-ES" sz="3400" dirty="0"/>
            </a:br>
            <a:r>
              <a:rPr lang="es-ES" sz="3400" dirty="0"/>
              <a:t>D) Todas son incorrectas</a:t>
            </a:r>
            <a:br>
              <a:rPr lang="es-ES" sz="3400" b="1" dirty="0"/>
            </a:br>
            <a:r>
              <a:rPr lang="es-ES" sz="3400" b="1" dirty="0"/>
              <a:t>SOLUCIÓN: C</a:t>
            </a:r>
          </a:p>
        </p:txBody>
      </p:sp>
    </p:spTree>
    <p:extLst>
      <p:ext uri="{BB962C8B-B14F-4D97-AF65-F5344CB8AC3E}">
        <p14:creationId xmlns:p14="http://schemas.microsoft.com/office/powerpoint/2010/main" val="239958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significa MTU?</a:t>
            </a:r>
            <a:br>
              <a:rPr lang="es-ES" sz="4400" b="1" dirty="0"/>
            </a:br>
            <a:r>
              <a:rPr lang="es-ES" sz="4400" dirty="0"/>
              <a:t>A) </a:t>
            </a:r>
            <a:r>
              <a:rPr lang="es-ES" sz="4400" dirty="0" err="1"/>
              <a:t>Main</a:t>
            </a:r>
            <a:r>
              <a:rPr lang="es-ES" sz="4400" dirty="0"/>
              <a:t> </a:t>
            </a:r>
            <a:r>
              <a:rPr lang="es-ES" sz="4400" dirty="0" err="1"/>
              <a:t>trouble</a:t>
            </a:r>
            <a:r>
              <a:rPr lang="es-ES" sz="4400" dirty="0"/>
              <a:t> </a:t>
            </a:r>
            <a:r>
              <a:rPr lang="es-ES" sz="4400" dirty="0" err="1"/>
              <a:t>unit</a:t>
            </a:r>
            <a:br>
              <a:rPr lang="es-ES" sz="4400" dirty="0"/>
            </a:br>
            <a:r>
              <a:rPr lang="es-ES" sz="4400" dirty="0"/>
              <a:t>B) Mención de transporte única</a:t>
            </a:r>
            <a:br>
              <a:rPr lang="es-ES" sz="4400" dirty="0"/>
            </a:br>
            <a:r>
              <a:rPr lang="es-ES" sz="4400" dirty="0"/>
              <a:t>C) Unidad de transmisión máxima</a:t>
            </a:r>
            <a:br>
              <a:rPr lang="es-ES" sz="4400" dirty="0"/>
            </a:br>
            <a:r>
              <a:rPr lang="es-ES" sz="4400" dirty="0"/>
              <a:t>D) Modern </a:t>
            </a:r>
            <a:r>
              <a:rPr lang="es-ES" sz="4400" dirty="0" err="1"/>
              <a:t>transmision</a:t>
            </a:r>
            <a:r>
              <a:rPr lang="es-ES" sz="4400" dirty="0"/>
              <a:t> </a:t>
            </a:r>
            <a:r>
              <a:rPr lang="es-ES" sz="4400" dirty="0" err="1"/>
              <a:t>unit</a:t>
            </a:r>
            <a:br>
              <a:rPr lang="es-ES" sz="4400" b="1" dirty="0"/>
            </a:br>
            <a:r>
              <a:rPr lang="es-ES" sz="4400" b="1" dirty="0"/>
              <a:t>SOLUCIÓN: C</a:t>
            </a:r>
          </a:p>
        </p:txBody>
      </p:sp>
    </p:spTree>
    <p:extLst>
      <p:ext uri="{BB962C8B-B14F-4D97-AF65-F5344CB8AC3E}">
        <p14:creationId xmlns:p14="http://schemas.microsoft.com/office/powerpoint/2010/main" val="342975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¿IP tiene funcionalidad para administrar o recuperar paquetes no recibidos o dañados?</a:t>
            </a:r>
            <a:br>
              <a:rPr lang="es-ES" sz="3400" b="1" dirty="0"/>
            </a:br>
            <a:r>
              <a:rPr lang="es-ES" sz="3400" dirty="0"/>
              <a:t>A) No</a:t>
            </a:r>
            <a:br>
              <a:rPr lang="es-ES" sz="3400" dirty="0"/>
            </a:br>
            <a:r>
              <a:rPr lang="es-ES" sz="3400" dirty="0"/>
              <a:t>B) Si, esto se debe a que los paquetes contienen información para saber si la entrega fue exitosa o no</a:t>
            </a:r>
            <a:br>
              <a:rPr lang="es-ES" sz="3400" dirty="0"/>
            </a:br>
            <a:r>
              <a:rPr lang="es-ES" sz="3400" dirty="0"/>
              <a:t>C) Si, esto se debe a que los paquetes contienen diálogos para saber si la entrega fue exitosa o no</a:t>
            </a:r>
            <a:br>
              <a:rPr lang="es-ES" sz="3400" dirty="0"/>
            </a:br>
            <a:r>
              <a:rPr lang="es-ES" sz="3400" dirty="0"/>
              <a:t>D) Si, esto se debe a que los paquetes contienen servicios para informar al cliente de la entrega</a:t>
            </a:r>
            <a:br>
              <a:rPr lang="es-ES" sz="3400" b="1" dirty="0"/>
            </a:br>
            <a:r>
              <a:rPr lang="es-ES" sz="3400" b="1" dirty="0"/>
              <a:t>SOLUCIÓN: A</a:t>
            </a:r>
          </a:p>
        </p:txBody>
      </p:sp>
    </p:spTree>
    <p:extLst>
      <p:ext uri="{BB962C8B-B14F-4D97-AF65-F5344CB8AC3E}">
        <p14:creationId xmlns:p14="http://schemas.microsoft.com/office/powerpoint/2010/main" val="20271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¿IP tiene conexión?</a:t>
            </a:r>
            <a:br>
              <a:rPr lang="es-ES" sz="4000" b="1" dirty="0"/>
            </a:br>
            <a:r>
              <a:rPr lang="es-ES" sz="4000" dirty="0"/>
              <a:t>A) Si</a:t>
            </a:r>
            <a:br>
              <a:rPr lang="es-ES" sz="4000" dirty="0"/>
            </a:br>
            <a:r>
              <a:rPr lang="es-ES" sz="4000" dirty="0"/>
              <a:t>B) No, IP crea una conexión de extremo a extremo dedicada antes de enviar los datos</a:t>
            </a:r>
            <a:br>
              <a:rPr lang="es-ES" sz="4000" dirty="0"/>
            </a:br>
            <a:r>
              <a:rPr lang="es-ES" sz="4000" dirty="0"/>
              <a:t>C) No, IP no crea una conexión de extremo a extremo dedicada antes de enviar los datos</a:t>
            </a:r>
            <a:br>
              <a:rPr lang="es-ES" sz="4000" dirty="0"/>
            </a:br>
            <a:r>
              <a:rPr lang="es-ES" sz="4000" dirty="0"/>
              <a:t>D) Todas son incorrectas</a:t>
            </a:r>
            <a:br>
              <a:rPr lang="es-ES" sz="4000" b="1" dirty="0"/>
            </a:br>
            <a:r>
              <a:rPr lang="es-ES" sz="4000" b="1" dirty="0"/>
              <a:t>SOLUCIÓN: C</a:t>
            </a:r>
          </a:p>
        </p:txBody>
      </p:sp>
    </p:spTree>
    <p:extLst>
      <p:ext uri="{BB962C8B-B14F-4D97-AF65-F5344CB8AC3E}">
        <p14:creationId xmlns:p14="http://schemas.microsoft.com/office/powerpoint/2010/main" val="191928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es un broadcast?</a:t>
            </a:r>
            <a:br>
              <a:rPr lang="es-ES" sz="3600" b="1" dirty="0"/>
            </a:br>
            <a:r>
              <a:rPr lang="es-ES" sz="3600" dirty="0"/>
              <a:t>A) Es un dispositivo que ofrece una conexión </a:t>
            </a:r>
            <a:r>
              <a:rPr lang="es-ES" sz="3600" dirty="0" err="1"/>
              <a:t>Wi</a:t>
            </a:r>
            <a:r>
              <a:rPr lang="es-ES" sz="3600" dirty="0"/>
              <a:t>‑Fi</a:t>
            </a:r>
            <a:br>
              <a:rPr lang="es-ES" sz="3600" dirty="0"/>
            </a:br>
            <a:r>
              <a:rPr lang="es-ES" sz="3600" dirty="0"/>
              <a:t>B) Es una manera de organizar secciones de datos para que sean transferidos por una red de ordenadores</a:t>
            </a:r>
            <a:br>
              <a:rPr lang="es-ES" sz="3600" dirty="0"/>
            </a:br>
            <a:r>
              <a:rPr lang="es-ES" sz="3600" dirty="0"/>
              <a:t>C) Es un conjunto de equipos conectados por medio de cables</a:t>
            </a:r>
            <a:br>
              <a:rPr lang="es-ES" sz="3600" dirty="0"/>
            </a:br>
            <a:r>
              <a:rPr lang="es-ES" sz="3600" dirty="0"/>
              <a:t>D) Es un mensaje desde un host hacia todos los otros hosts en la red</a:t>
            </a:r>
            <a:br>
              <a:rPr lang="es-ES" sz="3600" b="1" dirty="0"/>
            </a:br>
            <a:r>
              <a:rPr lang="es-ES" sz="3600" b="1" dirty="0"/>
              <a:t>SOLUCIÓN: D</a:t>
            </a:r>
            <a:endParaRPr lang="es-ES" sz="4000" b="1" dirty="0"/>
          </a:p>
        </p:txBody>
      </p:sp>
    </p:spTree>
    <p:extLst>
      <p:ext uri="{BB962C8B-B14F-4D97-AF65-F5344CB8AC3E}">
        <p14:creationId xmlns:p14="http://schemas.microsoft.com/office/powerpoint/2010/main" val="21701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es la función de un enrutador?</a:t>
            </a:r>
            <a:br>
              <a:rPr lang="es-ES" sz="4000" b="1" dirty="0"/>
            </a:br>
            <a:r>
              <a:rPr lang="es-ES" sz="4000" dirty="0"/>
              <a:t>A) Asegurar el enrutamiento de paquetes entre redes o determinar la ruta que debe tomar el paquete de datos</a:t>
            </a:r>
            <a:br>
              <a:rPr lang="es-ES" sz="4000" dirty="0"/>
            </a:br>
            <a:r>
              <a:rPr lang="es-ES" sz="4000" dirty="0"/>
              <a:t>B) Conectar equipos en red formando una red LAN</a:t>
            </a:r>
            <a:br>
              <a:rPr lang="es-ES" sz="4000" dirty="0"/>
            </a:br>
            <a:r>
              <a:rPr lang="es-ES" sz="4000" dirty="0"/>
              <a:t>C) Se encarga de la interconexión de dispositivos cableados</a:t>
            </a:r>
            <a:br>
              <a:rPr lang="es-ES" sz="4000" dirty="0"/>
            </a:br>
            <a:r>
              <a:rPr lang="es-ES" sz="4000" dirty="0"/>
              <a:t>D) A y B</a:t>
            </a:r>
            <a:br>
              <a:rPr lang="es-ES" sz="4000" b="1" dirty="0"/>
            </a:br>
            <a:r>
              <a:rPr lang="es-ES" sz="4000" b="1" dirty="0"/>
              <a:t>SOLUCIÓN: A</a:t>
            </a:r>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¿Cuáles son problemas comunes en redes grandes?</a:t>
            </a:r>
            <a:br>
              <a:rPr lang="es-ES" sz="4400" b="1" dirty="0"/>
            </a:br>
            <a:r>
              <a:rPr lang="es-ES" sz="4400" dirty="0"/>
              <a:t>A) Degradación del rendimiento y seguridad</a:t>
            </a:r>
            <a:br>
              <a:rPr lang="es-ES" sz="4400" dirty="0"/>
            </a:br>
            <a:r>
              <a:rPr lang="es-ES" sz="4400" dirty="0"/>
              <a:t>B) Administración de paquetes de servidores</a:t>
            </a:r>
            <a:br>
              <a:rPr lang="es-ES" sz="4400" dirty="0"/>
            </a:br>
            <a:r>
              <a:rPr lang="es-ES" sz="4400" dirty="0"/>
              <a:t>C) Ambas son correctas</a:t>
            </a:r>
            <a:br>
              <a:rPr lang="es-ES" sz="4400" dirty="0"/>
            </a:br>
            <a:r>
              <a:rPr lang="es-ES" sz="4400" dirty="0"/>
              <a:t>D) Ambas son incorrectas</a:t>
            </a:r>
            <a:br>
              <a:rPr lang="es-ES" sz="4400" b="1" dirty="0"/>
            </a:br>
            <a:r>
              <a:rPr lang="es-ES" sz="4400" b="1" dirty="0"/>
              <a:t>SOLUCIÓN: A</a:t>
            </a:r>
          </a:p>
        </p:txBody>
      </p:sp>
    </p:spTree>
    <p:extLst>
      <p:ext uri="{BB962C8B-B14F-4D97-AF65-F5344CB8AC3E}">
        <p14:creationId xmlns:p14="http://schemas.microsoft.com/office/powerpoint/2010/main" val="236537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Las redes se pueden agrupar según su</a:t>
            </a:r>
            <a:br>
              <a:rPr lang="es-ES" sz="4400" b="1" dirty="0"/>
            </a:br>
            <a:r>
              <a:rPr lang="es-ES" sz="4400" dirty="0"/>
              <a:t>A) Ancho de banda, velocidad y transmisión en red</a:t>
            </a:r>
            <a:br>
              <a:rPr lang="es-ES" sz="4400" dirty="0"/>
            </a:br>
            <a:r>
              <a:rPr lang="es-ES" sz="4400" dirty="0"/>
              <a:t>B) Ubicación geográfica, propósito y propiedad</a:t>
            </a:r>
            <a:br>
              <a:rPr lang="es-ES" sz="4400" dirty="0"/>
            </a:br>
            <a:r>
              <a:rPr lang="es-ES" sz="4400" dirty="0"/>
              <a:t>C) Calidad de muestreo, período de vida y longitud total</a:t>
            </a:r>
            <a:br>
              <a:rPr lang="es-ES" sz="4400" dirty="0"/>
            </a:br>
            <a:r>
              <a:rPr lang="es-ES" sz="4400" dirty="0"/>
              <a:t>D) Todas son correctas</a:t>
            </a:r>
            <a:br>
              <a:rPr lang="es-ES" sz="4400" b="1" dirty="0"/>
            </a:br>
            <a:r>
              <a:rPr lang="es-ES" sz="4400" b="1" dirty="0"/>
              <a:t>SOLUCIÓN: B</a:t>
            </a:r>
          </a:p>
        </p:txBody>
      </p:sp>
    </p:spTree>
    <p:extLst>
      <p:ext uri="{BB962C8B-B14F-4D97-AF65-F5344CB8AC3E}">
        <p14:creationId xmlns:p14="http://schemas.microsoft.com/office/powerpoint/2010/main" val="18387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¿Cuáles son campos de un protocolo IPv4?</a:t>
            </a:r>
            <a:br>
              <a:rPr lang="es-ES" sz="4000" b="1" dirty="0"/>
            </a:br>
            <a:r>
              <a:rPr lang="es-ES" sz="4000" dirty="0"/>
              <a:t>A) Dirección IP origen, dirección IP destino, TTL y </a:t>
            </a:r>
            <a:r>
              <a:rPr lang="es-ES" sz="4000" dirty="0" err="1"/>
              <a:t>ToS</a:t>
            </a:r>
            <a:br>
              <a:rPr lang="es-ES" sz="4000" dirty="0"/>
            </a:br>
            <a:r>
              <a:rPr lang="es-ES" sz="4000" dirty="0"/>
              <a:t>B) Dirección IP continua, dirección IPv4 destino y </a:t>
            </a:r>
            <a:r>
              <a:rPr lang="es-ES" sz="4000" dirty="0" err="1"/>
              <a:t>LoR</a:t>
            </a:r>
            <a:br>
              <a:rPr lang="es-ES" sz="4000" dirty="0"/>
            </a:br>
            <a:r>
              <a:rPr lang="es-ES" sz="4000" dirty="0"/>
              <a:t>C) Dirección de origen, tiempo de vida y </a:t>
            </a:r>
            <a:r>
              <a:rPr lang="es-ES" sz="4000" dirty="0" err="1"/>
              <a:t>LoR</a:t>
            </a:r>
            <a:br>
              <a:rPr lang="es-ES" sz="4000" dirty="0"/>
            </a:br>
            <a:r>
              <a:rPr lang="es-ES" sz="4000" dirty="0"/>
              <a:t>D) Longitud del paquete, dirección IP origen y </a:t>
            </a:r>
            <a:r>
              <a:rPr lang="es-ES" sz="4000" dirty="0" err="1"/>
              <a:t>LoR</a:t>
            </a:r>
            <a:br>
              <a:rPr lang="es-ES" sz="4000" b="1" dirty="0"/>
            </a:br>
            <a:r>
              <a:rPr lang="es-ES" sz="4000" b="1" dirty="0"/>
              <a:t>SOLUCIÓN: A</a:t>
            </a:r>
          </a:p>
        </p:txBody>
      </p:sp>
    </p:spTree>
    <p:extLst>
      <p:ext uri="{BB962C8B-B14F-4D97-AF65-F5344CB8AC3E}">
        <p14:creationId xmlns:p14="http://schemas.microsoft.com/office/powerpoint/2010/main" val="239020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3200" b="1" dirty="0"/>
              <a:t>¿Cuáles son características de IPv4?</a:t>
            </a:r>
            <a:br>
              <a:rPr lang="es-ES" sz="3200" b="1" dirty="0"/>
            </a:br>
            <a:r>
              <a:rPr lang="es-ES" sz="3200" dirty="0"/>
              <a:t>A) Agrega un encabezado o etiqueta que contiene la dirección de origen y destino de los datos y redirecciona el servicio de red</a:t>
            </a:r>
            <a:br>
              <a:rPr lang="es-ES" sz="3200" dirty="0"/>
            </a:br>
            <a:r>
              <a:rPr lang="es-ES" sz="3200" dirty="0"/>
              <a:t>B) Opera independientemente del medio que lleva los datos y proporciona un servicio que es capaz de dar la ruta más rápida</a:t>
            </a:r>
            <a:br>
              <a:rPr lang="es-ES" sz="3200" dirty="0"/>
            </a:br>
            <a:r>
              <a:rPr lang="es-ES" sz="3200" dirty="0"/>
              <a:t>C) No establece conexión antes de enviar los paquetes de datos y no se usan encabezados para garantizar la entrega de paquetes</a:t>
            </a:r>
            <a:br>
              <a:rPr lang="es-ES" sz="3200" dirty="0"/>
            </a:br>
            <a:r>
              <a:rPr lang="es-ES" sz="3200" dirty="0"/>
              <a:t>D) Todas son correctas</a:t>
            </a:r>
            <a:br>
              <a:rPr lang="es-ES" sz="3200" b="1" dirty="0"/>
            </a:br>
            <a:r>
              <a:rPr lang="es-ES" sz="3200" b="1" dirty="0"/>
              <a:t>SOLUCIÓN: C</a:t>
            </a:r>
          </a:p>
        </p:txBody>
      </p:sp>
    </p:spTree>
    <p:extLst>
      <p:ext uri="{BB962C8B-B14F-4D97-AF65-F5344CB8AC3E}">
        <p14:creationId xmlns:p14="http://schemas.microsoft.com/office/powerpoint/2010/main" val="294586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¿Que versiones IP encontramos en esta capa?</a:t>
            </a:r>
            <a:br>
              <a:rPr lang="es-ES" sz="4400" b="1" dirty="0"/>
            </a:br>
            <a:r>
              <a:rPr lang="es-ES" sz="4400" dirty="0"/>
              <a:t>A) IPv3 e IPv7</a:t>
            </a:r>
            <a:br>
              <a:rPr lang="es-ES" sz="4400" dirty="0"/>
            </a:br>
            <a:r>
              <a:rPr lang="es-ES" sz="4400" dirty="0"/>
              <a:t>B) IPv1 e IPv5</a:t>
            </a:r>
            <a:br>
              <a:rPr lang="es-ES" sz="4400" dirty="0"/>
            </a:br>
            <a:r>
              <a:rPr lang="es-ES" sz="4400" dirty="0"/>
              <a:t>C) IPv4 e IPv6</a:t>
            </a:r>
            <a:br>
              <a:rPr lang="es-ES" sz="4400" dirty="0"/>
            </a:br>
            <a:r>
              <a:rPr lang="es-ES" sz="4400" dirty="0"/>
              <a:t>D)Todas son correctas</a:t>
            </a:r>
            <a:br>
              <a:rPr lang="es-ES" sz="4400" b="1" dirty="0"/>
            </a:br>
            <a:r>
              <a:rPr lang="es-ES" sz="4400" b="1" dirty="0"/>
              <a:t>SOLUCIÓN: C</a:t>
            </a:r>
          </a:p>
        </p:txBody>
      </p:sp>
    </p:spTree>
    <p:extLst>
      <p:ext uri="{BB962C8B-B14F-4D97-AF65-F5344CB8AC3E}">
        <p14:creationId xmlns:p14="http://schemas.microsoft.com/office/powerpoint/2010/main" val="333437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¿En qué consiste el enrutamiento?</a:t>
            </a:r>
            <a:br>
              <a:rPr lang="es-ES" sz="3400" b="1" dirty="0"/>
            </a:br>
            <a:r>
              <a:rPr lang="es-ES" sz="3400" dirty="0"/>
              <a:t>A) Este proporciona un servicio que es capaz de dar la ruta más rápida y eficaz para llegar a dirección final</a:t>
            </a:r>
            <a:br>
              <a:rPr lang="es-ES" sz="3400" dirty="0"/>
            </a:br>
            <a:r>
              <a:rPr lang="es-ES" sz="3400" dirty="0"/>
              <a:t>B) Este es capaz de proporcionar un mecanismo para direccionar los datos a los equipos finales</a:t>
            </a:r>
            <a:br>
              <a:rPr lang="es-ES" sz="3400" dirty="0"/>
            </a:br>
            <a:r>
              <a:rPr lang="es-ES" sz="3400" dirty="0"/>
              <a:t>C) Este agrega un encabezado o etiqueta que contiene la dirección de origen y destino de los datos</a:t>
            </a:r>
            <a:br>
              <a:rPr lang="es-ES" sz="3400" dirty="0"/>
            </a:br>
            <a:r>
              <a:rPr lang="es-ES" sz="3400" dirty="0"/>
              <a:t>D) Este proporciona conectividad y selección de ruta entre dos sistemas de hosts</a:t>
            </a:r>
            <a:br>
              <a:rPr lang="es-ES" sz="3400" b="1" dirty="0"/>
            </a:br>
            <a:r>
              <a:rPr lang="es-ES" sz="3400" b="1" dirty="0"/>
              <a:t>SOLUCIÓN: A</a:t>
            </a:r>
          </a:p>
        </p:txBody>
      </p:sp>
    </p:spTree>
    <p:extLst>
      <p:ext uri="{BB962C8B-B14F-4D97-AF65-F5344CB8AC3E}">
        <p14:creationId xmlns:p14="http://schemas.microsoft.com/office/powerpoint/2010/main" val="223387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¿En qué consiste el encapsulamiento?</a:t>
            </a:r>
            <a:br>
              <a:rPr lang="es-ES" sz="3400" b="1" dirty="0"/>
            </a:br>
            <a:r>
              <a:rPr lang="es-ES" sz="3400" dirty="0"/>
              <a:t>A) Este proporciona conectividad y selección de ruta entre dos sistemas de hosts</a:t>
            </a:r>
            <a:br>
              <a:rPr lang="es-ES" sz="3400" dirty="0"/>
            </a:br>
            <a:r>
              <a:rPr lang="es-ES" sz="3400" dirty="0"/>
              <a:t>B) Este es capaz de proporcionar un mecanismo para direccionar los datos a los equipos finales</a:t>
            </a:r>
            <a:br>
              <a:rPr lang="es-ES" sz="3400" dirty="0"/>
            </a:br>
            <a:r>
              <a:rPr lang="es-ES" sz="3400" dirty="0"/>
              <a:t>C) Este proporciona un servicio que es capaz de dar la ruta más rápida y eficaz para llegar a dirección final</a:t>
            </a:r>
            <a:br>
              <a:rPr lang="es-ES" sz="3400" dirty="0"/>
            </a:br>
            <a:r>
              <a:rPr lang="es-ES" sz="3400" dirty="0"/>
              <a:t>D) Este agrega un encabezado o etiqueta que contiene la dirección de origen y destino de los datos</a:t>
            </a:r>
            <a:br>
              <a:rPr lang="es-ES" sz="3400" b="1" dirty="0"/>
            </a:br>
            <a:r>
              <a:rPr lang="es-ES" sz="3400" b="1" dirty="0"/>
              <a:t>SOLUCIÓN: D</a:t>
            </a:r>
          </a:p>
        </p:txBody>
      </p:sp>
    </p:spTree>
    <p:extLst>
      <p:ext uri="{BB962C8B-B14F-4D97-AF65-F5344CB8AC3E}">
        <p14:creationId xmlns:p14="http://schemas.microsoft.com/office/powerpoint/2010/main" val="324894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¿En qué consiste el direccionamiento?</a:t>
            </a:r>
            <a:br>
              <a:rPr lang="es-ES" sz="3400" b="1" dirty="0"/>
            </a:br>
            <a:r>
              <a:rPr lang="es-ES" sz="3400" dirty="0"/>
              <a:t>A) Este es capaz de proporcionar un mecanismo para direccionar los datos a los equipos finales</a:t>
            </a:r>
            <a:br>
              <a:rPr lang="es-ES" sz="3400" dirty="0"/>
            </a:br>
            <a:r>
              <a:rPr lang="es-ES" sz="3400" dirty="0"/>
              <a:t>B) Este agrega un encabezado o etiqueta que contiene la dirección de origen y destino de los datos</a:t>
            </a:r>
            <a:br>
              <a:rPr lang="es-ES" sz="3400" dirty="0"/>
            </a:br>
            <a:r>
              <a:rPr lang="es-ES" sz="3400" dirty="0"/>
              <a:t>C) Este proporciona un servicio que es capaz de dar la ruta más rápida y eficaz para llegar a dirección final</a:t>
            </a:r>
            <a:br>
              <a:rPr lang="es-ES" sz="3400" dirty="0"/>
            </a:br>
            <a:r>
              <a:rPr lang="es-ES" sz="3400" dirty="0"/>
              <a:t>D) Este proporciona conectividad y selección de ruta entre dos sistemas de hosts</a:t>
            </a:r>
            <a:br>
              <a:rPr lang="es-ES" sz="3400" b="1" dirty="0"/>
            </a:br>
            <a:r>
              <a:rPr lang="es-ES" sz="3400" b="1" dirty="0"/>
              <a:t>SOLUCIÓN: A</a:t>
            </a:r>
          </a:p>
        </p:txBody>
      </p:sp>
    </p:spTree>
    <p:extLst>
      <p:ext uri="{BB962C8B-B14F-4D97-AF65-F5344CB8AC3E}">
        <p14:creationId xmlns:p14="http://schemas.microsoft.com/office/powerpoint/2010/main" val="412137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Las funciones principales de la capa de red son</a:t>
            </a:r>
            <a:br>
              <a:rPr lang="es-ES" sz="3600" b="1" dirty="0"/>
            </a:br>
            <a:r>
              <a:rPr lang="es-ES" sz="3600" dirty="0"/>
              <a:t>A) Redireccionamiento, funcionamiento, conexión y descifrado</a:t>
            </a:r>
            <a:br>
              <a:rPr lang="es-ES" sz="3600" dirty="0"/>
            </a:br>
            <a:r>
              <a:rPr lang="es-ES" sz="3600" dirty="0"/>
              <a:t>B) Direccionamiento, funcionamiento, lanzamiento y </a:t>
            </a:r>
            <a:r>
              <a:rPr lang="es-ES" sz="3600" dirty="0" err="1"/>
              <a:t>reencapsulamiento</a:t>
            </a:r>
            <a:br>
              <a:rPr lang="es-ES" sz="3600" dirty="0"/>
            </a:br>
            <a:r>
              <a:rPr lang="es-ES" sz="3600" dirty="0"/>
              <a:t>C) Direccionamiento, encapsulamiento, enrutamiento y </a:t>
            </a:r>
            <a:r>
              <a:rPr lang="es-ES" sz="3600" dirty="0" err="1"/>
              <a:t>desencapsulamiento</a:t>
            </a:r>
            <a:br>
              <a:rPr lang="es-ES" sz="3600" dirty="0"/>
            </a:br>
            <a:r>
              <a:rPr lang="es-ES" sz="3600" dirty="0"/>
              <a:t>D) </a:t>
            </a:r>
            <a:r>
              <a:rPr lang="es-ES" sz="3600" dirty="0" err="1"/>
              <a:t>Interconexionado</a:t>
            </a:r>
            <a:r>
              <a:rPr lang="es-ES" sz="3600" dirty="0"/>
              <a:t>, descifrado, analizado y reenvío</a:t>
            </a:r>
            <a:br>
              <a:rPr lang="es-ES" sz="3600" b="1" dirty="0"/>
            </a:br>
            <a:r>
              <a:rPr lang="es-ES" sz="3600" b="1" dirty="0"/>
              <a:t>SOLUCIÓN: C</a:t>
            </a:r>
          </a:p>
        </p:txBody>
      </p:sp>
    </p:spTree>
    <p:extLst>
      <p:ext uri="{BB962C8B-B14F-4D97-AF65-F5344CB8AC3E}">
        <p14:creationId xmlns:p14="http://schemas.microsoft.com/office/powerpoint/2010/main" val="383560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¿Cuántos bits tienen las direcciones IPv6?</a:t>
            </a:r>
            <a:br>
              <a:rPr lang="es-ES" sz="4400" b="1" dirty="0"/>
            </a:br>
            <a:r>
              <a:rPr lang="es-ES" sz="4400" dirty="0"/>
              <a:t>A) 16</a:t>
            </a:r>
            <a:br>
              <a:rPr lang="es-ES" sz="4400" dirty="0"/>
            </a:br>
            <a:r>
              <a:rPr lang="es-ES" sz="4400" dirty="0"/>
              <a:t>B) 32</a:t>
            </a:r>
            <a:br>
              <a:rPr lang="es-ES" sz="4400" dirty="0"/>
            </a:br>
            <a:r>
              <a:rPr lang="es-ES" sz="4400" dirty="0"/>
              <a:t>C) 64</a:t>
            </a:r>
            <a:br>
              <a:rPr lang="es-ES" sz="4400" dirty="0"/>
            </a:br>
            <a:r>
              <a:rPr lang="es-ES" sz="4400" dirty="0"/>
              <a:t>D) 128</a:t>
            </a:r>
            <a:br>
              <a:rPr lang="es-ES" sz="4400" b="1" dirty="0"/>
            </a:br>
            <a:r>
              <a:rPr lang="es-ES" sz="4400" b="1" dirty="0"/>
              <a:t>SOLUCIÓN: D</a:t>
            </a:r>
          </a:p>
        </p:txBody>
      </p:sp>
    </p:spTree>
    <p:extLst>
      <p:ext uri="{BB962C8B-B14F-4D97-AF65-F5344CB8AC3E}">
        <p14:creationId xmlns:p14="http://schemas.microsoft.com/office/powerpoint/2010/main" val="10658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000" b="1" dirty="0"/>
              <a:t>¿Qué es la capa de red?</a:t>
            </a:r>
            <a:br>
              <a:rPr lang="es-ES" sz="3000" b="1" dirty="0"/>
            </a:br>
            <a:r>
              <a:rPr lang="es-ES" sz="3000" dirty="0"/>
              <a:t>A) Es una capa que define las aplicaciones red y los servicios de internet estándar que puede utilizar un usuario</a:t>
            </a:r>
            <a:br>
              <a:rPr lang="es-ES" sz="3000" dirty="0"/>
            </a:br>
            <a:r>
              <a:rPr lang="es-ES" sz="3000" dirty="0"/>
              <a:t>B) Es una capa que garantiza que los paquetes lleguen en secuencia sin errores</a:t>
            </a:r>
            <a:br>
              <a:rPr lang="es-ES" sz="3000" dirty="0"/>
            </a:br>
            <a:r>
              <a:rPr lang="es-ES" sz="3000" dirty="0"/>
              <a:t>C) Es una capa del Modelo OSI la cual está en la capa 4 y se encarga de llevar a red todo lo que le mandan de las capas anteriores</a:t>
            </a:r>
            <a:br>
              <a:rPr lang="es-ES" sz="3000" dirty="0"/>
            </a:br>
            <a:r>
              <a:rPr lang="es-ES" sz="3000" dirty="0"/>
              <a:t>D) Es una capa que proporciona conectividad y selección de ruta entre dos sistemas de host que pueden estar ubicados en redes geográficamente distintas</a:t>
            </a:r>
            <a:br>
              <a:rPr lang="es-ES" sz="3000" b="1" dirty="0"/>
            </a:br>
            <a:r>
              <a:rPr lang="es-ES" sz="3000" b="1" dirty="0"/>
              <a:t>SOLUCIÓN: D</a:t>
            </a:r>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¿Cuántos bits tienen las direcciones IPv4?</a:t>
            </a:r>
            <a:br>
              <a:rPr lang="es-ES" sz="4400" b="1" dirty="0"/>
            </a:br>
            <a:r>
              <a:rPr lang="es-ES" sz="4400" dirty="0"/>
              <a:t>A) 16</a:t>
            </a:r>
            <a:br>
              <a:rPr lang="es-ES" sz="4400" dirty="0"/>
            </a:br>
            <a:r>
              <a:rPr lang="es-ES" sz="4400" dirty="0"/>
              <a:t>B) 64</a:t>
            </a:r>
            <a:br>
              <a:rPr lang="es-ES" sz="4400" dirty="0"/>
            </a:br>
            <a:r>
              <a:rPr lang="es-ES" sz="4400" dirty="0"/>
              <a:t>C) 32</a:t>
            </a:r>
            <a:br>
              <a:rPr lang="es-ES" sz="4400" dirty="0"/>
            </a:br>
            <a:r>
              <a:rPr lang="es-ES" sz="4400" dirty="0"/>
              <a:t>D) 128</a:t>
            </a:r>
            <a:br>
              <a:rPr lang="es-ES" sz="4400" b="1" dirty="0"/>
            </a:br>
            <a:r>
              <a:rPr lang="es-ES" sz="4400" b="1" dirty="0"/>
              <a:t>SOLUCIÓN: C</a:t>
            </a:r>
          </a:p>
        </p:txBody>
      </p:sp>
    </p:spTree>
    <p:extLst>
      <p:ext uri="{BB962C8B-B14F-4D97-AF65-F5344CB8AC3E}">
        <p14:creationId xmlns:p14="http://schemas.microsoft.com/office/powerpoint/2010/main" val="86154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253536" y="1207601"/>
            <a:ext cx="8792474" cy="4839419"/>
          </a:xfrm>
        </p:spPr>
        <p:txBody>
          <a:bodyPr anchor="t">
            <a:noAutofit/>
          </a:bodyPr>
          <a:lstStyle/>
          <a:p>
            <a:pPr algn="l"/>
            <a:r>
              <a:rPr lang="es-ES" sz="3300" b="1" dirty="0"/>
              <a:t>La capa de red proporciona</a:t>
            </a:r>
            <a:br>
              <a:rPr lang="es-ES" sz="3300" b="1" dirty="0"/>
            </a:br>
            <a:r>
              <a:rPr lang="es-ES" sz="3300" dirty="0"/>
              <a:t>A) Conectividad y selección de ruta entre dos sistemas de hosts que pueden estar ubicados en redes geográficamente distintas</a:t>
            </a:r>
            <a:br>
              <a:rPr lang="es-ES" sz="3300" dirty="0"/>
            </a:br>
            <a:r>
              <a:rPr lang="es-ES" sz="3300" dirty="0"/>
              <a:t>B) Información en la trama que identifica qué protocolo de capa de red está siendo usado por la trama</a:t>
            </a:r>
            <a:br>
              <a:rPr lang="es-ES" sz="3300" dirty="0"/>
            </a:br>
            <a:r>
              <a:rPr lang="es-ES" sz="3300" dirty="0"/>
              <a:t>C) Direccionamiento de origen y destino para transportar la red entre dispositivos</a:t>
            </a:r>
            <a:br>
              <a:rPr lang="es-ES" sz="3300" dirty="0"/>
            </a:br>
            <a:r>
              <a:rPr lang="es-ES" sz="3300" dirty="0"/>
              <a:t>D) Información de control como direccionamiento y está ubicada al comienzo de la trama</a:t>
            </a:r>
            <a:br>
              <a:rPr lang="es-ES" sz="3300" b="1" dirty="0"/>
            </a:br>
            <a:r>
              <a:rPr lang="es-ES" sz="3300" b="1" dirty="0"/>
              <a:t>SOLUCIÓN: A</a:t>
            </a:r>
          </a:p>
        </p:txBody>
      </p:sp>
    </p:spTree>
    <p:extLst>
      <p:ext uri="{BB962C8B-B14F-4D97-AF65-F5344CB8AC3E}">
        <p14:creationId xmlns:p14="http://schemas.microsoft.com/office/powerpoint/2010/main" val="3345175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red también se conoce cómo</a:t>
            </a:r>
            <a:br>
              <a:rPr lang="es-ES" sz="4400" b="1" dirty="0"/>
            </a:br>
            <a:r>
              <a:rPr lang="es-ES" sz="4400" dirty="0"/>
              <a:t>A) Capa 2</a:t>
            </a:r>
            <a:br>
              <a:rPr lang="es-ES" sz="4400" dirty="0"/>
            </a:br>
            <a:r>
              <a:rPr lang="es-ES" sz="4400" dirty="0"/>
              <a:t>B) Capa 3</a:t>
            </a:r>
            <a:br>
              <a:rPr lang="es-ES" sz="4400" dirty="0"/>
            </a:br>
            <a:r>
              <a:rPr lang="es-ES" sz="4400" dirty="0"/>
              <a:t>C) Capa de sesión</a:t>
            </a:r>
            <a:br>
              <a:rPr lang="es-ES" sz="4400" dirty="0"/>
            </a:br>
            <a:r>
              <a:rPr lang="es-ES" sz="4400" dirty="0"/>
              <a:t>D) Todas son incorrectas</a:t>
            </a:r>
            <a:br>
              <a:rPr lang="es-ES" sz="4400" b="1" dirty="0"/>
            </a:br>
            <a:r>
              <a:rPr lang="es-ES" sz="4400" b="1" dirty="0"/>
              <a:t>SOLUCIÓN: B</a:t>
            </a:r>
          </a:p>
        </p:txBody>
      </p:sp>
    </p:spTree>
    <p:extLst>
      <p:ext uri="{BB962C8B-B14F-4D97-AF65-F5344CB8AC3E}">
        <p14:creationId xmlns:p14="http://schemas.microsoft.com/office/powerpoint/2010/main" val="29228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formato de las direcciones del protocolo de internet IPv6?</a:t>
            </a:r>
            <a:br>
              <a:rPr lang="es-ES" sz="4400" b="1" dirty="0"/>
            </a:br>
            <a:r>
              <a:rPr lang="es-ES" sz="4400" dirty="0"/>
              <a:t>A) Notación decimal</a:t>
            </a:r>
            <a:br>
              <a:rPr lang="es-ES" sz="4400" dirty="0"/>
            </a:br>
            <a:r>
              <a:rPr lang="es-ES" sz="4400" dirty="0"/>
              <a:t>B) Notación hexadecimal</a:t>
            </a:r>
            <a:br>
              <a:rPr lang="es-ES" sz="4400" dirty="0"/>
            </a:br>
            <a:r>
              <a:rPr lang="es-ES" sz="4400" dirty="0"/>
              <a:t>C) Código binario</a:t>
            </a:r>
            <a:br>
              <a:rPr lang="es-ES" sz="4400" dirty="0"/>
            </a:br>
            <a:r>
              <a:rPr lang="es-ES" sz="4400" dirty="0"/>
              <a:t>D) Ninguna de las anteriores</a:t>
            </a:r>
            <a:br>
              <a:rPr lang="es-ES" sz="4400" b="1" dirty="0"/>
            </a:br>
            <a:r>
              <a:rPr lang="es-ES" sz="4400" b="1" dirty="0"/>
              <a:t>SOLUCIÓN: B</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formato de las direcciones del protocolo de Internet IPv4?</a:t>
            </a:r>
            <a:br>
              <a:rPr lang="es-ES" sz="4400" b="1" dirty="0"/>
            </a:br>
            <a:r>
              <a:rPr lang="es-ES" sz="4400" dirty="0"/>
              <a:t>A) Notación decimal</a:t>
            </a:r>
            <a:br>
              <a:rPr lang="es-ES" sz="4400" dirty="0"/>
            </a:br>
            <a:r>
              <a:rPr lang="es-ES" sz="4400" dirty="0"/>
              <a:t>B) Notación hexadecimal</a:t>
            </a:r>
            <a:br>
              <a:rPr lang="es-ES" sz="4400" dirty="0"/>
            </a:br>
            <a:r>
              <a:rPr lang="es-ES" sz="4400" dirty="0"/>
              <a:t>C) Código binario</a:t>
            </a:r>
            <a:br>
              <a:rPr lang="es-ES" sz="4400" dirty="0"/>
            </a:br>
            <a:r>
              <a:rPr lang="es-ES" sz="4400" dirty="0"/>
              <a:t>D) Ninguna de las anteriores</a:t>
            </a:r>
            <a:br>
              <a:rPr lang="es-ES" sz="4400" b="1" dirty="0"/>
            </a:br>
            <a:r>
              <a:rPr lang="es-ES" sz="4400" b="1" dirty="0"/>
              <a:t>SOLUCIÓN: A</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Un router debe dividir el paquete cuando se reenvía de un medio a otro con una MTU menor, este proceso se denomina</a:t>
            </a:r>
            <a:br>
              <a:rPr lang="es-ES" sz="4400" b="1" dirty="0"/>
            </a:br>
            <a:r>
              <a:rPr lang="es-ES" sz="4400" dirty="0"/>
              <a:t>A) Enrutamiento</a:t>
            </a:r>
            <a:br>
              <a:rPr lang="es-ES" sz="4400" dirty="0"/>
            </a:br>
            <a:r>
              <a:rPr lang="es-ES" sz="4400" dirty="0"/>
              <a:t>B) Fragmentación de paquetes</a:t>
            </a:r>
            <a:br>
              <a:rPr lang="es-ES" sz="4400" dirty="0"/>
            </a:br>
            <a:r>
              <a:rPr lang="es-ES" sz="4400" dirty="0"/>
              <a:t>C) Balanceo de carga</a:t>
            </a:r>
            <a:br>
              <a:rPr lang="es-ES" sz="4400" dirty="0"/>
            </a:br>
            <a:r>
              <a:rPr lang="es-ES" sz="4400" dirty="0"/>
              <a:t>D) Direccionamiento</a:t>
            </a:r>
            <a:br>
              <a:rPr lang="es-ES" sz="4400" b="1" dirty="0"/>
            </a:br>
            <a:r>
              <a:rPr lang="es-ES" sz="4400" b="1" dirty="0"/>
              <a:t>SOLUCIÓN: B</a:t>
            </a:r>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Esta característica de IP significa que el transporte de paquetes IP no está limitado a un medio en particular</a:t>
            </a:r>
            <a:br>
              <a:rPr lang="es-ES" sz="4000" b="1" dirty="0"/>
            </a:br>
            <a:r>
              <a:rPr lang="es-ES" sz="4000" dirty="0"/>
              <a:t>A) Entrega servicio mínimo</a:t>
            </a:r>
            <a:br>
              <a:rPr lang="es-ES" sz="4000" dirty="0"/>
            </a:br>
            <a:r>
              <a:rPr lang="es-ES" sz="4000" dirty="0"/>
              <a:t>B) Entrega servicio máximo</a:t>
            </a:r>
            <a:br>
              <a:rPr lang="es-ES" sz="4000" dirty="0"/>
            </a:br>
            <a:r>
              <a:rPr lang="es-ES" sz="4000" dirty="0"/>
              <a:t>C) Independiente de los medios</a:t>
            </a:r>
            <a:br>
              <a:rPr lang="es-ES" sz="4000" dirty="0"/>
            </a:br>
            <a:r>
              <a:rPr lang="es-ES" sz="4000" dirty="0"/>
              <a:t>D) Sin conexión</a:t>
            </a:r>
            <a:br>
              <a:rPr lang="es-ES" sz="4000" b="1" dirty="0"/>
            </a:br>
            <a:r>
              <a:rPr lang="es-ES" sz="4000" b="1" dirty="0"/>
              <a:t>SOLUCIÓN: C</a:t>
            </a:r>
          </a:p>
        </p:txBody>
      </p:sp>
    </p:spTree>
    <p:extLst>
      <p:ext uri="{BB962C8B-B14F-4D97-AF65-F5344CB8AC3E}">
        <p14:creationId xmlns:p14="http://schemas.microsoft.com/office/powerpoint/2010/main" val="7850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Es un campo de 8 bits en el encabezado IPv4 que se usa para determinar la prioridad de cada paquete</a:t>
            </a:r>
            <a:br>
              <a:rPr lang="es-ES" sz="4400" b="1" dirty="0"/>
            </a:br>
            <a:r>
              <a:rPr lang="es-ES" sz="4400" dirty="0"/>
              <a:t>A) Longitud total</a:t>
            </a:r>
            <a:br>
              <a:rPr lang="es-ES" sz="4400" dirty="0"/>
            </a:br>
            <a:r>
              <a:rPr lang="es-ES" sz="4400" dirty="0"/>
              <a:t>B) Versión</a:t>
            </a:r>
            <a:br>
              <a:rPr lang="es-ES" sz="4400" dirty="0"/>
            </a:br>
            <a:r>
              <a:rPr lang="es-ES" sz="4400" dirty="0"/>
              <a:t>C) Servicios diferenciados o </a:t>
            </a:r>
            <a:r>
              <a:rPr lang="es-ES" sz="4400" dirty="0" err="1"/>
              <a:t>DiffServ</a:t>
            </a:r>
            <a:br>
              <a:rPr lang="es-ES" sz="4400" dirty="0"/>
            </a:br>
            <a:r>
              <a:rPr lang="es-ES" sz="4400" dirty="0"/>
              <a:t>D) Todas las anteriores</a:t>
            </a:r>
            <a:br>
              <a:rPr lang="es-ES" sz="4400" b="1" dirty="0"/>
            </a:br>
            <a:r>
              <a:rPr lang="es-ES" sz="4400" b="1" dirty="0"/>
              <a:t>SOLUCIÓN: C</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¿Entre IPv4 e IPv6 cuál es el más antiguo?</a:t>
            </a:r>
            <a:br>
              <a:rPr lang="es-ES" sz="4400" b="1" dirty="0"/>
            </a:br>
            <a:r>
              <a:rPr lang="es-ES" sz="4400" dirty="0"/>
              <a:t>A) IPv4</a:t>
            </a:r>
            <a:br>
              <a:rPr lang="es-ES" sz="4400" dirty="0"/>
            </a:br>
            <a:r>
              <a:rPr lang="es-ES" sz="4400" dirty="0"/>
              <a:t>B) IPv6</a:t>
            </a:r>
            <a:br>
              <a:rPr lang="es-ES" sz="4400" dirty="0"/>
            </a:br>
            <a:r>
              <a:rPr lang="es-ES" sz="4400" dirty="0"/>
              <a:t>C) A y B</a:t>
            </a:r>
            <a:br>
              <a:rPr lang="es-ES" sz="4400" dirty="0"/>
            </a:br>
            <a:r>
              <a:rPr lang="es-ES" sz="4400" dirty="0"/>
              <a:t>D) Ninguna es correcta</a:t>
            </a:r>
            <a:br>
              <a:rPr lang="es-ES" sz="4400" b="1" dirty="0"/>
            </a:br>
            <a:r>
              <a:rPr lang="es-ES" sz="4400" b="1" dirty="0"/>
              <a:t>SOLUCIÓN: A</a:t>
            </a:r>
          </a:p>
        </p:txBody>
      </p:sp>
    </p:spTree>
    <p:extLst>
      <p:ext uri="{BB962C8B-B14F-4D97-AF65-F5344CB8AC3E}">
        <p14:creationId xmlns:p14="http://schemas.microsoft.com/office/powerpoint/2010/main" val="149865529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29422</TotalTime>
  <Words>1813</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¿Qué son los paquetes? A) Bloques de información que tiene la capa anterior B) Son todos los datos enviados por internet que se dividen en fragmentos más pequeños C) A y B D) Ninguna de las anteriores SOLUCIÓN: B</vt:lpstr>
      <vt:lpstr>¿Cuál es la función de un enrutador? A) Asegurar el enrutamiento de paquetes entre redes o determinar la ruta que debe tomar el paquete de datos B) Conectar equipos en red formando una red LAN C) Se encarga de la interconexión de dispositivos cableados D) A y B SOLUCIÓN: A</vt:lpstr>
      <vt:lpstr>¿Qué es la capa de red? A) Es una capa que define las aplicaciones red y los servicios de internet estándar que puede utilizar un usuario B) Es una capa que garantiza que los paquetes lleguen en secuencia sin errores C) Es una capa del Modelo OSI la cual está en la capa 4 y se encarga de llevar a red todo lo que le mandan de las capas anteriores D) Es una capa que proporciona conectividad y selección de ruta entre dos sistemas de host que pueden estar ubicados en redes geográficamente distintas SOLUCIÓN: D</vt:lpstr>
      <vt:lpstr>¿Cuál es el formato de las direcciones del protocolo de internet IPv6? A) Notación decimal B) Notación hexadecimal C) Código binario D) Ninguna de las anteriores SOLUCIÓN: B</vt:lpstr>
      <vt:lpstr>¿Cuál es el formato de las direcciones del protocolo de Internet IPv4? A) Notación decimal B) Notación hexadecimal C) Código binario D) Ninguna de las anteriores SOLUCIÓN: A</vt:lpstr>
      <vt:lpstr>Un router debe dividir el paquete cuando se reenvía de un medio a otro con una MTU menor, este proceso se denomina A) Enrutamiento B) Fragmentación de paquetes C) Balanceo de carga D) Direccionamiento SOLUCIÓN: B</vt:lpstr>
      <vt:lpstr>Esta característica de IP significa que el transporte de paquetes IP no está limitado a un medio en particular A) Entrega servicio mínimo B) Entrega servicio máximo C) Independiente de los medios D) Sin conexión SOLUCIÓN: C</vt:lpstr>
      <vt:lpstr>Es un campo de 8 bits en el encabezado IPv4 que se usa para determinar la prioridad de cada paquete A) Longitud total B) Versión C) Servicios diferenciados o DiffServ D) Todas las anteriores SOLUCIÓN: C</vt:lpstr>
      <vt:lpstr>¿Entre IPv4 e IPv6 cuál es el más antiguo? A) IPv4 B) IPv6 C) A y B D) Ninguna es correcta SOLUCIÓN: A</vt:lpstr>
      <vt:lpstr>¿Cuál de las funciones se encarga de proporcionar un servicio que es capaz de dar la ruta más rápida y eficaz para llegar a la dirección final? A) Enrutamiento B) Desencapsulamiento C) Direccionamiento D) Encapsulamiento SOLUCIÓN: A</vt:lpstr>
      <vt:lpstr>¿Cuál de las funciones se encarga de leer el encabezado del paquete para verificar si su dirección de destino es la suya? A) Desencapsulamiento B) Enrutamiento C) Direccionamiento D) Encapsulamiento SOLUCIÓN: A</vt:lpstr>
      <vt:lpstr>¿Cuál de las funciones principales agrega un encabezado o etiqueta que contiene la dirección de origen y destino de los datos? A) Enrutamiento B) Desencapsulamiento C) Encapsulamiento D) Direccionamiento SOLUCIÓN: C</vt:lpstr>
      <vt:lpstr>¿Cuál de las funciones principales es la capaz de proporcionar un mecanismo para direccionar los datos a los equipos finales? A) Direccionamiento B) Encapsulamiento C) Enrutamiento D) Desencapsulamiento SOLUCIÓN: A</vt:lpstr>
      <vt:lpstr>¿IP requiere de campos adicionales en el encabezado para mantener una conexión establecida? A) Si, este proceso acelera la transmisión de IP B) Depende del ancho de banda necesario para el campo C) No, este proceso reduce en gran medida la sobrecarga de IP D) Todas son incorrectas SOLUCIÓN: C</vt:lpstr>
      <vt:lpstr>¿Cuándo ocurre la fragmentación de paquetes? A) Cuando el paquete es demasiado inestable para la red del servidor de destino B) Cuando un router debe dividir un mismo paquete IPv6 entre varias redes de servidores C) Cuando un dispositivo intermedio debe reenviar un paquete IPv4 de un medio a otro con una MTU más pequeña D) Todas son incorrectas SOLUCIÓN: C</vt:lpstr>
      <vt:lpstr>¿Qué significa MTU? A) Main trouble unit B) Mención de transporte única C) Unidad de transmisión máxima D) Modern transmision unit SOLUCIÓN: C</vt:lpstr>
      <vt:lpstr>¿IP tiene funcionalidad para administrar o recuperar paquetes no recibidos o dañados? A) No B) Si, esto se debe a que los paquetes contienen información para saber si la entrega fue exitosa o no C) Si, esto se debe a que los paquetes contienen diálogos para saber si la entrega fue exitosa o no D) Si, esto se debe a que los paquetes contienen servicios para informar al cliente de la entrega SOLUCIÓN: A</vt:lpstr>
      <vt:lpstr>¿IP tiene conexión? A) Si B) No, IP crea una conexión de extremo a extremo dedicada antes de enviar los datos C) No, IP no crea una conexión de extremo a extremo dedicada antes de enviar los datos D) Todas son incorrectas SOLUCIÓN: C</vt:lpstr>
      <vt:lpstr>¿Qué es un broadcast? A) Es un dispositivo que ofrece una conexión Wi‑Fi B) Es una manera de organizar secciones de datos para que sean transferidos por una red de ordenadores C) Es un conjunto de equipos conectados por medio de cables D) Es un mensaje desde un host hacia todos los otros hosts en la red SOLUCIÓN: D</vt:lpstr>
      <vt:lpstr>¿Cuáles son problemas comunes en redes grandes? A) Degradación del rendimiento y seguridad B) Administración de paquetes de servidores C) Ambas son correctas D) Ambas son incorrectas SOLUCIÓN: A</vt:lpstr>
      <vt:lpstr>Las redes se pueden agrupar según su A) Ancho de banda, velocidad y transmisión en red B) Ubicación geográfica, propósito y propiedad C) Calidad de muestreo, período de vida y longitud total D) Todas son correctas SOLUCIÓN: B</vt:lpstr>
      <vt:lpstr>¿Cuáles son campos de un protocolo IPv4? A) Dirección IP origen, dirección IP destino, TTL y ToS B) Dirección IP continua, dirección IPv4 destino y LoR C) Dirección de origen, tiempo de vida y LoR D) Longitud del paquete, dirección IP origen y LoR SOLUCIÓN: A</vt:lpstr>
      <vt:lpstr>¿Cuáles son características de IPv4? A) Agrega un encabezado o etiqueta que contiene la dirección de origen y destino de los datos y redirecciona el servicio de red B) Opera independientemente del medio que lleva los datos y proporciona un servicio que es capaz de dar la ruta más rápida C) No establece conexión antes de enviar los paquetes de datos y no se usan encabezados para garantizar la entrega de paquetes D) Todas son correctas SOLUCIÓN: C</vt:lpstr>
      <vt:lpstr>¿Que versiones IP encontramos en esta capa? A) IPv3 e IPv7 B) IPv1 e IPv5 C) IPv4 e IPv6 D)Todas son correctas SOLUCIÓN: C</vt:lpstr>
      <vt:lpstr>¿En qué consiste el enrutamiento? A) Este proporciona un servicio que es capaz de dar la ruta más rápida y eficaz para llegar a dirección final B) Este es capaz de proporcionar un mecanismo para direccionar los datos a los equipos finales C) Este agrega un encabezado o etiqueta que contiene la dirección de origen y destino de los datos D) Este proporciona conectividad y selección de ruta entre dos sistemas de hosts SOLUCIÓN: A</vt:lpstr>
      <vt:lpstr>¿En qué consiste el encapsulamiento? A) Este proporciona conectividad y selección de ruta entre dos sistemas de hosts B) Este es capaz de proporcionar un mecanismo para direccionar los datos a los equipos finales C) Este proporciona un servicio que es capaz de dar la ruta más rápida y eficaz para llegar a dirección final D) Este agrega un encabezado o etiqueta que contiene la dirección de origen y destino de los datos SOLUCIÓN: D</vt:lpstr>
      <vt:lpstr>¿En qué consiste el direccionamiento? A) Este es capaz de proporcionar un mecanismo para direccionar los datos a los equipos finales B) Este agrega un encabezado o etiqueta que contiene la dirección de origen y destino de los datos C) Este proporciona un servicio que es capaz de dar la ruta más rápida y eficaz para llegar a dirección final D) Este proporciona conectividad y selección de ruta entre dos sistemas de hosts SOLUCIÓN: A</vt:lpstr>
      <vt:lpstr>Las funciones principales de la capa de red son A) Redireccionamiento, funcionamiento, conexión y descifrado B) Direccionamiento, funcionamiento, lanzamiento y reencapsulamiento C) Direccionamiento, encapsulamiento, enrutamiento y desencapsulamiento D) Interconexionado, descifrado, analizado y reenvío SOLUCIÓN: C</vt:lpstr>
      <vt:lpstr>¿Cuántos bits tienen las direcciones IPv6? A) 16 B) 32 C) 64 D) 128 SOLUCIÓN: D</vt:lpstr>
      <vt:lpstr>¿Cuántos bits tienen las direcciones IPv4? A) 16 B) 64 C) 32 D) 128 SOLUCIÓN: C</vt:lpstr>
      <vt:lpstr>La capa de red proporciona A) Conectividad y selección de ruta entre dos sistemas de hosts que pueden estar ubicados en redes geográficamente distintas B) Información en la trama que identifica qué protocolo de capa de red está siendo usado por la trama C) Direccionamiento de origen y destino para transportar la red entre dispositivos D) Información de control como direccionamiento y está ubicada al comienzo de la trama SOLUCIÓN: A</vt:lpstr>
      <vt:lpstr>La capa de red también se conoce cómo A) Capa 2 B) Capa 3 C) Capa de sesión D) Todas son incorrectas SOLUCIÓN: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9</cp:revision>
  <cp:lastPrinted>2023-06-24T12:26:48Z</cp:lastPrinted>
  <dcterms:created xsi:type="dcterms:W3CDTF">2023-04-19T17:26:22Z</dcterms:created>
  <dcterms:modified xsi:type="dcterms:W3CDTF">2023-06-24T13:54:28Z</dcterms:modified>
</cp:coreProperties>
</file>