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88" r:id="rId8"/>
    <p:sldId id="263" r:id="rId9"/>
    <p:sldId id="264" r:id="rId10"/>
    <p:sldId id="265" r:id="rId11"/>
    <p:sldId id="266" r:id="rId12"/>
    <p:sldId id="267" r:id="rId13"/>
    <p:sldId id="268" r:id="rId14"/>
    <p:sldId id="269" r:id="rId15"/>
    <p:sldId id="289" r:id="rId16"/>
    <p:sldId id="271" r:id="rId17"/>
    <p:sldId id="272" r:id="rId18"/>
    <p:sldId id="273" r:id="rId19"/>
    <p:sldId id="274" r:id="rId20"/>
    <p:sldId id="275" r:id="rId21"/>
    <p:sldId id="276" r:id="rId22"/>
    <p:sldId id="277" r:id="rId23"/>
    <p:sldId id="279" r:id="rId24"/>
    <p:sldId id="290" r:id="rId25"/>
    <p:sldId id="280" r:id="rId26"/>
    <p:sldId id="281" r:id="rId27"/>
    <p:sldId id="282" r:id="rId28"/>
    <p:sldId id="283" r:id="rId29"/>
    <p:sldId id="284" r:id="rId30"/>
    <p:sldId id="285" r:id="rId31"/>
    <p:sldId id="291"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E3"/>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7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24/06/2023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24/06/2023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24/06/2023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de estas operaciones básicas son de la capa de transporte?</a:t>
            </a:r>
            <a:br>
              <a:rPr lang="es-ES" sz="4400" b="1" dirty="0"/>
            </a:br>
            <a:r>
              <a:rPr lang="es-ES" sz="4400" dirty="0"/>
              <a:t>A) Acuse de recibo de los datos recibidos</a:t>
            </a:r>
            <a:br>
              <a:rPr lang="es-ES" sz="4400" dirty="0"/>
            </a:br>
            <a:r>
              <a:rPr lang="es-ES" sz="4400" dirty="0"/>
              <a:t>B) Retransmisión de cualquier dato sin acuse de recibo</a:t>
            </a:r>
            <a:br>
              <a:rPr lang="es-ES" sz="4400" dirty="0"/>
            </a:br>
            <a:r>
              <a:rPr lang="es-ES" sz="4400" dirty="0"/>
              <a:t>C) Seguimiento de datos transmitidos</a:t>
            </a:r>
            <a:br>
              <a:rPr lang="es-ES" sz="4400" dirty="0"/>
            </a:br>
            <a:r>
              <a:rPr lang="es-ES" sz="4400" dirty="0"/>
              <a:t>D) Todas son correctas</a:t>
            </a:r>
            <a:br>
              <a:rPr lang="es-ES" sz="4400" b="1" dirty="0"/>
            </a:br>
            <a:r>
              <a:rPr lang="es-ES" sz="4400" b="1" dirty="0"/>
              <a:t>ANSWER: D</a:t>
            </a:r>
            <a:br>
              <a:rPr lang="es-ES" sz="4400" b="1" dirty="0"/>
            </a:br>
            <a:br>
              <a:rPr lang="es-ES" sz="4400" b="1" dirty="0"/>
            </a:br>
            <a:endParaRPr lang="es-ES" sz="4400" b="1" dirty="0"/>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es el protocolo TLS?</a:t>
            </a:r>
            <a:br>
              <a:rPr lang="es-ES" sz="4400" b="1" dirty="0"/>
            </a:br>
            <a:r>
              <a:rPr lang="es-ES" sz="4400" dirty="0"/>
              <a:t>A) </a:t>
            </a:r>
            <a:r>
              <a:rPr lang="es-ES" sz="4400" dirty="0" err="1"/>
              <a:t>Tranmission</a:t>
            </a:r>
            <a:r>
              <a:rPr lang="es-ES" sz="4400" dirty="0"/>
              <a:t> </a:t>
            </a:r>
            <a:r>
              <a:rPr lang="es-ES" sz="4400" dirty="0" err="1"/>
              <a:t>layer</a:t>
            </a:r>
            <a:r>
              <a:rPr lang="es-ES" sz="4400" dirty="0"/>
              <a:t> scanner</a:t>
            </a:r>
            <a:br>
              <a:rPr lang="es-ES" sz="4400" dirty="0"/>
            </a:br>
            <a:r>
              <a:rPr lang="es-ES" sz="4400" dirty="0"/>
              <a:t>B) Protocolo de capa de puertos seguros</a:t>
            </a:r>
            <a:br>
              <a:rPr lang="es-ES" sz="4400" dirty="0"/>
            </a:br>
            <a:r>
              <a:rPr lang="es-ES" sz="4400" dirty="0"/>
              <a:t>C) Protocolo de seguridad de la capa de transporte</a:t>
            </a:r>
            <a:br>
              <a:rPr lang="es-ES" sz="4400" dirty="0"/>
            </a:br>
            <a:r>
              <a:rPr lang="es-ES" sz="4400" dirty="0"/>
              <a:t>D) Protocolo de transmisión de control de flujo</a:t>
            </a:r>
            <a:br>
              <a:rPr lang="es-ES" sz="4400" b="1" dirty="0"/>
            </a:br>
            <a:r>
              <a:rPr lang="es-ES" sz="4400" b="1" dirty="0"/>
              <a:t>ANSWER: C</a:t>
            </a:r>
          </a:p>
        </p:txBody>
      </p:sp>
    </p:spTree>
    <p:extLst>
      <p:ext uri="{BB962C8B-B14F-4D97-AF65-F5344CB8AC3E}">
        <p14:creationId xmlns:p14="http://schemas.microsoft.com/office/powerpoint/2010/main" val="35581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es el protocolo SSL?</a:t>
            </a:r>
            <a:br>
              <a:rPr lang="es-ES" sz="4000" b="1" dirty="0"/>
            </a:br>
            <a:r>
              <a:rPr lang="es-ES" sz="4000" dirty="0"/>
              <a:t>A) Protocolo de capa de puertos seguros</a:t>
            </a:r>
            <a:br>
              <a:rPr lang="es-ES" sz="4000" dirty="0"/>
            </a:br>
            <a:r>
              <a:rPr lang="es-ES" sz="4000" dirty="0"/>
              <a:t>B) Protocolo de seguridad de la capa de transporte</a:t>
            </a:r>
            <a:br>
              <a:rPr lang="es-ES" sz="4000" dirty="0"/>
            </a:br>
            <a:r>
              <a:rPr lang="es-ES" sz="4000" dirty="0"/>
              <a:t>C) Protocolo de transmisión de control de flujo</a:t>
            </a:r>
            <a:br>
              <a:rPr lang="es-ES" sz="4000" dirty="0"/>
            </a:br>
            <a:r>
              <a:rPr lang="es-ES" sz="4000" dirty="0"/>
              <a:t>D) </a:t>
            </a:r>
            <a:r>
              <a:rPr lang="es-ES" sz="4000" dirty="0" err="1"/>
              <a:t>Secure</a:t>
            </a:r>
            <a:r>
              <a:rPr lang="es-ES" sz="4000" dirty="0"/>
              <a:t> Socket Line</a:t>
            </a:r>
            <a:br>
              <a:rPr lang="es-ES" sz="4000" b="1" dirty="0"/>
            </a:br>
            <a:r>
              <a:rPr lang="es-ES" sz="4000" b="1" dirty="0"/>
              <a:t>ANSWER: A</a:t>
            </a:r>
            <a:endParaRPr lang="es-ES" sz="4200" b="1" dirty="0"/>
          </a:p>
        </p:txBody>
      </p:sp>
    </p:spTree>
    <p:extLst>
      <p:ext uri="{BB962C8B-B14F-4D97-AF65-F5344CB8AC3E}">
        <p14:creationId xmlns:p14="http://schemas.microsoft.com/office/powerpoint/2010/main" val="1679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es el protocolo SCTP?</a:t>
            </a:r>
            <a:br>
              <a:rPr lang="es-ES" sz="4000" b="1" dirty="0"/>
            </a:br>
            <a:r>
              <a:rPr lang="es-ES" sz="4000" dirty="0"/>
              <a:t>A) </a:t>
            </a:r>
            <a:r>
              <a:rPr lang="es-ES" sz="4000" dirty="0" err="1"/>
              <a:t>Stream</a:t>
            </a:r>
            <a:r>
              <a:rPr lang="es-ES" sz="4000" dirty="0"/>
              <a:t> </a:t>
            </a:r>
            <a:r>
              <a:rPr lang="es-ES" sz="4000" dirty="0" err="1"/>
              <a:t>controlling</a:t>
            </a:r>
            <a:r>
              <a:rPr lang="es-ES" sz="4000" dirty="0"/>
              <a:t> </a:t>
            </a:r>
            <a:r>
              <a:rPr lang="es-ES" sz="4000" dirty="0" err="1"/>
              <a:t>transaction</a:t>
            </a:r>
            <a:r>
              <a:rPr lang="es-ES" sz="4000" dirty="0"/>
              <a:t> </a:t>
            </a:r>
            <a:r>
              <a:rPr lang="es-ES" sz="4000" dirty="0" err="1"/>
              <a:t>protocol</a:t>
            </a:r>
            <a:br>
              <a:rPr lang="es-ES" sz="4000" dirty="0"/>
            </a:br>
            <a:r>
              <a:rPr lang="es-ES" sz="4000" dirty="0"/>
              <a:t>B) Protocolo de transmisión de control de flujo</a:t>
            </a:r>
            <a:br>
              <a:rPr lang="es-ES" sz="4000" dirty="0"/>
            </a:br>
            <a:r>
              <a:rPr lang="es-ES" sz="4000" dirty="0"/>
              <a:t>C) Protocolo de capa de puertos seguros</a:t>
            </a:r>
            <a:br>
              <a:rPr lang="es-ES" sz="4000" dirty="0"/>
            </a:br>
            <a:r>
              <a:rPr lang="es-ES" sz="4000" dirty="0"/>
              <a:t>D) Protocolo de seguridad de la capa de transporte</a:t>
            </a:r>
            <a:br>
              <a:rPr lang="es-ES" sz="4000" b="1" dirty="0"/>
            </a:br>
            <a:r>
              <a:rPr lang="es-ES" sz="4000" b="1" dirty="0"/>
              <a:t>ANSWER: B</a:t>
            </a:r>
          </a:p>
        </p:txBody>
      </p:sp>
    </p:spTree>
    <p:extLst>
      <p:ext uri="{BB962C8B-B14F-4D97-AF65-F5344CB8AC3E}">
        <p14:creationId xmlns:p14="http://schemas.microsoft.com/office/powerpoint/2010/main" val="295512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800" b="1" dirty="0"/>
              <a:t>¿Cuál de estas es una función primaria e importante de TCP?</a:t>
            </a:r>
            <a:br>
              <a:rPr lang="es-ES" sz="3800" b="1" dirty="0"/>
            </a:br>
            <a:r>
              <a:rPr lang="es-ES" sz="3800" dirty="0"/>
              <a:t>A) Asegurar una alta confiabilidad entre servicios</a:t>
            </a:r>
            <a:br>
              <a:rPr lang="es-ES" sz="3800" dirty="0"/>
            </a:br>
            <a:r>
              <a:rPr lang="es-ES" sz="3800" dirty="0"/>
              <a:t>B) Proporcionar seguridad de transcripciones</a:t>
            </a:r>
            <a:br>
              <a:rPr lang="es-ES" sz="3800" dirty="0"/>
            </a:br>
            <a:r>
              <a:rPr lang="es-ES" sz="3800" dirty="0"/>
              <a:t>C) Asegurar que cada segmento llegue a su destino</a:t>
            </a:r>
            <a:br>
              <a:rPr lang="es-ES" sz="3800" dirty="0"/>
            </a:br>
            <a:r>
              <a:rPr lang="es-ES" sz="3800" dirty="0"/>
              <a:t>D) Sincronizar números de secuencia</a:t>
            </a:r>
            <a:br>
              <a:rPr lang="es-ES" sz="3800" b="1" dirty="0"/>
            </a:br>
            <a:r>
              <a:rPr lang="es-ES" sz="3800" b="1" dirty="0"/>
              <a:t>ANSWER: C</a:t>
            </a:r>
          </a:p>
        </p:txBody>
      </p:sp>
    </p:spTree>
    <p:extLst>
      <p:ext uri="{BB962C8B-B14F-4D97-AF65-F5344CB8AC3E}">
        <p14:creationId xmlns:p14="http://schemas.microsoft.com/office/powerpoint/2010/main" val="71706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600" b="1" dirty="0"/>
              <a:t>En el encabezado TCP, ¿qué significa el campo RST?</a:t>
            </a:r>
            <a:br>
              <a:rPr lang="es-ES" sz="4600" b="1" dirty="0"/>
            </a:br>
            <a:r>
              <a:rPr lang="es-ES" sz="4600" dirty="0"/>
              <a:t>A) Función de empuje</a:t>
            </a:r>
            <a:br>
              <a:rPr lang="es-ES" sz="4600" dirty="0"/>
            </a:br>
            <a:r>
              <a:rPr lang="es-ES" sz="4600" dirty="0"/>
              <a:t>B) Reconfiguración de la conexión</a:t>
            </a:r>
            <a:br>
              <a:rPr lang="es-ES" sz="4600" dirty="0"/>
            </a:br>
            <a:r>
              <a:rPr lang="es-ES" sz="4600" dirty="0"/>
              <a:t>C) Sincronizar números de secuencia</a:t>
            </a:r>
            <a:br>
              <a:rPr lang="es-ES" sz="4600" dirty="0"/>
            </a:br>
            <a:r>
              <a:rPr lang="es-ES" sz="4600" dirty="0"/>
              <a:t>D) </a:t>
            </a:r>
            <a:r>
              <a:rPr lang="es-ES" sz="4600" dirty="0" err="1"/>
              <a:t>Read</a:t>
            </a:r>
            <a:r>
              <a:rPr lang="es-ES" sz="4600" dirty="0"/>
              <a:t> </a:t>
            </a:r>
            <a:r>
              <a:rPr lang="es-ES" sz="4600" dirty="0" err="1"/>
              <a:t>same</a:t>
            </a:r>
            <a:r>
              <a:rPr lang="es-ES" sz="4600" dirty="0"/>
              <a:t> </a:t>
            </a:r>
            <a:r>
              <a:rPr lang="es-ES" sz="4600" dirty="0" err="1"/>
              <a:t>transport</a:t>
            </a:r>
            <a:br>
              <a:rPr lang="es-ES" sz="4600" b="1" dirty="0"/>
            </a:br>
            <a:r>
              <a:rPr lang="es-ES" sz="4600" b="1" dirty="0"/>
              <a:t>ANSWER: B</a:t>
            </a:r>
          </a:p>
        </p:txBody>
      </p:sp>
    </p:spTree>
    <p:extLst>
      <p:ext uri="{BB962C8B-B14F-4D97-AF65-F5344CB8AC3E}">
        <p14:creationId xmlns:p14="http://schemas.microsoft.com/office/powerpoint/2010/main" val="17449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En el protocolo TCP, ¿Cuándo se reenvía un tramo faltante para completar un servicio?</a:t>
            </a:r>
            <a:br>
              <a:rPr lang="es-ES" sz="3600" b="1" dirty="0"/>
            </a:br>
            <a:r>
              <a:rPr lang="es-ES" sz="3600" dirty="0"/>
              <a:t>A) Cuándo la comunicación pasa a ser de uno a muchos</a:t>
            </a:r>
            <a:br>
              <a:rPr lang="es-ES" sz="3600" dirty="0"/>
            </a:br>
            <a:r>
              <a:rPr lang="es-ES" sz="3600" dirty="0"/>
              <a:t>B) Cuándo se comprueba el paquete y este no se ha recibido por completo</a:t>
            </a:r>
            <a:br>
              <a:rPr lang="es-ES" sz="3600" dirty="0"/>
            </a:br>
            <a:r>
              <a:rPr lang="es-ES" sz="3600" dirty="0"/>
              <a:t>C) Cuándo se realiza una transferencia mediante conexión entre servidores ajenos</a:t>
            </a:r>
            <a:br>
              <a:rPr lang="es-ES" sz="3600" dirty="0"/>
            </a:br>
            <a:r>
              <a:rPr lang="es-ES" sz="3600" dirty="0"/>
              <a:t>D) Cuándo la comunicación pasa a ser de uno a uno</a:t>
            </a:r>
            <a:br>
              <a:rPr lang="es-ES" sz="3600" b="1" dirty="0"/>
            </a:br>
            <a:r>
              <a:rPr lang="es-ES" sz="3600" b="1" dirty="0"/>
              <a:t>ANSWER: B</a:t>
            </a:r>
          </a:p>
        </p:txBody>
      </p:sp>
    </p:spTree>
    <p:extLst>
      <p:ext uri="{BB962C8B-B14F-4D97-AF65-F5344CB8AC3E}">
        <p14:creationId xmlns:p14="http://schemas.microsoft.com/office/powerpoint/2010/main" val="208418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¿Por qué el protocolo UDP es más rápido que el TCP?</a:t>
            </a:r>
            <a:br>
              <a:rPr lang="es-ES" sz="3600" b="1" dirty="0"/>
            </a:br>
            <a:r>
              <a:rPr lang="es-ES" sz="3600" dirty="0"/>
              <a:t>A) Porque no crea una secuencia de datos para su entrega</a:t>
            </a:r>
            <a:br>
              <a:rPr lang="es-ES" sz="3600" dirty="0"/>
            </a:br>
            <a:r>
              <a:rPr lang="es-ES" sz="3600" dirty="0"/>
              <a:t>B) Porque no siempre necesita comprobar que el paquete se haya recibido completo</a:t>
            </a:r>
            <a:br>
              <a:rPr lang="es-ES" sz="3600" dirty="0"/>
            </a:br>
            <a:r>
              <a:rPr lang="es-ES" sz="3600" dirty="0"/>
              <a:t>C) Porque el protocolo TCP no garantiza fidelidad de datos</a:t>
            </a:r>
            <a:br>
              <a:rPr lang="es-ES" sz="3600" dirty="0"/>
            </a:br>
            <a:r>
              <a:rPr lang="es-ES" sz="3600" dirty="0"/>
              <a:t>D) Porque solo se encarga de entregar los paquetes en el menor tiempo posible</a:t>
            </a:r>
            <a:br>
              <a:rPr lang="es-ES" sz="3600" b="1" dirty="0"/>
            </a:br>
            <a:r>
              <a:rPr lang="es-ES" sz="3600" b="1" dirty="0"/>
              <a:t>ANSWER: D</a:t>
            </a:r>
          </a:p>
        </p:txBody>
      </p:sp>
    </p:spTree>
    <p:extLst>
      <p:ext uri="{BB962C8B-B14F-4D97-AF65-F5344CB8AC3E}">
        <p14:creationId xmlns:p14="http://schemas.microsoft.com/office/powerpoint/2010/main" val="342975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¿Por qué el protocolo TCP es más lento que el UDP?</a:t>
            </a:r>
            <a:br>
              <a:rPr lang="es-ES" sz="4000" b="1" dirty="0"/>
            </a:br>
            <a:r>
              <a:rPr lang="es-ES" sz="4000" dirty="0"/>
              <a:t>A) Porque el protocolo TCP no garantiza fidelidad de datos</a:t>
            </a:r>
            <a:br>
              <a:rPr lang="es-ES" sz="4000" dirty="0"/>
            </a:br>
            <a:r>
              <a:rPr lang="es-ES" sz="4000" dirty="0"/>
              <a:t>B) Porque necesita comprobar que el paquete se haya recibido completo</a:t>
            </a:r>
            <a:br>
              <a:rPr lang="es-ES" sz="4000" dirty="0"/>
            </a:br>
            <a:r>
              <a:rPr lang="es-ES" sz="4000" dirty="0"/>
              <a:t>C) Porque crea una secuencia de datos para su entrega</a:t>
            </a:r>
            <a:br>
              <a:rPr lang="es-ES" sz="4000" dirty="0"/>
            </a:br>
            <a:r>
              <a:rPr lang="es-ES" sz="4000" dirty="0"/>
              <a:t>D) No es más lento que el UDP</a:t>
            </a:r>
            <a:br>
              <a:rPr lang="es-ES" sz="4000" b="1" dirty="0"/>
            </a:br>
            <a:r>
              <a:rPr lang="es-ES" sz="4000" b="1" dirty="0"/>
              <a:t>ANSWER: B</a:t>
            </a:r>
          </a:p>
        </p:txBody>
      </p:sp>
    </p:spTree>
    <p:extLst>
      <p:ext uri="{BB962C8B-B14F-4D97-AF65-F5344CB8AC3E}">
        <p14:creationId xmlns:p14="http://schemas.microsoft.com/office/powerpoint/2010/main" val="20271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Cuándo un protocolo establece una sesión entre ambos hosts, este es</a:t>
            </a:r>
            <a:br>
              <a:rPr lang="es-ES" sz="4400" b="1" dirty="0"/>
            </a:br>
            <a:r>
              <a:rPr lang="es-ES" sz="4400" dirty="0"/>
              <a:t>A) Un servicio con conexión, cómo UDP</a:t>
            </a:r>
            <a:br>
              <a:rPr lang="es-ES" sz="4400" dirty="0"/>
            </a:br>
            <a:r>
              <a:rPr lang="es-ES" sz="4400" dirty="0"/>
              <a:t>B) Un servicio sin conexión, cómo FTP</a:t>
            </a:r>
            <a:br>
              <a:rPr lang="es-ES" sz="4400" dirty="0"/>
            </a:br>
            <a:r>
              <a:rPr lang="es-ES" sz="4400" dirty="0"/>
              <a:t>C) Un servicio con conexión, cómo TCP</a:t>
            </a:r>
            <a:br>
              <a:rPr lang="es-ES" sz="4400" dirty="0"/>
            </a:br>
            <a:r>
              <a:rPr lang="es-ES" sz="4400" dirty="0"/>
              <a:t>D) Ninguna es correcta</a:t>
            </a:r>
            <a:br>
              <a:rPr lang="es-ES" sz="4400" b="1" dirty="0"/>
            </a:br>
            <a:r>
              <a:rPr lang="es-ES" sz="4400" b="1" dirty="0"/>
              <a:t>ANSWER: C</a:t>
            </a:r>
          </a:p>
        </p:txBody>
      </p:sp>
    </p:spTree>
    <p:extLst>
      <p:ext uri="{BB962C8B-B14F-4D97-AF65-F5344CB8AC3E}">
        <p14:creationId xmlns:p14="http://schemas.microsoft.com/office/powerpoint/2010/main" val="191928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Cuándo un protocolo no necesita establecer una sesión entre hosts, este es</a:t>
            </a:r>
            <a:br>
              <a:rPr lang="es-ES" sz="4000" b="1" dirty="0"/>
            </a:br>
            <a:r>
              <a:rPr lang="es-ES" sz="4000" dirty="0"/>
              <a:t>A) Un servicio sin conexión, cómo UDP</a:t>
            </a:r>
            <a:br>
              <a:rPr lang="es-ES" sz="4000" dirty="0"/>
            </a:br>
            <a:r>
              <a:rPr lang="es-ES" sz="4000" dirty="0"/>
              <a:t>B) Un servicio con conexión, cómo FTP</a:t>
            </a:r>
            <a:br>
              <a:rPr lang="es-ES" sz="4000" dirty="0"/>
            </a:br>
            <a:r>
              <a:rPr lang="es-ES" sz="4000" dirty="0"/>
              <a:t>C) Un servicio sin conexión, cómo TCP</a:t>
            </a:r>
            <a:br>
              <a:rPr lang="es-ES" sz="4000" dirty="0"/>
            </a:br>
            <a:r>
              <a:rPr lang="es-ES" sz="4000" dirty="0"/>
              <a:t>D) Ninguna es correcta</a:t>
            </a:r>
            <a:br>
              <a:rPr lang="es-ES" sz="4000" b="1" dirty="0"/>
            </a:br>
            <a:r>
              <a:rPr lang="es-ES" sz="4000" b="1" dirty="0"/>
              <a:t>ANSWER: A</a:t>
            </a:r>
            <a:endParaRPr lang="es-ES" sz="4200" b="1" dirty="0"/>
          </a:p>
        </p:txBody>
      </p:sp>
    </p:spTree>
    <p:extLst>
      <p:ext uri="{BB962C8B-B14F-4D97-AF65-F5344CB8AC3E}">
        <p14:creationId xmlns:p14="http://schemas.microsoft.com/office/powerpoint/2010/main" val="21701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800" b="1" dirty="0"/>
              <a:t>¿Qué es un puerto de transporte?</a:t>
            </a:r>
            <a:br>
              <a:rPr lang="es-ES" sz="3800" b="1" dirty="0"/>
            </a:br>
            <a:r>
              <a:rPr lang="es-ES" sz="3800" dirty="0"/>
              <a:t>A) Una dirección IP asignada a un dispositivo de red</a:t>
            </a:r>
            <a:br>
              <a:rPr lang="es-ES" sz="3800" dirty="0"/>
            </a:br>
            <a:r>
              <a:rPr lang="es-ES" sz="3800" dirty="0"/>
              <a:t>B) Una dirección MAC de un dispositivo de red</a:t>
            </a:r>
            <a:br>
              <a:rPr lang="es-ES" sz="3800" dirty="0"/>
            </a:br>
            <a:r>
              <a:rPr lang="es-ES" sz="3800" dirty="0"/>
              <a:t>C) Un número que identifica una aplicación o servicio específico en un dispositivo de red</a:t>
            </a:r>
            <a:br>
              <a:rPr lang="es-ES" sz="3800" dirty="0"/>
            </a:br>
            <a:r>
              <a:rPr lang="es-ES" sz="3800" dirty="0"/>
              <a:t>D) Un protocolo utilizado para el enrutamiento de paquetes</a:t>
            </a:r>
            <a:br>
              <a:rPr lang="es-ES" sz="3800" b="1" dirty="0"/>
            </a:br>
            <a:r>
              <a:rPr lang="es-ES" sz="3800" b="1" dirty="0"/>
              <a:t>ANSWER: C</a:t>
            </a:r>
            <a:br>
              <a:rPr lang="es-ES" sz="4400" b="1" dirty="0"/>
            </a:br>
            <a:br>
              <a:rPr lang="es-ES" sz="4400" b="1" dirty="0"/>
            </a:br>
            <a:br>
              <a:rPr lang="es-ES" sz="4400" b="1" dirty="0"/>
            </a:br>
            <a:br>
              <a:rPr lang="es-ES" sz="4400" b="1" dirty="0"/>
            </a:br>
            <a:endParaRPr lang="es-ES" sz="4400" b="1" dirty="0"/>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hace el protocolo TCP para garantizar la fidelidad de datos?</a:t>
            </a:r>
            <a:br>
              <a:rPr lang="es-ES" sz="3600" b="1" dirty="0"/>
            </a:br>
            <a:r>
              <a:rPr lang="es-ES" sz="3600" dirty="0"/>
              <a:t>A) Proporciona direccionamiento de origen y destino para transportar la trama entre dispositivos</a:t>
            </a:r>
            <a:br>
              <a:rPr lang="es-ES" sz="3600" dirty="0"/>
            </a:br>
            <a:r>
              <a:rPr lang="es-ES" sz="3600" dirty="0"/>
              <a:t>B) El protocolo TCP no garantiza fidelidad de datos</a:t>
            </a:r>
            <a:br>
              <a:rPr lang="es-ES" sz="3600" dirty="0"/>
            </a:br>
            <a:r>
              <a:rPr lang="es-ES" sz="3600" dirty="0"/>
              <a:t>C) Crea una secuencia de datos para su entrega</a:t>
            </a:r>
            <a:br>
              <a:rPr lang="es-ES" sz="3600" dirty="0"/>
            </a:br>
            <a:r>
              <a:rPr lang="es-ES" sz="3600" dirty="0"/>
              <a:t>D) Ninguna de las anteriores</a:t>
            </a:r>
            <a:br>
              <a:rPr lang="es-ES" sz="3600" b="1" dirty="0"/>
            </a:br>
            <a:r>
              <a:rPr lang="es-ES" sz="3600" b="1" dirty="0"/>
              <a:t>ANSWER: C</a:t>
            </a:r>
          </a:p>
        </p:txBody>
      </p:sp>
    </p:spTree>
    <p:extLst>
      <p:ext uri="{BB962C8B-B14F-4D97-AF65-F5344CB8AC3E}">
        <p14:creationId xmlns:p14="http://schemas.microsoft.com/office/powerpoint/2010/main" val="236537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funciona sin conexión?</a:t>
            </a:r>
            <a:br>
              <a:rPr lang="es-ES" sz="4400" b="1" dirty="0"/>
            </a:br>
            <a:r>
              <a:rPr lang="es-ES" sz="4400" dirty="0"/>
              <a:t>A) FTP</a:t>
            </a:r>
            <a:br>
              <a:rPr lang="es-ES" sz="4400" dirty="0"/>
            </a:br>
            <a:r>
              <a:rPr lang="es-ES" sz="4400" dirty="0"/>
              <a:t>B) POP3</a:t>
            </a:r>
            <a:br>
              <a:rPr lang="es-ES" sz="4400" dirty="0"/>
            </a:br>
            <a:r>
              <a:rPr lang="es-ES" sz="4400" dirty="0"/>
              <a:t>C) TCP</a:t>
            </a:r>
            <a:br>
              <a:rPr lang="es-ES" sz="4400" dirty="0"/>
            </a:br>
            <a:r>
              <a:rPr lang="es-ES" sz="4400" dirty="0"/>
              <a:t>D) Ninguno de los anteriores</a:t>
            </a:r>
            <a:br>
              <a:rPr lang="es-ES" sz="4400" b="1" dirty="0"/>
            </a:br>
            <a:r>
              <a:rPr lang="es-ES" sz="4400" b="1" dirty="0"/>
              <a:t>ANSWER: D</a:t>
            </a:r>
          </a:p>
        </p:txBody>
      </p:sp>
    </p:spTree>
    <p:extLst>
      <p:ext uri="{BB962C8B-B14F-4D97-AF65-F5344CB8AC3E}">
        <p14:creationId xmlns:p14="http://schemas.microsoft.com/office/powerpoint/2010/main" val="18387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funciona con conexión?</a:t>
            </a:r>
            <a:br>
              <a:rPr lang="es-ES" sz="4400" b="1" dirty="0"/>
            </a:br>
            <a:r>
              <a:rPr lang="es-ES" sz="4400" dirty="0"/>
              <a:t>A) UDP</a:t>
            </a:r>
            <a:br>
              <a:rPr lang="es-ES" sz="4400" dirty="0"/>
            </a:br>
            <a:r>
              <a:rPr lang="es-ES" sz="4400" dirty="0"/>
              <a:t>B) TCP</a:t>
            </a:r>
            <a:br>
              <a:rPr lang="es-ES" sz="4400" dirty="0"/>
            </a:br>
            <a:r>
              <a:rPr lang="es-ES" sz="4400" dirty="0"/>
              <a:t>C) Ambos</a:t>
            </a:r>
            <a:br>
              <a:rPr lang="es-ES" sz="4400" dirty="0"/>
            </a:br>
            <a:r>
              <a:rPr lang="es-ES" sz="4400" dirty="0"/>
              <a:t>D) Ninguno funciona con conexión</a:t>
            </a:r>
            <a:br>
              <a:rPr lang="es-ES" sz="4400" b="1" dirty="0"/>
            </a:br>
            <a:r>
              <a:rPr lang="es-ES" sz="4400" b="1" dirty="0"/>
              <a:t>ANSWER: B</a:t>
            </a:r>
          </a:p>
        </p:txBody>
      </p:sp>
    </p:spTree>
    <p:extLst>
      <p:ext uri="{BB962C8B-B14F-4D97-AF65-F5344CB8AC3E}">
        <p14:creationId xmlns:p14="http://schemas.microsoft.com/office/powerpoint/2010/main" val="239020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es más lento?</a:t>
            </a:r>
            <a:br>
              <a:rPr lang="es-ES" sz="4400" b="1" dirty="0"/>
            </a:br>
            <a:r>
              <a:rPr lang="es-ES" sz="4400" dirty="0"/>
              <a:t>A) TCP</a:t>
            </a:r>
            <a:br>
              <a:rPr lang="es-ES" sz="4400" dirty="0"/>
            </a:br>
            <a:r>
              <a:rPr lang="es-ES" sz="4400" dirty="0"/>
              <a:t>B) UDP</a:t>
            </a:r>
            <a:br>
              <a:rPr lang="es-ES" sz="4400" dirty="0"/>
            </a:br>
            <a:r>
              <a:rPr lang="es-ES" sz="4400" dirty="0"/>
              <a:t>C) FTP</a:t>
            </a:r>
            <a:br>
              <a:rPr lang="es-ES" sz="4400" dirty="0"/>
            </a:br>
            <a:r>
              <a:rPr lang="es-ES" sz="4400" dirty="0"/>
              <a:t>D) TCP y FTP son igual de lentos</a:t>
            </a:r>
            <a:br>
              <a:rPr lang="es-ES" sz="4400" b="1" dirty="0"/>
            </a:br>
            <a:r>
              <a:rPr lang="es-ES" sz="4400" b="1" dirty="0"/>
              <a:t>ANSWER: A</a:t>
            </a:r>
          </a:p>
        </p:txBody>
      </p:sp>
    </p:spTree>
    <p:extLst>
      <p:ext uri="{BB962C8B-B14F-4D97-AF65-F5344CB8AC3E}">
        <p14:creationId xmlns:p14="http://schemas.microsoft.com/office/powerpoint/2010/main" val="333437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es más rápido?</a:t>
            </a:r>
            <a:br>
              <a:rPr lang="es-ES" sz="4400" b="1" dirty="0"/>
            </a:br>
            <a:r>
              <a:rPr lang="es-ES" sz="4400" dirty="0"/>
              <a:t>A) TCP</a:t>
            </a:r>
            <a:br>
              <a:rPr lang="es-ES" sz="4400" dirty="0"/>
            </a:br>
            <a:r>
              <a:rPr lang="es-ES" sz="4400" dirty="0"/>
              <a:t>B) UDP</a:t>
            </a:r>
            <a:br>
              <a:rPr lang="es-ES" sz="4400" dirty="0"/>
            </a:br>
            <a:r>
              <a:rPr lang="es-ES" sz="4400" dirty="0"/>
              <a:t>C) FTP</a:t>
            </a:r>
            <a:br>
              <a:rPr lang="es-ES" sz="4400" dirty="0"/>
            </a:br>
            <a:r>
              <a:rPr lang="es-ES" sz="4400" dirty="0"/>
              <a:t>D) TCP y UDP son igual de rápidos</a:t>
            </a:r>
            <a:br>
              <a:rPr lang="es-ES" sz="4400" b="1" dirty="0"/>
            </a:br>
            <a:r>
              <a:rPr lang="es-ES" sz="4400" b="1" dirty="0"/>
              <a:t>ANSWER: B</a:t>
            </a:r>
          </a:p>
        </p:txBody>
      </p:sp>
    </p:spTree>
    <p:extLst>
      <p:ext uri="{BB962C8B-B14F-4D97-AF65-F5344CB8AC3E}">
        <p14:creationId xmlns:p14="http://schemas.microsoft.com/office/powerpoint/2010/main" val="379820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permite comunicaciones de uno a muchos?</a:t>
            </a:r>
            <a:br>
              <a:rPr lang="es-ES" sz="4400" b="1" dirty="0"/>
            </a:br>
            <a:r>
              <a:rPr lang="es-ES" sz="4400" dirty="0"/>
              <a:t>A) UDP y TCP</a:t>
            </a:r>
            <a:br>
              <a:rPr lang="es-ES" sz="4400" dirty="0"/>
            </a:br>
            <a:r>
              <a:rPr lang="es-ES" sz="4400" dirty="0"/>
              <a:t>B) FTP</a:t>
            </a:r>
            <a:br>
              <a:rPr lang="es-ES" sz="4400" dirty="0"/>
            </a:br>
            <a:r>
              <a:rPr lang="es-ES" sz="4400" dirty="0"/>
              <a:t>C) TCP</a:t>
            </a:r>
            <a:br>
              <a:rPr lang="es-ES" sz="4400" dirty="0"/>
            </a:br>
            <a:r>
              <a:rPr lang="es-ES" sz="4400" dirty="0"/>
              <a:t>D) UDP</a:t>
            </a:r>
            <a:br>
              <a:rPr lang="es-ES" sz="4400" dirty="0"/>
            </a:br>
            <a:r>
              <a:rPr lang="es-ES" sz="4400" b="1" dirty="0"/>
              <a:t>ANSWER: D</a:t>
            </a:r>
          </a:p>
        </p:txBody>
      </p:sp>
    </p:spTree>
    <p:extLst>
      <p:ext uri="{BB962C8B-B14F-4D97-AF65-F5344CB8AC3E}">
        <p14:creationId xmlns:p14="http://schemas.microsoft.com/office/powerpoint/2010/main" val="223387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protocolo permite comunicación de uno a uno?</a:t>
            </a:r>
            <a:br>
              <a:rPr lang="es-ES" sz="4400" b="1" dirty="0"/>
            </a:br>
            <a:r>
              <a:rPr lang="es-ES" sz="4400" dirty="0"/>
              <a:t>A) POP</a:t>
            </a:r>
            <a:br>
              <a:rPr lang="es-ES" sz="4400" dirty="0"/>
            </a:br>
            <a:r>
              <a:rPr lang="es-ES" sz="4400" dirty="0"/>
              <a:t>B) UDP</a:t>
            </a:r>
            <a:br>
              <a:rPr lang="es-ES" sz="4400" dirty="0"/>
            </a:br>
            <a:r>
              <a:rPr lang="es-ES" sz="4400" dirty="0"/>
              <a:t>C) TCP</a:t>
            </a:r>
            <a:br>
              <a:rPr lang="es-ES" sz="4400" dirty="0"/>
            </a:br>
            <a:r>
              <a:rPr lang="es-ES" sz="4400" dirty="0"/>
              <a:t>D) UDP y TCP</a:t>
            </a:r>
            <a:br>
              <a:rPr lang="es-ES" sz="4400" b="1" dirty="0"/>
            </a:br>
            <a:r>
              <a:rPr lang="es-ES" sz="4400" b="1" dirty="0"/>
              <a:t>ANSWER: D</a:t>
            </a:r>
          </a:p>
        </p:txBody>
      </p:sp>
    </p:spTree>
    <p:extLst>
      <p:ext uri="{BB962C8B-B14F-4D97-AF65-F5344CB8AC3E}">
        <p14:creationId xmlns:p14="http://schemas.microsoft.com/office/powerpoint/2010/main" val="32489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El protocolo UDP</a:t>
            </a:r>
            <a:br>
              <a:rPr lang="es-ES" sz="4000" b="1" dirty="0"/>
            </a:br>
            <a:r>
              <a:rPr lang="es-ES" sz="4000" dirty="0"/>
              <a:t>A) No garantiza la fidelidad de los datos</a:t>
            </a:r>
            <a:br>
              <a:rPr lang="es-ES" sz="4000" dirty="0"/>
            </a:br>
            <a:r>
              <a:rPr lang="es-ES" sz="4000" dirty="0"/>
              <a:t>B) Garantiza la fidelidad de los datos</a:t>
            </a:r>
            <a:br>
              <a:rPr lang="es-ES" sz="4000" dirty="0"/>
            </a:br>
            <a:r>
              <a:rPr lang="es-ES" sz="4000" dirty="0"/>
              <a:t>C) Proporciona direccionamiento de origen y destino para transportar la trama entre dispositivos</a:t>
            </a:r>
            <a:br>
              <a:rPr lang="es-ES" sz="4000" dirty="0"/>
            </a:br>
            <a:r>
              <a:rPr lang="es-ES" sz="4000" dirty="0"/>
              <a:t>D) No permite una comunicación de uno a uno</a:t>
            </a:r>
            <a:br>
              <a:rPr lang="es-ES" sz="4000" dirty="0"/>
            </a:br>
            <a:r>
              <a:rPr lang="es-ES" sz="4000" b="1" dirty="0"/>
              <a:t>ANSWER: A</a:t>
            </a:r>
            <a:endParaRPr lang="es-ES" sz="4200" b="1" dirty="0"/>
          </a:p>
        </p:txBody>
      </p:sp>
    </p:spTree>
    <p:extLst>
      <p:ext uri="{BB962C8B-B14F-4D97-AF65-F5344CB8AC3E}">
        <p14:creationId xmlns:p14="http://schemas.microsoft.com/office/powerpoint/2010/main" val="412137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El protocolo TCP</a:t>
            </a:r>
            <a:br>
              <a:rPr lang="es-ES" sz="4000" b="1" dirty="0"/>
            </a:br>
            <a:r>
              <a:rPr lang="es-ES" sz="4000" dirty="0"/>
              <a:t>A) No garantiza la fidelidad de los datos</a:t>
            </a:r>
            <a:br>
              <a:rPr lang="es-ES" sz="4000" dirty="0"/>
            </a:br>
            <a:r>
              <a:rPr lang="es-ES" sz="4000" dirty="0"/>
              <a:t>B) Garantiza la fidelidad de los datos</a:t>
            </a:r>
            <a:br>
              <a:rPr lang="es-ES" sz="4000" dirty="0"/>
            </a:br>
            <a:r>
              <a:rPr lang="es-ES" sz="4000" dirty="0"/>
              <a:t>C) Proporciona direccionamiento de origen y destino para transportar la trama entre dispositivos</a:t>
            </a:r>
            <a:br>
              <a:rPr lang="es-ES" sz="4000" dirty="0"/>
            </a:br>
            <a:r>
              <a:rPr lang="es-ES" sz="4000" dirty="0"/>
              <a:t>D) Permite comunicaciones de uno a uno y de uno a muchos</a:t>
            </a:r>
            <a:br>
              <a:rPr lang="es-ES" sz="4000" b="1" dirty="0"/>
            </a:br>
            <a:r>
              <a:rPr lang="es-ES" sz="4000" b="1" dirty="0"/>
              <a:t>ANSWER: B</a:t>
            </a:r>
          </a:p>
        </p:txBody>
      </p:sp>
    </p:spTree>
    <p:extLst>
      <p:ext uri="{BB962C8B-B14F-4D97-AF65-F5344CB8AC3E}">
        <p14:creationId xmlns:p14="http://schemas.microsoft.com/office/powerpoint/2010/main" val="38356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son protocolos de la capa de transporte?</a:t>
            </a:r>
            <a:br>
              <a:rPr lang="es-ES" sz="4400" b="1" dirty="0"/>
            </a:br>
            <a:r>
              <a:rPr lang="es-ES" sz="4400" dirty="0"/>
              <a:t>A) POP y FTP</a:t>
            </a:r>
            <a:br>
              <a:rPr lang="es-ES" sz="4400" dirty="0"/>
            </a:br>
            <a:r>
              <a:rPr lang="es-ES" sz="4400" dirty="0"/>
              <a:t>B) STP y HTML</a:t>
            </a:r>
            <a:br>
              <a:rPr lang="es-ES" sz="4400" dirty="0"/>
            </a:br>
            <a:r>
              <a:rPr lang="es-ES" sz="4400" dirty="0"/>
              <a:t>C) TCP y UDP</a:t>
            </a:r>
            <a:br>
              <a:rPr lang="es-ES" sz="4400" dirty="0"/>
            </a:br>
            <a:r>
              <a:rPr lang="es-ES" sz="4400" dirty="0"/>
              <a:t>D) FTP y STP</a:t>
            </a:r>
            <a:br>
              <a:rPr lang="es-ES" sz="4400" dirty="0"/>
            </a:br>
            <a:r>
              <a:rPr lang="es-ES" sz="4400" b="1" dirty="0"/>
              <a:t>ANSWER: C</a:t>
            </a:r>
          </a:p>
        </p:txBody>
      </p:sp>
    </p:spTree>
    <p:extLst>
      <p:ext uri="{BB962C8B-B14F-4D97-AF65-F5344CB8AC3E}">
        <p14:creationId xmlns:p14="http://schemas.microsoft.com/office/powerpoint/2010/main" val="10658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Algunos protocolos de la capa de transporte proveen</a:t>
            </a:r>
            <a:br>
              <a:rPr lang="es-ES" sz="4000" b="1" dirty="0"/>
            </a:br>
            <a:r>
              <a:rPr lang="es-ES" sz="4000" dirty="0"/>
              <a:t>A) Conversaciones orientadas a la conexión</a:t>
            </a:r>
            <a:br>
              <a:rPr lang="es-ES" sz="4000" dirty="0"/>
            </a:br>
            <a:r>
              <a:rPr lang="es-ES" sz="4000" dirty="0"/>
              <a:t>B) Entrega confiable</a:t>
            </a:r>
            <a:br>
              <a:rPr lang="es-ES" sz="4000" dirty="0"/>
            </a:br>
            <a:r>
              <a:rPr lang="es-ES" sz="4000" dirty="0"/>
              <a:t>C) Control de flujo</a:t>
            </a:r>
            <a:br>
              <a:rPr lang="es-ES" sz="4000" dirty="0"/>
            </a:br>
            <a:r>
              <a:rPr lang="es-ES" sz="4000" dirty="0"/>
              <a:t>D) Todas son correctas</a:t>
            </a:r>
            <a:br>
              <a:rPr lang="es-ES" sz="4000" b="1" dirty="0"/>
            </a:br>
            <a:r>
              <a:rPr lang="es-ES" sz="4000" b="1" dirty="0"/>
              <a:t>ANSWER: D</a:t>
            </a:r>
            <a:endParaRPr lang="es-ES" sz="4200" b="1" dirty="0"/>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transporte se encarga de la confiabilidad de transporte entre dos hosts?</a:t>
            </a:r>
            <a:br>
              <a:rPr lang="es-ES" sz="4400" b="1" dirty="0"/>
            </a:br>
            <a:r>
              <a:rPr lang="es-ES" sz="4400" dirty="0"/>
              <a:t>A) Si</a:t>
            </a:r>
            <a:br>
              <a:rPr lang="es-ES" sz="4400" dirty="0"/>
            </a:br>
            <a:r>
              <a:rPr lang="es-ES" sz="4400" dirty="0"/>
              <a:t>B) No</a:t>
            </a:r>
            <a:br>
              <a:rPr lang="es-ES" sz="4400" dirty="0"/>
            </a:br>
            <a:r>
              <a:rPr lang="es-ES" sz="4400" dirty="0"/>
              <a:t>C) Depende del propósito del host</a:t>
            </a:r>
            <a:br>
              <a:rPr lang="es-ES" sz="4400" dirty="0"/>
            </a:br>
            <a:r>
              <a:rPr lang="es-ES" sz="4400" dirty="0"/>
              <a:t>D) Todas son falsas</a:t>
            </a:r>
            <a:br>
              <a:rPr lang="es-ES" sz="4400" dirty="0"/>
            </a:br>
            <a:r>
              <a:rPr lang="es-ES" sz="4400" b="1" dirty="0"/>
              <a:t>ANSWER: A</a:t>
            </a:r>
          </a:p>
        </p:txBody>
      </p:sp>
    </p:spTree>
    <p:extLst>
      <p:ext uri="{BB962C8B-B14F-4D97-AF65-F5344CB8AC3E}">
        <p14:creationId xmlns:p14="http://schemas.microsoft.com/office/powerpoint/2010/main" val="8615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200" b="1" dirty="0"/>
              <a:t>La capa de transporte intenta</a:t>
            </a:r>
            <a:br>
              <a:rPr lang="es-ES" sz="3200" b="1" dirty="0"/>
            </a:br>
            <a:r>
              <a:rPr lang="es-ES" sz="3200" dirty="0"/>
              <a:t>A) Colocar información en la trama que identifica qué protocolo de capa de red está siendo usado por la trama</a:t>
            </a:r>
            <a:br>
              <a:rPr lang="es-ES" sz="3200" dirty="0"/>
            </a:br>
            <a:r>
              <a:rPr lang="es-ES" sz="3200" dirty="0"/>
              <a:t>B) Suministrar un servicio de transporte de datos que aísla las capas superiores de los detalles de implementación del transporte</a:t>
            </a:r>
            <a:br>
              <a:rPr lang="es-ES" sz="3200" dirty="0"/>
            </a:br>
            <a:r>
              <a:rPr lang="es-ES" sz="3200" dirty="0"/>
              <a:t>C) Transferencia interactiva, colocar la trama y acceso por el medio</a:t>
            </a:r>
            <a:br>
              <a:rPr lang="es-ES" sz="3200" dirty="0"/>
            </a:br>
            <a:r>
              <a:rPr lang="es-ES" sz="3200" dirty="0"/>
              <a:t>D) Proporciona direccionamiento de origen y destino para transportar la trama entre dispositivos</a:t>
            </a:r>
            <a:br>
              <a:rPr lang="es-ES" sz="3200" dirty="0"/>
            </a:br>
            <a:r>
              <a:rPr lang="es-ES" sz="3200" b="1" dirty="0"/>
              <a:t>ANSWER: B</a:t>
            </a:r>
          </a:p>
        </p:txBody>
      </p:sp>
    </p:spTree>
    <p:extLst>
      <p:ext uri="{BB962C8B-B14F-4D97-AF65-F5344CB8AC3E}">
        <p14:creationId xmlns:p14="http://schemas.microsoft.com/office/powerpoint/2010/main" val="3767815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transporte también se conoce cómo</a:t>
            </a:r>
            <a:br>
              <a:rPr lang="es-ES" sz="4400" b="1" dirty="0"/>
            </a:br>
            <a:r>
              <a:rPr lang="es-ES" sz="4400" dirty="0"/>
              <a:t>A) Capa de triple enlace</a:t>
            </a:r>
            <a:br>
              <a:rPr lang="es-ES" sz="4400" dirty="0"/>
            </a:br>
            <a:r>
              <a:rPr lang="es-ES" sz="4400" dirty="0"/>
              <a:t>B) Capa de transmisión</a:t>
            </a:r>
            <a:br>
              <a:rPr lang="es-ES" sz="4400" dirty="0"/>
            </a:br>
            <a:r>
              <a:rPr lang="es-ES" sz="4400" dirty="0"/>
              <a:t>C) Capa 4</a:t>
            </a:r>
            <a:br>
              <a:rPr lang="es-ES" sz="4400" dirty="0"/>
            </a:br>
            <a:r>
              <a:rPr lang="es-ES" sz="4400" dirty="0"/>
              <a:t>D) Capa 3</a:t>
            </a:r>
            <a:br>
              <a:rPr lang="es-ES" sz="4400" dirty="0"/>
            </a:br>
            <a:r>
              <a:rPr lang="es-ES" sz="4400" b="1" dirty="0"/>
              <a:t>ANSWER: C</a:t>
            </a:r>
          </a:p>
        </p:txBody>
      </p:sp>
    </p:spTree>
    <p:extLst>
      <p:ext uri="{BB962C8B-B14F-4D97-AF65-F5344CB8AC3E}">
        <p14:creationId xmlns:p14="http://schemas.microsoft.com/office/powerpoint/2010/main" val="29228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¿Qué hace la multiplexación de conversaciones?</a:t>
            </a:r>
            <a:br>
              <a:rPr lang="es-ES" sz="3400" b="1" dirty="0"/>
            </a:br>
            <a:r>
              <a:rPr lang="es-ES" sz="3400" dirty="0"/>
              <a:t>A) Asigna una dirección para que la capa pueda determinar con qué aplicación o servicio se identifican los datos cuándo varias aplicaciones se ejecutan a la vez</a:t>
            </a:r>
            <a:br>
              <a:rPr lang="es-ES" sz="3400" dirty="0"/>
            </a:br>
            <a:r>
              <a:rPr lang="es-ES" sz="3400" dirty="0"/>
              <a:t>B) Facilita el transporte de datos por parte de las capas de red inferiores</a:t>
            </a:r>
            <a:br>
              <a:rPr lang="es-ES" sz="3400" dirty="0"/>
            </a:br>
            <a:r>
              <a:rPr lang="es-ES" sz="3400" dirty="0"/>
              <a:t>C) Complica el transporte de datos por parte de las capas de red inferiores</a:t>
            </a:r>
            <a:br>
              <a:rPr lang="es-ES" sz="3400" dirty="0"/>
            </a:br>
            <a:r>
              <a:rPr lang="es-ES" sz="3400" dirty="0"/>
              <a:t>D) Ninguna de las anteriores</a:t>
            </a:r>
            <a:br>
              <a:rPr lang="es-ES" sz="3400" b="1" dirty="0"/>
            </a:br>
            <a:r>
              <a:rPr lang="es-ES" sz="3400" b="1" dirty="0"/>
              <a:t>ANSWER: A</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400" b="1" dirty="0"/>
              <a:t>¿Qué hace la capa de transporte?</a:t>
            </a:r>
            <a:br>
              <a:rPr lang="es-ES" sz="3400" b="1" dirty="0"/>
            </a:br>
            <a:r>
              <a:rPr lang="es-ES" sz="3400" dirty="0"/>
              <a:t>A) Traslada los datos entre las aplicaciones en dispositivos de la red</a:t>
            </a:r>
            <a:br>
              <a:rPr lang="es-ES" sz="3400" dirty="0"/>
            </a:br>
            <a:r>
              <a:rPr lang="es-ES" sz="3400" dirty="0"/>
              <a:t>B) Provee principalmente los servicios de envío, enrutamiento y control de congestionamiento de los datos</a:t>
            </a:r>
            <a:br>
              <a:rPr lang="es-ES" sz="3400" dirty="0"/>
            </a:br>
            <a:r>
              <a:rPr lang="es-ES" sz="3400" dirty="0"/>
              <a:t>C) Define las aplicaciones de red y los servicios de Internet estándar que puede utilizar un usuario</a:t>
            </a:r>
            <a:br>
              <a:rPr lang="es-ES" sz="3400" dirty="0"/>
            </a:br>
            <a:r>
              <a:rPr lang="es-ES" sz="3400" dirty="0"/>
              <a:t>D) Transferencia fiable dentro del circuito de transmisión de datos</a:t>
            </a:r>
            <a:br>
              <a:rPr lang="es-ES" sz="3400" b="1" dirty="0"/>
            </a:br>
            <a:r>
              <a:rPr lang="es-ES" sz="3400" b="1" dirty="0"/>
              <a:t>ANSWER: A</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¿Qué hace la segmentación de datos?</a:t>
            </a:r>
            <a:br>
              <a:rPr lang="es-ES" sz="3600" b="1" dirty="0"/>
            </a:br>
            <a:r>
              <a:rPr lang="es-ES" sz="3600" dirty="0"/>
              <a:t>A) Cuando varias aplicaciones están ejecutando a la vez a cada una de estas aplicaciones o servicios, se les asigna una dirección</a:t>
            </a:r>
            <a:br>
              <a:rPr lang="es-ES" sz="3600" dirty="0"/>
            </a:br>
            <a:r>
              <a:rPr lang="es-ES" sz="3600" dirty="0"/>
              <a:t>B) Facilita el transporte de datos por parte de las capas de red inferiores</a:t>
            </a:r>
            <a:br>
              <a:rPr lang="es-ES" sz="3600" dirty="0"/>
            </a:br>
            <a:r>
              <a:rPr lang="es-ES" sz="3600" dirty="0"/>
              <a:t>C) Complica el transporte de datos por parte de las capas de red inferiores</a:t>
            </a:r>
            <a:br>
              <a:rPr lang="es-ES" sz="3600" dirty="0"/>
            </a:br>
            <a:r>
              <a:rPr lang="es-ES" sz="3600" dirty="0"/>
              <a:t>D) Ninguna de las anteriores</a:t>
            </a:r>
            <a:br>
              <a:rPr lang="es-ES" sz="3600" b="1" dirty="0"/>
            </a:br>
            <a:r>
              <a:rPr lang="es-ES" sz="3600" b="1" dirty="0"/>
              <a:t>ANSWER: B</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¿Cuál es la función del protocolo SSL?</a:t>
            </a:r>
            <a:br>
              <a:rPr lang="es-ES" sz="3600" b="1" dirty="0"/>
            </a:br>
            <a:r>
              <a:rPr lang="es-ES" sz="3600" dirty="0"/>
              <a:t>A) Este coloca información en la trama que identifica qué protocolo de capa de red está siendo usado por la trama</a:t>
            </a:r>
            <a:br>
              <a:rPr lang="es-ES" sz="3600" dirty="0"/>
            </a:br>
            <a:r>
              <a:rPr lang="es-ES" sz="3600" dirty="0"/>
              <a:t>B) Este Garantiza la fidelidad de los datos</a:t>
            </a:r>
            <a:br>
              <a:rPr lang="es-ES" sz="3600" dirty="0"/>
            </a:br>
            <a:r>
              <a:rPr lang="es-ES" sz="3600" dirty="0"/>
              <a:t>C) Este se encarga de mantener segura una conexión a Internet</a:t>
            </a:r>
            <a:br>
              <a:rPr lang="es-ES" sz="3600" dirty="0"/>
            </a:br>
            <a:r>
              <a:rPr lang="es-ES" sz="3600" dirty="0"/>
              <a:t>D) Este proporcionan privacidad e integridad en la comunicación entre dos puntos en una red de comunicación</a:t>
            </a:r>
            <a:br>
              <a:rPr lang="es-ES" sz="3600" b="1" dirty="0"/>
            </a:br>
            <a:r>
              <a:rPr lang="es-ES" sz="3600" b="1" dirty="0"/>
              <a:t>ANSWER: C</a:t>
            </a:r>
          </a:p>
        </p:txBody>
      </p:sp>
    </p:spTree>
    <p:extLst>
      <p:ext uri="{BB962C8B-B14F-4D97-AF65-F5344CB8AC3E}">
        <p14:creationId xmlns:p14="http://schemas.microsoft.com/office/powerpoint/2010/main" val="225486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300" b="1" dirty="0"/>
              <a:t>¿Cuál es la función del protocolo TLS?</a:t>
            </a:r>
            <a:br>
              <a:rPr lang="es-ES" sz="3300" b="1" dirty="0"/>
            </a:br>
            <a:r>
              <a:rPr lang="es-ES" sz="3300" dirty="0"/>
              <a:t>A) Este coloca información en la trama que identifica qué protocolo de capa de red está siendo usado por la trama</a:t>
            </a:r>
            <a:br>
              <a:rPr lang="es-ES" sz="3300" dirty="0"/>
            </a:br>
            <a:r>
              <a:rPr lang="es-ES" sz="3300" dirty="0"/>
              <a:t>B) Este Garantiza la fidelidad de los datos</a:t>
            </a:r>
            <a:br>
              <a:rPr lang="es-ES" sz="3300" dirty="0"/>
            </a:br>
            <a:r>
              <a:rPr lang="es-ES" sz="3300" dirty="0"/>
              <a:t>C) Este proporciona direccionamiento de origen y destino para transportar la trama entre dispositivos</a:t>
            </a:r>
            <a:br>
              <a:rPr lang="es-ES" sz="3300" dirty="0"/>
            </a:br>
            <a:r>
              <a:rPr lang="es-ES" sz="3300" dirty="0"/>
              <a:t>D) Este proporcionan privacidad e integridad en la comunicación entre dos puntos en una red de comunicación</a:t>
            </a:r>
            <a:br>
              <a:rPr lang="es-ES" sz="3300" b="1" dirty="0"/>
            </a:br>
            <a:r>
              <a:rPr lang="es-ES" sz="3300" b="1" dirty="0"/>
              <a:t>ANSWER: D</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B6E3">
            <a:alpha val="15000"/>
          </a:srgb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La capa de transporte es responsable de</a:t>
            </a:r>
            <a:br>
              <a:rPr lang="es-ES" sz="4000" b="1" dirty="0"/>
            </a:br>
            <a:r>
              <a:rPr lang="es-ES" sz="4000" dirty="0"/>
              <a:t>A) La transmisión de datos a través de la red</a:t>
            </a:r>
            <a:br>
              <a:rPr lang="es-ES" sz="4000" dirty="0"/>
            </a:br>
            <a:r>
              <a:rPr lang="es-ES" sz="4000" dirty="0"/>
              <a:t>B) Proporciona direccionamiento de origen y destino para transportar la trama entre dispositivos</a:t>
            </a:r>
            <a:br>
              <a:rPr lang="es-ES" sz="4000" dirty="0"/>
            </a:br>
            <a:r>
              <a:rPr lang="es-ES" sz="4000" dirty="0"/>
              <a:t>C) Transferencia interactiva, colocar la trama y acceder por el medio de esta</a:t>
            </a:r>
            <a:br>
              <a:rPr lang="es-ES" sz="4000" dirty="0"/>
            </a:br>
            <a:r>
              <a:rPr lang="es-ES" sz="4000" dirty="0"/>
              <a:t>D) Ninguna es correcta</a:t>
            </a:r>
            <a:br>
              <a:rPr lang="es-ES" sz="4000" b="1" dirty="0"/>
            </a:br>
            <a:r>
              <a:rPr lang="es-ES" sz="4000" b="1" dirty="0"/>
              <a:t>ANSWER: A</a:t>
            </a:r>
          </a:p>
        </p:txBody>
      </p:sp>
    </p:spTree>
    <p:extLst>
      <p:ext uri="{BB962C8B-B14F-4D97-AF65-F5344CB8AC3E}">
        <p14:creationId xmlns:p14="http://schemas.microsoft.com/office/powerpoint/2010/main" val="1498655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29336</TotalTime>
  <Words>1715</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¿Cuál de estas operaciones básicas son de la capa de transporte? A) Acuse de recibo de los datos recibidos B) Retransmisión de cualquier dato sin acuse de recibo C) Seguimiento de datos transmitidos D) Todas son correctas ANSWER: D  </vt:lpstr>
      <vt:lpstr>¿Qué es un puerto de transporte? A) Una dirección IP asignada a un dispositivo de red B) Una dirección MAC de un dispositivo de red C) Un número que identifica una aplicación o servicio específico en un dispositivo de red D) Un protocolo utilizado para el enrutamiento de paquetes ANSWER: C    </vt:lpstr>
      <vt:lpstr>Algunos protocolos de la capa de transporte proveen A) Conversaciones orientadas a la conexión B) Entrega confiable C) Control de flujo D) Todas son correctas ANSWER: D</vt:lpstr>
      <vt:lpstr>¿Qué hace la multiplexación de conversaciones? A) Asigna una dirección para que la capa pueda determinar con qué aplicación o servicio se identifican los datos cuándo varias aplicaciones se ejecutan a la vez B) Facilita el transporte de datos por parte de las capas de red inferiores C) Complica el transporte de datos por parte de las capas de red inferiores D) Ninguna de las anteriores ANSWER: A</vt:lpstr>
      <vt:lpstr>¿Qué hace la capa de transporte? A) Traslada los datos entre las aplicaciones en dispositivos de la red B) Provee principalmente los servicios de envío, enrutamiento y control de congestionamiento de los datos C) Define las aplicaciones de red y los servicios de Internet estándar que puede utilizar un usuario D) Transferencia fiable dentro del circuito de transmisión de datos ANSWER: A</vt:lpstr>
      <vt:lpstr>¿Qué hace la segmentación de datos? A) Cuando varias aplicaciones están ejecutando a la vez a cada una de estas aplicaciones o servicios, se les asigna una dirección B) Facilita el transporte de datos por parte de las capas de red inferiores C) Complica el transporte de datos por parte de las capas de red inferiores D) Ninguna de las anteriores ANSWER: B</vt:lpstr>
      <vt:lpstr>¿Cuál es la función del protocolo SSL? A) Este coloca información en la trama que identifica qué protocolo de capa de red está siendo usado por la trama B) Este Garantiza la fidelidad de los datos C) Este se encarga de mantener segura una conexión a Internet D) Este proporcionan privacidad e integridad en la comunicación entre dos puntos en una red de comunicación ANSWER: C</vt:lpstr>
      <vt:lpstr>¿Cuál es la función del protocolo TLS? A) Este coloca información en la trama que identifica qué protocolo de capa de red está siendo usado por la trama B) Este Garantiza la fidelidad de los datos C) Este proporciona direccionamiento de origen y destino para transportar la trama entre dispositivos D) Este proporcionan privacidad e integridad en la comunicación entre dos puntos en una red de comunicación ANSWER: D</vt:lpstr>
      <vt:lpstr>La capa de transporte es responsable de A) La transmisión de datos a través de la red B) Proporciona direccionamiento de origen y destino para transportar la trama entre dispositivos C) Transferencia interactiva, colocar la trama y acceder por el medio de esta D) Ninguna es correcta ANSWER: A</vt:lpstr>
      <vt:lpstr>¿Qué es el protocolo TLS? A) Tranmission layer scanner B) Protocolo de capa de puertos seguros C) Protocolo de seguridad de la capa de transporte D) Protocolo de transmisión de control de flujo ANSWER: C</vt:lpstr>
      <vt:lpstr>¿Qué es el protocolo SSL? A) Protocolo de capa de puertos seguros B) Protocolo de seguridad de la capa de transporte C) Protocolo de transmisión de control de flujo D) Secure Socket Line ANSWER: A</vt:lpstr>
      <vt:lpstr>¿Qué es el protocolo SCTP? A) Stream controlling transaction protocol B) Protocolo de transmisión de control de flujo C) Protocolo de capa de puertos seguros D) Protocolo de seguridad de la capa de transporte ANSWER: B</vt:lpstr>
      <vt:lpstr>¿Cuál de estas es una función primaria e importante de TCP? A) Asegurar una alta confiabilidad entre servicios B) Proporcionar seguridad de transcripciones C) Asegurar que cada segmento llegue a su destino D) Sincronizar números de secuencia ANSWER: C</vt:lpstr>
      <vt:lpstr>En el encabezado TCP, ¿qué significa el campo RST? A) Función de empuje B) Reconfiguración de la conexión C) Sincronizar números de secuencia D) Read same transport ANSWER: B</vt:lpstr>
      <vt:lpstr>En el protocolo TCP, ¿Cuándo se reenvía un tramo faltante para completar un servicio? A) Cuándo la comunicación pasa a ser de uno a muchos B) Cuándo se comprueba el paquete y este no se ha recibido por completo C) Cuándo se realiza una transferencia mediante conexión entre servidores ajenos D) Cuándo la comunicación pasa a ser de uno a uno ANSWER: B</vt:lpstr>
      <vt:lpstr>¿Por qué el protocolo UDP es más rápido que el TCP? A) Porque no crea una secuencia de datos para su entrega B) Porque no siempre necesita comprobar que el paquete se haya recibido completo C) Porque el protocolo TCP no garantiza fidelidad de datos D) Porque solo se encarga de entregar los paquetes en el menor tiempo posible ANSWER: D</vt:lpstr>
      <vt:lpstr>¿Por qué el protocolo TCP es más lento que el UDP? A) Porque el protocolo TCP no garantiza fidelidad de datos B) Porque necesita comprobar que el paquete se haya recibido completo C) Porque crea una secuencia de datos para su entrega D) No es más lento que el UDP ANSWER: B</vt:lpstr>
      <vt:lpstr>Cuándo un protocolo establece una sesión entre ambos hosts, este es A) Un servicio con conexión, cómo UDP B) Un servicio sin conexión, cómo FTP C) Un servicio con conexión, cómo TCP D) Ninguna es correcta ANSWER: C</vt:lpstr>
      <vt:lpstr>Cuándo un protocolo no necesita establecer una sesión entre hosts, este es A) Un servicio sin conexión, cómo UDP B) Un servicio con conexión, cómo FTP C) Un servicio sin conexión, cómo TCP D) Ninguna es correcta ANSWER: A</vt:lpstr>
      <vt:lpstr>¿Qué hace el protocolo TCP para garantizar la fidelidad de datos? A) Proporciona direccionamiento de origen y destino para transportar la trama entre dispositivos B) El protocolo TCP no garantiza fidelidad de datos C) Crea una secuencia de datos para su entrega D) Ninguna de las anteriores ANSWER: C</vt:lpstr>
      <vt:lpstr>¿Qué protocolo funciona sin conexión? A) FTP B) POP3 C) TCP D) Ninguno de los anteriores ANSWER: D</vt:lpstr>
      <vt:lpstr>¿Qué protocolo funciona con conexión? A) UDP B) TCP C) Ambos D) Ninguno funciona con conexión ANSWER: B</vt:lpstr>
      <vt:lpstr>¿Qué protocolo es más lento? A) TCP B) UDP C) FTP D) TCP y FTP son igual de lentos ANSWER: A</vt:lpstr>
      <vt:lpstr>¿Qué protocolo es más rápido? A) TCP B) UDP C) FTP D) TCP y UDP son igual de rápidos ANSWER: B</vt:lpstr>
      <vt:lpstr>¿Qué protocolo permite comunicaciones de uno a muchos? A) UDP y TCP B) FTP C) TCP D) UDP ANSWER: D</vt:lpstr>
      <vt:lpstr>¿Qué protocolo permite comunicación de uno a uno? A) POP B) UDP C) TCP D) UDP y TCP ANSWER: D</vt:lpstr>
      <vt:lpstr>El protocolo UDP A) No garantiza la fidelidad de los datos B) Garantiza la fidelidad de los datos C) Proporciona direccionamiento de origen y destino para transportar la trama entre dispositivos D) No permite una comunicación de uno a uno ANSWER: A</vt:lpstr>
      <vt:lpstr>El protocolo TCP A) No garantiza la fidelidad de los datos B) Garantiza la fidelidad de los datos C) Proporciona direccionamiento de origen y destino para transportar la trama entre dispositivos D) Permite comunicaciones de uno a uno y de uno a muchos ANSWER: B</vt:lpstr>
      <vt:lpstr>¿Cuáles son protocolos de la capa de transporte? A) POP y FTP B) STP y HTML C) TCP y UDP D) FTP y STP ANSWER: C</vt:lpstr>
      <vt:lpstr>¿La capa de transporte se encarga de la confiabilidad de transporte entre dos hosts? A) Si B) No C) Depende del propósito del host D) Todas son falsas ANSWER: A</vt:lpstr>
      <vt:lpstr>La capa de transporte intenta A) Colocar información en la trama que identifica qué protocolo de capa de red está siendo usado por la trama B) Suministrar un servicio de transporte de datos que aísla las capas superiores de los detalles de implementación del transporte C) Transferencia interactiva, colocar la trama y acceso por el medio D) Proporciona direccionamiento de origen y destino para transportar la trama entre dispositivos ANSWER: B</vt:lpstr>
      <vt:lpstr>La capa de transporte también se conoce cómo A) Capa de triple enlace B) Capa de transmisión C) Capa 4 D) Capa 3 ANSWER: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9</cp:revision>
  <cp:lastPrinted>2023-06-24T12:46:51Z</cp:lastPrinted>
  <dcterms:created xsi:type="dcterms:W3CDTF">2023-04-19T17:26:22Z</dcterms:created>
  <dcterms:modified xsi:type="dcterms:W3CDTF">2023-06-24T12:47:37Z</dcterms:modified>
</cp:coreProperties>
</file>