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E3"/>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24/06/2023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24/06/2023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24/06/2023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la postura estática en la higiene postural?</a:t>
            </a:r>
            <a:br>
              <a:rPr lang="es-ES" sz="4400" b="1" dirty="0"/>
            </a:br>
            <a:r>
              <a:rPr lang="es-ES" sz="4400" dirty="0"/>
              <a:t>A) Cuando no estamos en movimiento</a:t>
            </a:r>
            <a:br>
              <a:rPr lang="es-ES" sz="4400" dirty="0"/>
            </a:br>
            <a:r>
              <a:rPr lang="es-ES" sz="4400" dirty="0"/>
              <a:t>B) Cuando estamos en movimiento</a:t>
            </a:r>
            <a:br>
              <a:rPr lang="es-ES" sz="4400" dirty="0"/>
            </a:br>
            <a:r>
              <a:rPr lang="es-ES" sz="4400" dirty="0"/>
              <a:t>C) Cuando estamos en una postura innecesaria</a:t>
            </a:r>
            <a:br>
              <a:rPr lang="es-ES" sz="4400" dirty="0"/>
            </a:br>
            <a:r>
              <a:rPr lang="es-ES" sz="4400" dirty="0"/>
              <a:t>D) Cuando estamos tumbados</a:t>
            </a:r>
            <a:br>
              <a:rPr lang="es-ES" sz="4400" b="1" dirty="0"/>
            </a:br>
            <a:r>
              <a:rPr lang="es-ES" sz="4400" b="1" dirty="0"/>
              <a:t>SOLUCIÓN: A</a:t>
            </a:r>
            <a:br>
              <a:rPr lang="es-ES" sz="4400" b="1" dirty="0"/>
            </a:br>
            <a:endParaRPr lang="es-ES" sz="4400" b="1" dirty="0"/>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es la higiene postural?</a:t>
            </a:r>
            <a:br>
              <a:rPr lang="es-ES" sz="3600" b="1" dirty="0"/>
            </a:br>
            <a:r>
              <a:rPr lang="es-ES" sz="3600" dirty="0"/>
              <a:t>A) Son las recomendaciones que deben seguirse para mantener una correcta alineación del cuerpo en todas las actividades</a:t>
            </a:r>
            <a:br>
              <a:rPr lang="es-ES" sz="3600" dirty="0"/>
            </a:br>
            <a:r>
              <a:rPr lang="es-ES" sz="3600" dirty="0"/>
              <a:t>B) Es la correcta colocación del cableado en una red para evitar tensiones de cables</a:t>
            </a:r>
            <a:br>
              <a:rPr lang="es-ES" sz="3600" dirty="0"/>
            </a:br>
            <a:r>
              <a:rPr lang="es-ES" sz="3600" dirty="0"/>
              <a:t>C) Consiste en limpiar las colisiones de una red para mantenerla limpia</a:t>
            </a:r>
            <a:br>
              <a:rPr lang="es-ES" sz="3600" dirty="0"/>
            </a:br>
            <a:r>
              <a:rPr lang="es-ES" sz="3600" dirty="0"/>
              <a:t>D) Consiste en llevar los residuos eléctricos y electrónicos a puntos limpios</a:t>
            </a:r>
            <a:br>
              <a:rPr lang="es-ES" sz="3600" b="1" dirty="0"/>
            </a:br>
            <a:r>
              <a:rPr lang="es-ES" sz="3600" b="1" dirty="0"/>
              <a:t>SOLUCIÓN: A</a:t>
            </a:r>
          </a:p>
        </p:txBody>
      </p:sp>
    </p:spTree>
    <p:extLst>
      <p:ext uri="{BB962C8B-B14F-4D97-AF65-F5344CB8AC3E}">
        <p14:creationId xmlns:p14="http://schemas.microsoft.com/office/powerpoint/2010/main" val="35581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¿Cómo pueden afectar las colisiones a una red?</a:t>
            </a:r>
            <a:br>
              <a:rPr lang="es-ES" sz="4200" b="1" dirty="0"/>
            </a:br>
            <a:r>
              <a:rPr lang="es-ES" sz="4200" dirty="0"/>
              <a:t>A) No afectan, en las redes actuales no se les tiene importancia</a:t>
            </a:r>
            <a:br>
              <a:rPr lang="es-ES" sz="4200" dirty="0"/>
            </a:br>
            <a:r>
              <a:rPr lang="es-ES" sz="4200" dirty="0"/>
              <a:t>B) Estas pueden afectar negativamente si no se realiza un mantenimiento</a:t>
            </a:r>
            <a:br>
              <a:rPr lang="es-ES" sz="4200" dirty="0"/>
            </a:br>
            <a:r>
              <a:rPr lang="es-ES" sz="4200" dirty="0"/>
              <a:t>C) Estas no afectan, pero pueden generar ruidos en el cableado</a:t>
            </a:r>
            <a:br>
              <a:rPr lang="es-ES" sz="4200" dirty="0"/>
            </a:br>
            <a:r>
              <a:rPr lang="es-ES" sz="4200" dirty="0"/>
              <a:t>D) Todas son incorrectas</a:t>
            </a:r>
            <a:br>
              <a:rPr lang="es-ES" sz="4200" b="1" dirty="0"/>
            </a:br>
            <a:r>
              <a:rPr lang="es-ES" sz="4200" b="1" dirty="0"/>
              <a:t>SOLUCIÓN: B</a:t>
            </a:r>
          </a:p>
        </p:txBody>
      </p:sp>
    </p:spTree>
    <p:extLst>
      <p:ext uri="{BB962C8B-B14F-4D97-AF65-F5344CB8AC3E}">
        <p14:creationId xmlns:p14="http://schemas.microsoft.com/office/powerpoint/2010/main" val="1679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¿Que herramienta puede emplear un técnico para verificar las colisiones que pueda haber en una red?</a:t>
            </a:r>
            <a:br>
              <a:rPr lang="es-ES" sz="4400" b="1" dirty="0"/>
            </a:br>
            <a:r>
              <a:rPr lang="es-ES" sz="4400" dirty="0"/>
              <a:t>A) </a:t>
            </a:r>
            <a:r>
              <a:rPr lang="es-ES" sz="4400" dirty="0" err="1"/>
              <a:t>Sniffer</a:t>
            </a:r>
            <a:r>
              <a:rPr lang="es-ES" sz="4400" dirty="0"/>
              <a:t> pro</a:t>
            </a:r>
            <a:br>
              <a:rPr lang="es-ES" sz="4400" dirty="0"/>
            </a:br>
            <a:r>
              <a:rPr lang="es-ES" sz="4400" dirty="0"/>
              <a:t>B) Network inspector</a:t>
            </a:r>
            <a:br>
              <a:rPr lang="es-ES" sz="4400" dirty="0"/>
            </a:br>
            <a:r>
              <a:rPr lang="es-ES" sz="4400" dirty="0"/>
              <a:t>C) Ambas son correctas</a:t>
            </a:r>
            <a:br>
              <a:rPr lang="es-ES" sz="4400" dirty="0"/>
            </a:br>
            <a:r>
              <a:rPr lang="es-ES" sz="4400" dirty="0"/>
              <a:t>D) Ambas son incorrectas</a:t>
            </a:r>
            <a:br>
              <a:rPr lang="es-ES" sz="4400" b="1" dirty="0"/>
            </a:br>
            <a:r>
              <a:rPr lang="es-ES" sz="4400" b="1" dirty="0"/>
              <a:t>SOLUCIÓN: C</a:t>
            </a:r>
          </a:p>
        </p:txBody>
      </p:sp>
    </p:spTree>
    <p:extLst>
      <p:ext uri="{BB962C8B-B14F-4D97-AF65-F5344CB8AC3E}">
        <p14:creationId xmlns:p14="http://schemas.microsoft.com/office/powerpoint/2010/main" val="295512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A la hora de realizar el mantenimiento de una red es importante comprobar que funcionan</a:t>
            </a:r>
            <a:br>
              <a:rPr lang="es-ES" sz="4400" b="1" dirty="0"/>
            </a:br>
            <a:r>
              <a:rPr lang="es-ES" sz="4400" dirty="0"/>
              <a:t>A) Switches</a:t>
            </a:r>
            <a:br>
              <a:rPr lang="es-ES" sz="4400" dirty="0"/>
            </a:br>
            <a:r>
              <a:rPr lang="es-ES" sz="4400" dirty="0"/>
              <a:t>B) </a:t>
            </a:r>
            <a:r>
              <a:rPr lang="es-ES" sz="4400" dirty="0" err="1"/>
              <a:t>Routers</a:t>
            </a:r>
            <a:br>
              <a:rPr lang="es-ES" sz="4400" dirty="0"/>
            </a:br>
            <a:r>
              <a:rPr lang="es-ES" sz="4400" dirty="0"/>
              <a:t>C) Puntos de acceso inalámbrico </a:t>
            </a:r>
            <a:r>
              <a:rPr lang="es-ES" sz="4400" dirty="0" err="1"/>
              <a:t>Wi</a:t>
            </a:r>
            <a:r>
              <a:rPr lang="es-ES" sz="4400" dirty="0"/>
              <a:t>-Fi</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71706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300" b="1" dirty="0"/>
              <a:t>A la hora de realizar un mantenimiento de red ¿Es importante verificar si hay servicios o protocolos innecesarios?</a:t>
            </a:r>
            <a:br>
              <a:rPr lang="es-ES" sz="3300" b="1" dirty="0"/>
            </a:br>
            <a:r>
              <a:rPr lang="es-ES" sz="3300" dirty="0"/>
              <a:t>A) No, esto de ninguna manera afecta a una red</a:t>
            </a:r>
            <a:br>
              <a:rPr lang="es-ES" sz="3300" dirty="0"/>
            </a:br>
            <a:r>
              <a:rPr lang="es-ES" sz="3300" dirty="0"/>
              <a:t>B) Si, estos pueden generar tráfico y por ende colapsos de comunicaciones</a:t>
            </a:r>
            <a:br>
              <a:rPr lang="es-ES" sz="3300" dirty="0"/>
            </a:br>
            <a:r>
              <a:rPr lang="es-ES" sz="3300" dirty="0"/>
              <a:t>C) No, los protocolos no son necesarios de revisar, ya que apenas gastan recursos</a:t>
            </a:r>
            <a:br>
              <a:rPr lang="es-ES" sz="3300" dirty="0"/>
            </a:br>
            <a:r>
              <a:rPr lang="es-ES" sz="3300" dirty="0"/>
              <a:t>D) No, los servicios no son necesarios de revisar, ya que apenas gastan recursos</a:t>
            </a:r>
            <a:br>
              <a:rPr lang="es-ES" sz="3300" b="1" dirty="0"/>
            </a:br>
            <a:r>
              <a:rPr lang="es-ES" sz="3300" b="1" dirty="0"/>
              <a:t>SOLUCIÓN: B</a:t>
            </a:r>
          </a:p>
        </p:txBody>
      </p:sp>
    </p:spTree>
    <p:extLst>
      <p:ext uri="{BB962C8B-B14F-4D97-AF65-F5344CB8AC3E}">
        <p14:creationId xmlns:p14="http://schemas.microsoft.com/office/powerpoint/2010/main" val="17449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¿Cuál de estos es necesario revisar en el mantenimiento de una red?</a:t>
            </a:r>
            <a:br>
              <a:rPr lang="es-ES" sz="4000" b="1" dirty="0"/>
            </a:br>
            <a:r>
              <a:rPr lang="es-ES" sz="4000" dirty="0"/>
              <a:t>A) Tarjeta de red</a:t>
            </a:r>
            <a:br>
              <a:rPr lang="es-ES" sz="4000" dirty="0"/>
            </a:br>
            <a:r>
              <a:rPr lang="es-ES" sz="4000" dirty="0"/>
              <a:t>B) Ancho de banda de la red</a:t>
            </a:r>
            <a:br>
              <a:rPr lang="es-ES" sz="4000" dirty="0"/>
            </a:br>
            <a:r>
              <a:rPr lang="es-ES" sz="4000" dirty="0"/>
              <a:t>C) Velocidad de transmisión de la red</a:t>
            </a:r>
            <a:br>
              <a:rPr lang="es-ES" sz="4000" dirty="0"/>
            </a:br>
            <a:r>
              <a:rPr lang="es-ES" sz="4000" dirty="0"/>
              <a:t>D) Ninguna es correcta</a:t>
            </a:r>
            <a:br>
              <a:rPr lang="es-ES" sz="4000" b="1" dirty="0"/>
            </a:br>
            <a:r>
              <a:rPr lang="es-ES" sz="4000" b="1" dirty="0"/>
              <a:t>SOLUCIÓN: A</a:t>
            </a:r>
          </a:p>
        </p:txBody>
      </p:sp>
    </p:spTree>
    <p:extLst>
      <p:ext uri="{BB962C8B-B14F-4D97-AF65-F5344CB8AC3E}">
        <p14:creationId xmlns:p14="http://schemas.microsoft.com/office/powerpoint/2010/main" val="239958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puede ocurrir si un problema de una red no se soluciona a tiempo?</a:t>
            </a:r>
            <a:br>
              <a:rPr lang="es-ES" sz="4400" b="1" dirty="0"/>
            </a:br>
            <a:r>
              <a:rPr lang="es-ES" sz="4400" dirty="0"/>
              <a:t>A) No debería de ocurrir nada</a:t>
            </a:r>
            <a:br>
              <a:rPr lang="es-ES" sz="4400" dirty="0"/>
            </a:br>
            <a:r>
              <a:rPr lang="es-ES" sz="4400" dirty="0"/>
              <a:t>B) Este puede acabar afectando a muchos más equipos</a:t>
            </a:r>
            <a:br>
              <a:rPr lang="es-ES" sz="4400" dirty="0"/>
            </a:br>
            <a:r>
              <a:rPr lang="es-ES" sz="4400" dirty="0"/>
              <a:t>C) Puede generar daños irreparables en el servidor central remoto</a:t>
            </a:r>
            <a:br>
              <a:rPr lang="es-ES" sz="4400" dirty="0"/>
            </a:br>
            <a:r>
              <a:rPr lang="es-ES" sz="4400" dirty="0"/>
              <a:t>D) Todas son correctas</a:t>
            </a:r>
            <a:br>
              <a:rPr lang="es-ES" sz="4400" b="1" dirty="0"/>
            </a:br>
            <a:r>
              <a:rPr lang="es-ES" sz="4400" b="1" dirty="0"/>
              <a:t>SOLUCIÓN: B</a:t>
            </a:r>
          </a:p>
        </p:txBody>
      </p:sp>
    </p:spTree>
    <p:extLst>
      <p:ext uri="{BB962C8B-B14F-4D97-AF65-F5344CB8AC3E}">
        <p14:creationId xmlns:p14="http://schemas.microsoft.com/office/powerpoint/2010/main" val="342975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300" b="1" dirty="0"/>
              <a:t>¿Para qué sirve el mantenimiento de redes preventivo?</a:t>
            </a:r>
            <a:br>
              <a:rPr lang="es-ES" sz="3300" b="1" dirty="0"/>
            </a:br>
            <a:r>
              <a:rPr lang="es-ES" sz="3300" dirty="0"/>
              <a:t>A) Para que los trabajadores puedan usar una red a su máximo ancho de banda sin restricciones</a:t>
            </a:r>
            <a:br>
              <a:rPr lang="es-ES" sz="3300" dirty="0"/>
            </a:br>
            <a:r>
              <a:rPr lang="es-ES" sz="3300" dirty="0"/>
              <a:t>B) Para prevenir a una red de posibles infecciones de hackers</a:t>
            </a:r>
            <a:br>
              <a:rPr lang="es-ES" sz="3300" dirty="0"/>
            </a:br>
            <a:r>
              <a:rPr lang="es-ES" sz="3300" dirty="0"/>
              <a:t>C) Para verificar recursos de red como impresoras o servidores</a:t>
            </a:r>
            <a:br>
              <a:rPr lang="es-ES" sz="3300" dirty="0"/>
            </a:br>
            <a:r>
              <a:rPr lang="es-ES" sz="3300" dirty="0"/>
              <a:t>D) Para evitar problemas y así mantener siempre una buena eficiencia sin cortes</a:t>
            </a:r>
            <a:br>
              <a:rPr lang="es-ES" sz="3300" b="1" dirty="0"/>
            </a:br>
            <a:r>
              <a:rPr lang="es-ES" sz="3300" b="1" dirty="0"/>
              <a:t>SOLUCIÓN: D</a:t>
            </a:r>
          </a:p>
        </p:txBody>
      </p:sp>
    </p:spTree>
    <p:extLst>
      <p:ext uri="{BB962C8B-B14F-4D97-AF65-F5344CB8AC3E}">
        <p14:creationId xmlns:p14="http://schemas.microsoft.com/office/powerpoint/2010/main" val="20271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300" b="1" dirty="0"/>
              <a:t>¿Cómo funcionan los ataques </a:t>
            </a:r>
            <a:r>
              <a:rPr lang="es-ES" sz="3300" b="1" dirty="0" err="1"/>
              <a:t>DDoS</a:t>
            </a:r>
            <a:r>
              <a:rPr lang="es-ES" sz="3300" b="1" dirty="0"/>
              <a:t> de la capa 7?</a:t>
            </a:r>
            <a:br>
              <a:rPr lang="es-ES" sz="3300" b="1" dirty="0"/>
            </a:br>
            <a:r>
              <a:rPr lang="es-ES" sz="3300" dirty="0"/>
              <a:t>A) Estos envían miles de protocolos por segundo hacia el servidor central de la red</a:t>
            </a:r>
            <a:br>
              <a:rPr lang="es-ES" sz="3300" dirty="0"/>
            </a:br>
            <a:r>
              <a:rPr lang="es-ES" sz="3300" dirty="0"/>
              <a:t>B) Estos realizan un método concreto para robar toda la información de los usuarios de una red</a:t>
            </a:r>
            <a:br>
              <a:rPr lang="es-ES" sz="3300" dirty="0"/>
            </a:br>
            <a:r>
              <a:rPr lang="es-ES" sz="3300" dirty="0"/>
              <a:t>C) Estos intentan saturar los recursos de la red o del servidor con una avalancha de tráfico</a:t>
            </a:r>
            <a:br>
              <a:rPr lang="es-ES" sz="3300" dirty="0"/>
            </a:br>
            <a:r>
              <a:rPr lang="es-ES" sz="3300" dirty="0"/>
              <a:t>D) Estos rellenan la red con recursos innecesarios de otros usuarios</a:t>
            </a:r>
            <a:br>
              <a:rPr lang="es-ES" sz="3300" b="1" dirty="0"/>
            </a:br>
            <a:r>
              <a:rPr lang="es-ES" sz="3300" b="1" dirty="0"/>
              <a:t>SOLUCIÓN: C</a:t>
            </a:r>
          </a:p>
        </p:txBody>
      </p:sp>
    </p:spTree>
    <p:extLst>
      <p:ext uri="{BB962C8B-B14F-4D97-AF65-F5344CB8AC3E}">
        <p14:creationId xmlns:p14="http://schemas.microsoft.com/office/powerpoint/2010/main" val="191928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Un ataque en el que se envían miles de solicitudes por segundo a una página web hasta sobrecargarla ¿Qué tipo de ataque sería?</a:t>
            </a:r>
            <a:br>
              <a:rPr lang="es-ES" sz="4200" b="1" dirty="0"/>
            </a:br>
            <a:r>
              <a:rPr lang="es-ES" sz="4200" dirty="0"/>
              <a:t>A) </a:t>
            </a:r>
            <a:r>
              <a:rPr lang="es-ES" sz="4200" dirty="0" err="1"/>
              <a:t>DDoS</a:t>
            </a:r>
            <a:br>
              <a:rPr lang="es-ES" sz="4200" dirty="0"/>
            </a:br>
            <a:r>
              <a:rPr lang="es-ES" sz="4200" dirty="0"/>
              <a:t>B) Troyano</a:t>
            </a:r>
            <a:br>
              <a:rPr lang="es-ES" sz="4200" dirty="0"/>
            </a:br>
            <a:r>
              <a:rPr lang="es-ES" sz="4200" dirty="0"/>
              <a:t>C) </a:t>
            </a:r>
            <a:r>
              <a:rPr lang="es-ES" sz="4200" dirty="0" err="1"/>
              <a:t>RSTs</a:t>
            </a:r>
            <a:br>
              <a:rPr lang="es-ES" sz="4200" dirty="0"/>
            </a:br>
            <a:r>
              <a:rPr lang="es-ES" sz="4200" dirty="0"/>
              <a:t>D) </a:t>
            </a:r>
            <a:r>
              <a:rPr lang="es-ES" sz="4200" dirty="0" err="1"/>
              <a:t>WRzP</a:t>
            </a:r>
            <a:br>
              <a:rPr lang="es-ES" sz="4200" b="1" dirty="0"/>
            </a:br>
            <a:r>
              <a:rPr lang="es-ES" sz="4200" b="1" dirty="0"/>
              <a:t>SOLUCIÓN: A</a:t>
            </a:r>
          </a:p>
        </p:txBody>
      </p:sp>
    </p:spTree>
    <p:extLst>
      <p:ext uri="{BB962C8B-B14F-4D97-AF65-F5344CB8AC3E}">
        <p14:creationId xmlns:p14="http://schemas.microsoft.com/office/powerpoint/2010/main" val="21701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¿Cuál es el primer paso en el mantenimiento de una red?</a:t>
            </a:r>
            <a:br>
              <a:rPr lang="es-ES" sz="3600" b="1" dirty="0"/>
            </a:br>
            <a:r>
              <a:rPr lang="es-ES" sz="3600" dirty="0"/>
              <a:t>A) Verificar la conexión y que esta esté en buenas condiciones</a:t>
            </a:r>
            <a:br>
              <a:rPr lang="es-ES" sz="3600" dirty="0"/>
            </a:br>
            <a:r>
              <a:rPr lang="es-ES" sz="3600" dirty="0"/>
              <a:t>B) Comprobar que no haya equipos quemados</a:t>
            </a:r>
            <a:br>
              <a:rPr lang="es-ES" sz="3600" dirty="0"/>
            </a:br>
            <a:r>
              <a:rPr lang="es-ES" sz="3600" dirty="0"/>
              <a:t>C) Comprobar el estado de la tarjeta de red</a:t>
            </a:r>
            <a:br>
              <a:rPr lang="es-ES" sz="3600" dirty="0"/>
            </a:br>
            <a:r>
              <a:rPr lang="es-ES" sz="3600" dirty="0"/>
              <a:t>D) Verificar que los recursos de red funcionan correctamente</a:t>
            </a:r>
            <a:br>
              <a:rPr lang="es-ES" sz="3600" b="1" dirty="0"/>
            </a:br>
            <a:r>
              <a:rPr lang="es-ES" sz="3600" b="1" dirty="0"/>
              <a:t>SOLUCIÓN: A</a:t>
            </a:r>
            <a:br>
              <a:rPr lang="es-ES" sz="4400" b="1" dirty="0"/>
            </a:br>
            <a:br>
              <a:rPr lang="es-ES" sz="4400" b="1" dirty="0"/>
            </a:br>
            <a:br>
              <a:rPr lang="es-ES" sz="4400" b="1" dirty="0"/>
            </a:br>
            <a:endParaRPr lang="es-ES" sz="4400" b="1" dirty="0"/>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es la seguridad de red?</a:t>
            </a:r>
            <a:br>
              <a:rPr lang="es-ES" sz="3600" b="1" dirty="0"/>
            </a:br>
            <a:r>
              <a:rPr lang="es-ES" sz="3600" dirty="0"/>
              <a:t>A) Es la actividad dirigida a la protección de datos, aplicaciones, dispositivos y sistemas que están conectados a la red</a:t>
            </a:r>
            <a:br>
              <a:rPr lang="es-ES" sz="3600" dirty="0"/>
            </a:br>
            <a:r>
              <a:rPr lang="es-ES" sz="3600" dirty="0"/>
              <a:t>B) Consiste en proteger una red frente a virus de ataques </a:t>
            </a:r>
            <a:r>
              <a:rPr lang="es-ES" sz="3600" dirty="0" err="1"/>
              <a:t>DDoS</a:t>
            </a:r>
            <a:br>
              <a:rPr lang="es-ES" sz="3600" dirty="0"/>
            </a:br>
            <a:r>
              <a:rPr lang="es-ES" sz="3600" dirty="0"/>
              <a:t>C) Es la actividad en la cual renovamos una red antigua para que funcione bien de nuevo</a:t>
            </a:r>
            <a:br>
              <a:rPr lang="es-ES" sz="3600" dirty="0"/>
            </a:br>
            <a:r>
              <a:rPr lang="es-ES" sz="3600" dirty="0"/>
              <a:t>D) Todas son correctas</a:t>
            </a:r>
            <a:br>
              <a:rPr lang="es-ES" sz="3600" b="1" dirty="0"/>
            </a:br>
            <a:r>
              <a:rPr lang="es-ES" sz="3600" b="1" dirty="0"/>
              <a:t>SOLUCIÓN: A</a:t>
            </a:r>
          </a:p>
        </p:txBody>
      </p:sp>
    </p:spTree>
    <p:extLst>
      <p:ext uri="{BB962C8B-B14F-4D97-AF65-F5344CB8AC3E}">
        <p14:creationId xmlns:p14="http://schemas.microsoft.com/office/powerpoint/2010/main" val="236537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¿Es lo mismo la seguridad de red que la ciberseguridad?</a:t>
            </a:r>
            <a:br>
              <a:rPr lang="es-ES" sz="3600" b="1" dirty="0"/>
            </a:br>
            <a:r>
              <a:rPr lang="es-ES" sz="3600" dirty="0"/>
              <a:t>A) Si, las dos se refieren al mismo ámbito exactamente</a:t>
            </a:r>
            <a:br>
              <a:rPr lang="es-ES" sz="3600" dirty="0"/>
            </a:br>
            <a:r>
              <a:rPr lang="es-ES" sz="3600" dirty="0"/>
              <a:t>B) Sí, pero la ciberseguridad está relacionada con las tecnologías </a:t>
            </a:r>
            <a:r>
              <a:rPr lang="es-ES" sz="3600" dirty="0" err="1"/>
              <a:t>artifiales</a:t>
            </a:r>
            <a:br>
              <a:rPr lang="es-ES" sz="3600" dirty="0"/>
            </a:br>
            <a:r>
              <a:rPr lang="es-ES" sz="3600" dirty="0"/>
              <a:t>C) No, la seguridad de red es un subconjunto de la ciberseguridad</a:t>
            </a:r>
            <a:br>
              <a:rPr lang="es-ES" sz="3600" dirty="0"/>
            </a:br>
            <a:r>
              <a:rPr lang="es-ES" sz="3600" dirty="0"/>
              <a:t>D) No, la ciberseguridad es un subconjunto de la seguridad de red</a:t>
            </a:r>
            <a:br>
              <a:rPr lang="es-ES" sz="3600" b="1" dirty="0"/>
            </a:br>
            <a:r>
              <a:rPr lang="es-ES" sz="3600" b="1" dirty="0"/>
              <a:t>SOLUCIÓN: C</a:t>
            </a:r>
          </a:p>
        </p:txBody>
      </p:sp>
    </p:spTree>
    <p:extLst>
      <p:ext uri="{BB962C8B-B14F-4D97-AF65-F5344CB8AC3E}">
        <p14:creationId xmlns:p14="http://schemas.microsoft.com/office/powerpoint/2010/main" val="18387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la protección mediante cortafuegos?</a:t>
            </a:r>
            <a:br>
              <a:rPr lang="es-ES" sz="4400" b="1" dirty="0"/>
            </a:br>
            <a:r>
              <a:rPr lang="es-ES" sz="4400" dirty="0"/>
              <a:t>A) Un protocolo de medición de redes remotas</a:t>
            </a:r>
            <a:br>
              <a:rPr lang="es-ES" sz="4400" dirty="0"/>
            </a:br>
            <a:r>
              <a:rPr lang="es-ES" sz="4400" dirty="0"/>
              <a:t>B) Un tipo de seguridad de red</a:t>
            </a:r>
            <a:br>
              <a:rPr lang="es-ES" sz="4400" dirty="0"/>
            </a:br>
            <a:r>
              <a:rPr lang="es-ES" sz="4400" dirty="0"/>
              <a:t>C) Un tipo de protección contra posibles incendios en una red</a:t>
            </a:r>
            <a:br>
              <a:rPr lang="es-ES" sz="4400" dirty="0"/>
            </a:br>
            <a:r>
              <a:rPr lang="es-ES" sz="4400" dirty="0"/>
              <a:t>D) Todas son incorrectas</a:t>
            </a:r>
            <a:br>
              <a:rPr lang="es-ES" sz="4400" b="1" dirty="0"/>
            </a:br>
            <a:r>
              <a:rPr lang="es-ES" sz="4400" b="1" dirty="0"/>
              <a:t>SOLUCIÓN: B</a:t>
            </a:r>
          </a:p>
        </p:txBody>
      </p:sp>
    </p:spTree>
    <p:extLst>
      <p:ext uri="{BB962C8B-B14F-4D97-AF65-F5344CB8AC3E}">
        <p14:creationId xmlns:p14="http://schemas.microsoft.com/office/powerpoint/2010/main" val="239020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131345" cy="4839419"/>
          </a:xfrm>
        </p:spPr>
        <p:txBody>
          <a:bodyPr anchor="t">
            <a:noAutofit/>
          </a:bodyPr>
          <a:lstStyle/>
          <a:p>
            <a:pPr algn="l"/>
            <a:r>
              <a:rPr lang="es-ES" sz="4000" b="1" dirty="0"/>
              <a:t>¿Qué es un IDPS?</a:t>
            </a:r>
            <a:br>
              <a:rPr lang="es-ES" sz="4000" b="1" dirty="0"/>
            </a:br>
            <a:r>
              <a:rPr lang="es-ES" sz="4000" dirty="0"/>
              <a:t>A) Un protocolo de seguridad de la capa de sesión</a:t>
            </a:r>
            <a:br>
              <a:rPr lang="es-ES" sz="4000" dirty="0"/>
            </a:br>
            <a:r>
              <a:rPr lang="es-ES" sz="4000" dirty="0"/>
              <a:t>B) Un sistema de detección y prevención de intrusiones</a:t>
            </a:r>
            <a:br>
              <a:rPr lang="es-ES" sz="4000" dirty="0"/>
            </a:br>
            <a:r>
              <a:rPr lang="es-ES" sz="4000" dirty="0"/>
              <a:t>C) Un servicio para prevenir ataques </a:t>
            </a:r>
            <a:r>
              <a:rPr lang="es-ES" sz="4000" dirty="0" err="1"/>
              <a:t>DDoS</a:t>
            </a:r>
            <a:br>
              <a:rPr lang="es-ES" sz="4000" dirty="0"/>
            </a:br>
            <a:r>
              <a:rPr lang="es-ES" sz="4000" dirty="0"/>
              <a:t>D) Ninguna es correcta</a:t>
            </a:r>
            <a:br>
              <a:rPr lang="es-ES" sz="4000" b="1" dirty="0"/>
            </a:br>
            <a:r>
              <a:rPr lang="es-ES" sz="4000" b="1" dirty="0"/>
              <a:t>SOLUCIÓN:B</a:t>
            </a:r>
          </a:p>
        </p:txBody>
      </p:sp>
    </p:spTree>
    <p:extLst>
      <p:ext uri="{BB962C8B-B14F-4D97-AF65-F5344CB8AC3E}">
        <p14:creationId xmlns:p14="http://schemas.microsoft.com/office/powerpoint/2010/main" val="294586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es la postura dinámica en la higiene postural?</a:t>
            </a:r>
            <a:br>
              <a:rPr lang="es-ES" sz="4000" b="1" dirty="0"/>
            </a:br>
            <a:r>
              <a:rPr lang="es-ES" sz="4000" dirty="0"/>
              <a:t>A) Se refiere a como se sostiene el cuerpo cuando estamos en movimiento</a:t>
            </a:r>
            <a:br>
              <a:rPr lang="es-ES" sz="4000" dirty="0"/>
            </a:br>
            <a:r>
              <a:rPr lang="es-ES" sz="4000" dirty="0"/>
              <a:t>B) Consiste en movernos mientras estamos sentados o tumbados</a:t>
            </a:r>
            <a:br>
              <a:rPr lang="es-ES" sz="4000" dirty="0"/>
            </a:br>
            <a:r>
              <a:rPr lang="es-ES" sz="4000" dirty="0"/>
              <a:t>C) Cuando no estamos en movimiento</a:t>
            </a:r>
            <a:br>
              <a:rPr lang="es-ES" sz="4000" dirty="0"/>
            </a:br>
            <a:r>
              <a:rPr lang="es-ES" sz="4000" dirty="0"/>
              <a:t>D) Cuando estamos en una postura innecesaria</a:t>
            </a:r>
            <a:br>
              <a:rPr lang="es-ES" sz="4000" b="1" dirty="0"/>
            </a:br>
            <a:r>
              <a:rPr lang="es-ES" sz="4000" b="1" dirty="0"/>
              <a:t>SOLUCIÓN: A</a:t>
            </a:r>
            <a:br>
              <a:rPr lang="es-ES" sz="4000" b="1" dirty="0"/>
            </a:br>
            <a:br>
              <a:rPr lang="es-ES" sz="4400" b="1" dirty="0"/>
            </a:br>
            <a:endParaRPr lang="es-ES" sz="4400" b="1" dirty="0"/>
          </a:p>
        </p:txBody>
      </p:sp>
    </p:spTree>
    <p:extLst>
      <p:ext uri="{BB962C8B-B14F-4D97-AF65-F5344CB8AC3E}">
        <p14:creationId xmlns:p14="http://schemas.microsoft.com/office/powerpoint/2010/main" val="333437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seguridad en </a:t>
            </a:r>
            <a:r>
              <a:rPr lang="es-ES" sz="4400" b="1" dirty="0" err="1"/>
              <a:t>cloud</a:t>
            </a:r>
            <a:r>
              <a:rPr lang="es-ES" sz="4400" b="1" dirty="0"/>
              <a:t> ¿Qué clase de recursos </a:t>
            </a:r>
            <a:r>
              <a:rPr lang="es-ES" sz="4400" b="1" dirty="0" err="1"/>
              <a:t>protegue</a:t>
            </a:r>
            <a:r>
              <a:rPr lang="es-ES" sz="4400" b="1" dirty="0"/>
              <a:t>?</a:t>
            </a:r>
            <a:br>
              <a:rPr lang="es-ES" sz="4400" b="1" dirty="0"/>
            </a:br>
            <a:r>
              <a:rPr lang="es-ES" sz="4400" dirty="0"/>
              <a:t>A) Recursos en línea</a:t>
            </a:r>
            <a:br>
              <a:rPr lang="es-ES" sz="4400" dirty="0"/>
            </a:br>
            <a:r>
              <a:rPr lang="es-ES" sz="4400" dirty="0"/>
              <a:t>B) Recursos fijos de la red</a:t>
            </a:r>
            <a:br>
              <a:rPr lang="es-ES" sz="4400" dirty="0"/>
            </a:br>
            <a:r>
              <a:rPr lang="es-ES" sz="4400" dirty="0"/>
              <a:t>C) Recursos sin conexión</a:t>
            </a:r>
            <a:br>
              <a:rPr lang="es-ES" sz="4400" dirty="0"/>
            </a:br>
            <a:r>
              <a:rPr lang="es-ES" sz="4400" dirty="0"/>
              <a:t>D) Las dos primeras son correctas</a:t>
            </a:r>
            <a:br>
              <a:rPr lang="es-ES" sz="4400" b="1" dirty="0"/>
            </a:br>
            <a:r>
              <a:rPr lang="es-ES" sz="4400" b="1" dirty="0"/>
              <a:t>SOLUCIÓN: A</a:t>
            </a:r>
          </a:p>
        </p:txBody>
      </p:sp>
    </p:spTree>
    <p:extLst>
      <p:ext uri="{BB962C8B-B14F-4D97-AF65-F5344CB8AC3E}">
        <p14:creationId xmlns:p14="http://schemas.microsoft.com/office/powerpoint/2010/main" val="223387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es una VPN?</a:t>
            </a:r>
            <a:br>
              <a:rPr lang="es-ES" sz="3600" b="1" dirty="0"/>
            </a:br>
            <a:r>
              <a:rPr lang="es-ES" sz="3600" dirty="0"/>
              <a:t>A) Es una aplicación que cifra la ubicación del usuario y la </a:t>
            </a:r>
            <a:r>
              <a:rPr lang="es-ES" sz="3600" dirty="0" err="1"/>
              <a:t>cambi</a:t>
            </a:r>
            <a:r>
              <a:rPr lang="es-ES" sz="3600" dirty="0"/>
              <a:t> a la que nosotros deseemos</a:t>
            </a:r>
            <a:br>
              <a:rPr lang="es-ES" sz="3600" dirty="0"/>
            </a:br>
            <a:r>
              <a:rPr lang="es-ES" sz="3600" dirty="0"/>
              <a:t>B) Es software que protege la identidad de un usuario cifrando sus datos y enmascarando su dirección IP y su ubicación</a:t>
            </a:r>
            <a:br>
              <a:rPr lang="es-ES" sz="3600" dirty="0"/>
            </a:br>
            <a:r>
              <a:rPr lang="es-ES" sz="3600" dirty="0"/>
              <a:t>C) Es un protocolo del modelo OSI que permite conectarnos desde el lugar que deseemos</a:t>
            </a:r>
            <a:br>
              <a:rPr lang="es-ES" sz="3600" dirty="0"/>
            </a:br>
            <a:r>
              <a:rPr lang="es-ES" sz="3600" dirty="0"/>
              <a:t>D) Todas son correctas</a:t>
            </a:r>
            <a:br>
              <a:rPr lang="es-ES" sz="3600" b="1" dirty="0"/>
            </a:br>
            <a:r>
              <a:rPr lang="es-ES" sz="3600" b="1" dirty="0"/>
              <a:t>SOLUCIÓN: B</a:t>
            </a:r>
          </a:p>
        </p:txBody>
      </p:sp>
    </p:spTree>
    <p:extLst>
      <p:ext uri="{BB962C8B-B14F-4D97-AF65-F5344CB8AC3E}">
        <p14:creationId xmlns:p14="http://schemas.microsoft.com/office/powerpoint/2010/main" val="32489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¿Qué es DLP?</a:t>
            </a:r>
            <a:br>
              <a:rPr lang="es-ES" sz="4200" b="1" dirty="0"/>
            </a:br>
            <a:r>
              <a:rPr lang="es-ES" sz="4200" dirty="0"/>
              <a:t>A) Disminución lineal de puertos</a:t>
            </a:r>
            <a:br>
              <a:rPr lang="es-ES" sz="4200" dirty="0"/>
            </a:br>
            <a:r>
              <a:rPr lang="es-ES" sz="4200" dirty="0"/>
              <a:t>B) Prevención de pérdida de datos</a:t>
            </a:r>
            <a:br>
              <a:rPr lang="es-ES" sz="4200" dirty="0"/>
            </a:br>
            <a:r>
              <a:rPr lang="es-ES" sz="4200" dirty="0"/>
              <a:t>C) </a:t>
            </a:r>
            <a:r>
              <a:rPr lang="es-ES" sz="4200" dirty="0" err="1"/>
              <a:t>Drastic</a:t>
            </a:r>
            <a:r>
              <a:rPr lang="es-ES" sz="4200" dirty="0"/>
              <a:t> line </a:t>
            </a:r>
            <a:r>
              <a:rPr lang="es-ES" sz="4200" dirty="0" err="1"/>
              <a:t>port</a:t>
            </a:r>
            <a:br>
              <a:rPr lang="es-ES" sz="4200" dirty="0"/>
            </a:br>
            <a:r>
              <a:rPr lang="es-ES" sz="4200" dirty="0"/>
              <a:t>D) Ninguna es correcta</a:t>
            </a:r>
            <a:br>
              <a:rPr lang="es-ES" sz="4200" b="1" dirty="0"/>
            </a:br>
            <a:r>
              <a:rPr lang="es-ES" sz="4200" b="1" dirty="0"/>
              <a:t>SOLUCIÓN: B</a:t>
            </a:r>
          </a:p>
        </p:txBody>
      </p:sp>
    </p:spTree>
    <p:extLst>
      <p:ext uri="{BB962C8B-B14F-4D97-AF65-F5344CB8AC3E}">
        <p14:creationId xmlns:p14="http://schemas.microsoft.com/office/powerpoint/2010/main" val="412137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son medidas para proteger dispositivos datos y una redes?</a:t>
            </a:r>
            <a:br>
              <a:rPr lang="es-ES" sz="4400" b="1" dirty="0"/>
            </a:br>
            <a:r>
              <a:rPr lang="es-ES" sz="4400" dirty="0"/>
              <a:t>A) Uso de software antivirus</a:t>
            </a:r>
            <a:br>
              <a:rPr lang="es-ES" sz="4400" dirty="0"/>
            </a:br>
            <a:r>
              <a:rPr lang="es-ES" sz="4400" dirty="0"/>
              <a:t>B) Realizar una prevención de pérdida de datos</a:t>
            </a:r>
            <a:br>
              <a:rPr lang="es-ES" sz="4400" dirty="0"/>
            </a:br>
            <a:r>
              <a:rPr lang="es-ES" sz="4400" dirty="0"/>
              <a:t>C) Hacer uso de cifrado</a:t>
            </a:r>
            <a:br>
              <a:rPr lang="es-ES" sz="4400" dirty="0"/>
            </a:br>
            <a:r>
              <a:rPr lang="es-ES" sz="4400" dirty="0"/>
              <a:t>D) Todas son correctas</a:t>
            </a:r>
            <a:br>
              <a:rPr lang="es-ES" sz="4400" b="1" dirty="0"/>
            </a:br>
            <a:r>
              <a:rPr lang="es-ES" sz="4400" b="1" dirty="0"/>
              <a:t>SOLUCIÓN: D</a:t>
            </a:r>
            <a:br>
              <a:rPr lang="es-ES" sz="4400" b="1" dirty="0"/>
            </a:br>
            <a:endParaRPr lang="es-ES" sz="4400" b="1" dirty="0"/>
          </a:p>
        </p:txBody>
      </p:sp>
    </p:spTree>
    <p:extLst>
      <p:ext uri="{BB962C8B-B14F-4D97-AF65-F5344CB8AC3E}">
        <p14:creationId xmlns:p14="http://schemas.microsoft.com/office/powerpoint/2010/main" val="38356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UTM?</a:t>
            </a:r>
            <a:br>
              <a:rPr lang="es-ES" sz="4400" b="1" dirty="0"/>
            </a:br>
            <a:r>
              <a:rPr lang="es-ES" sz="4400" dirty="0"/>
              <a:t>A) Gestión unificada de amenazas</a:t>
            </a:r>
            <a:br>
              <a:rPr lang="es-ES" sz="4400" dirty="0"/>
            </a:br>
            <a:r>
              <a:rPr lang="es-ES" sz="4400" dirty="0"/>
              <a:t>B) Gestión unida contra amenazas</a:t>
            </a:r>
            <a:br>
              <a:rPr lang="es-ES" sz="4400" dirty="0"/>
            </a:br>
            <a:r>
              <a:rPr lang="es-ES" sz="4400" dirty="0"/>
              <a:t>C) Unión anti malware</a:t>
            </a:r>
            <a:br>
              <a:rPr lang="es-ES" sz="4400" dirty="0"/>
            </a:br>
            <a:r>
              <a:rPr lang="es-ES" sz="4400" dirty="0"/>
              <a:t>D) Universal </a:t>
            </a:r>
            <a:r>
              <a:rPr lang="es-ES" sz="4400" dirty="0" err="1"/>
              <a:t>transmission</a:t>
            </a:r>
            <a:r>
              <a:rPr lang="es-ES" sz="4400" dirty="0"/>
              <a:t> machine</a:t>
            </a:r>
            <a:br>
              <a:rPr lang="es-ES" sz="4400" b="1" dirty="0"/>
            </a:br>
            <a:r>
              <a:rPr lang="es-ES" sz="4400" b="1" dirty="0"/>
              <a:t>SOLUCIÓN: A</a:t>
            </a:r>
          </a:p>
        </p:txBody>
      </p:sp>
    </p:spTree>
    <p:extLst>
      <p:ext uri="{BB962C8B-B14F-4D97-AF65-F5344CB8AC3E}">
        <p14:creationId xmlns:p14="http://schemas.microsoft.com/office/powerpoint/2010/main" val="10658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¿Para qué es importante el mantenimiento de una red?</a:t>
            </a:r>
            <a:br>
              <a:rPr lang="es-ES" sz="4000" b="1" dirty="0"/>
            </a:br>
            <a:r>
              <a:rPr lang="es-ES" sz="4000" dirty="0"/>
              <a:t>A) Para promover una red segura entre los usuarios de cada ordenador</a:t>
            </a:r>
            <a:br>
              <a:rPr lang="es-ES" sz="4000" dirty="0"/>
            </a:br>
            <a:r>
              <a:rPr lang="es-ES" sz="4000" dirty="0"/>
              <a:t>B) Para así poder aprovechar los recursos a disposición de los usuarios autorizados</a:t>
            </a:r>
            <a:br>
              <a:rPr lang="es-ES" sz="4000" dirty="0"/>
            </a:br>
            <a:r>
              <a:rPr lang="es-ES" sz="4000" dirty="0"/>
              <a:t>C) Para garantizar siempre el mayor ancho de banda posible</a:t>
            </a:r>
            <a:br>
              <a:rPr lang="es-ES" sz="4000" dirty="0"/>
            </a:br>
            <a:r>
              <a:rPr lang="es-ES" sz="4000" dirty="0"/>
              <a:t>D) Ninguna de las anteriores</a:t>
            </a:r>
            <a:br>
              <a:rPr lang="es-ES" sz="4000" b="1" dirty="0"/>
            </a:br>
            <a:r>
              <a:rPr lang="es-ES" sz="4000" b="1" dirty="0"/>
              <a:t>SOLUCIÓN: B</a:t>
            </a:r>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debemos hacer para mantener una buena postura cuándo estamos de pie?</a:t>
            </a:r>
            <a:br>
              <a:rPr lang="es-ES" sz="3600" b="1" dirty="0"/>
            </a:br>
            <a:r>
              <a:rPr lang="es-ES" sz="3600" dirty="0"/>
              <a:t>A) Mantener el tórax erguido y los hombros relajados</a:t>
            </a:r>
            <a:br>
              <a:rPr lang="es-ES" sz="3600" dirty="0"/>
            </a:br>
            <a:r>
              <a:rPr lang="es-ES" sz="3600" dirty="0"/>
              <a:t>B) Mantén los hombros hacia abajo y hacia atrás</a:t>
            </a:r>
            <a:br>
              <a:rPr lang="es-ES" sz="3600" dirty="0"/>
            </a:br>
            <a:r>
              <a:rPr lang="es-ES" sz="3600" dirty="0"/>
              <a:t>C) Estirar los músculos suavemente cada cierto tiempo</a:t>
            </a:r>
            <a:br>
              <a:rPr lang="es-ES" sz="3600" dirty="0"/>
            </a:br>
            <a:r>
              <a:rPr lang="es-ES" sz="3600" dirty="0"/>
              <a:t>D) Relajar los hombros de forma que no nos encorvemos ni tiren demasiado hacia atrás</a:t>
            </a:r>
            <a:br>
              <a:rPr lang="es-ES" sz="3600" b="1" dirty="0"/>
            </a:br>
            <a:r>
              <a:rPr lang="es-ES" sz="3600" b="1" dirty="0"/>
              <a:t>SOLUCIÓN: A</a:t>
            </a:r>
          </a:p>
        </p:txBody>
      </p:sp>
    </p:spTree>
    <p:extLst>
      <p:ext uri="{BB962C8B-B14F-4D97-AF65-F5344CB8AC3E}">
        <p14:creationId xmlns:p14="http://schemas.microsoft.com/office/powerpoint/2010/main" val="8615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¿Cuál es la primera medida para evitar tantos residuos eléctricos y electrónicos?</a:t>
            </a:r>
            <a:br>
              <a:rPr lang="es-ES" sz="4000" b="1" dirty="0"/>
            </a:br>
            <a:r>
              <a:rPr lang="es-ES" sz="4000" dirty="0"/>
              <a:t>A) Llevarlos a puntos limpios</a:t>
            </a:r>
            <a:br>
              <a:rPr lang="es-ES" sz="4000" dirty="0"/>
            </a:br>
            <a:r>
              <a:rPr lang="es-ES" sz="4000" dirty="0"/>
              <a:t>B) El reciclaje de estos</a:t>
            </a:r>
            <a:br>
              <a:rPr lang="es-ES" sz="4000" dirty="0"/>
            </a:br>
            <a:r>
              <a:rPr lang="es-ES" sz="4000" dirty="0"/>
              <a:t>C) La reparación o reutilización de estos</a:t>
            </a:r>
            <a:br>
              <a:rPr lang="es-ES" sz="4000" dirty="0"/>
            </a:br>
            <a:r>
              <a:rPr lang="es-ES" sz="4000" dirty="0"/>
              <a:t>D) Ninguna es correcta</a:t>
            </a:r>
            <a:br>
              <a:rPr lang="es-ES" sz="4000" b="1" dirty="0"/>
            </a:br>
            <a:r>
              <a:rPr lang="es-ES" sz="4000" b="1" dirty="0"/>
              <a:t>SOLUCIÓN: C</a:t>
            </a:r>
          </a:p>
        </p:txBody>
      </p:sp>
    </p:spTree>
    <p:extLst>
      <p:ext uri="{BB962C8B-B14F-4D97-AF65-F5344CB8AC3E}">
        <p14:creationId xmlns:p14="http://schemas.microsoft.com/office/powerpoint/2010/main" val="334517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de estos es un método de reciclaje de residuos eléctricos y electrónicos?</a:t>
            </a:r>
            <a:br>
              <a:rPr lang="es-ES" sz="4000" b="1" dirty="0"/>
            </a:br>
            <a:r>
              <a:rPr lang="es-ES" sz="4000" dirty="0"/>
              <a:t>A) Desmontar y separar los componentes de un dispositivo</a:t>
            </a:r>
            <a:br>
              <a:rPr lang="es-ES" sz="4000" dirty="0"/>
            </a:br>
            <a:r>
              <a:rPr lang="es-ES" sz="4000" dirty="0"/>
              <a:t>B) Reciclaje mecánico mediante extracción y triturado de materiales</a:t>
            </a:r>
            <a:br>
              <a:rPr lang="es-ES" sz="4000" dirty="0"/>
            </a:br>
            <a:r>
              <a:rPr lang="es-ES" sz="4000" dirty="0"/>
              <a:t>C) Fundición para la recuperación de metales</a:t>
            </a:r>
            <a:br>
              <a:rPr lang="es-ES" sz="4000" dirty="0"/>
            </a:br>
            <a:r>
              <a:rPr lang="es-ES" sz="4000" dirty="0"/>
              <a:t>D) Todas son correctas</a:t>
            </a:r>
            <a:br>
              <a:rPr lang="es-ES" sz="4000" b="1" dirty="0"/>
            </a:br>
            <a:r>
              <a:rPr lang="es-ES" sz="4000" b="1" dirty="0"/>
              <a:t>SOLUCIÓN: D</a:t>
            </a:r>
          </a:p>
        </p:txBody>
      </p:sp>
    </p:spTree>
    <p:extLst>
      <p:ext uri="{BB962C8B-B14F-4D97-AF65-F5344CB8AC3E}">
        <p14:creationId xmlns:p14="http://schemas.microsoft.com/office/powerpoint/2010/main" val="29228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un falso contacto?</a:t>
            </a:r>
            <a:br>
              <a:rPr lang="es-ES" sz="4400" b="1" dirty="0"/>
            </a:br>
            <a:r>
              <a:rPr lang="es-ES" sz="4400" dirty="0"/>
              <a:t>A) Una conexión que no se ha conectado a su lugar adecuado</a:t>
            </a:r>
            <a:br>
              <a:rPr lang="es-ES" sz="4400" dirty="0"/>
            </a:br>
            <a:r>
              <a:rPr lang="es-ES" sz="4400" dirty="0"/>
              <a:t>B) Una conexión que no está correcta</a:t>
            </a:r>
            <a:br>
              <a:rPr lang="es-ES" sz="4400" dirty="0"/>
            </a:br>
            <a:r>
              <a:rPr lang="es-ES" sz="4400" dirty="0"/>
              <a:t>C) Una conexión normalmente incorrecta</a:t>
            </a:r>
            <a:br>
              <a:rPr lang="es-ES" sz="4400" dirty="0"/>
            </a:br>
            <a:r>
              <a:rPr lang="es-ES" sz="4400" dirty="0"/>
              <a:t>D) Todas son correctas</a:t>
            </a:r>
            <a:br>
              <a:rPr lang="es-ES" sz="4400" b="1" dirty="0"/>
            </a:br>
            <a:r>
              <a:rPr lang="es-ES" sz="4400" b="1" dirty="0"/>
              <a:t>SOLUCIÓN: B</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¿Sobre qué establece responsabilidades las normativas de residuos de aparatos eléctricos y electrónicos?</a:t>
            </a:r>
            <a:br>
              <a:rPr lang="es-ES" sz="3600" b="1" dirty="0"/>
            </a:br>
            <a:r>
              <a:rPr lang="es-ES" sz="3600" dirty="0"/>
              <a:t>A) Solo sobre los productores</a:t>
            </a:r>
            <a:br>
              <a:rPr lang="es-ES" sz="3600" dirty="0"/>
            </a:br>
            <a:r>
              <a:rPr lang="es-ES" sz="3600" dirty="0"/>
              <a:t>B) Sobre productores, distribuidores, administraciones públicas y ciudadanos</a:t>
            </a:r>
            <a:br>
              <a:rPr lang="es-ES" sz="3600" dirty="0"/>
            </a:br>
            <a:r>
              <a:rPr lang="es-ES" sz="3600" dirty="0"/>
              <a:t>C) Solo sobre productores y administraciones públicas</a:t>
            </a:r>
            <a:br>
              <a:rPr lang="es-ES" sz="3600" dirty="0"/>
            </a:br>
            <a:r>
              <a:rPr lang="es-ES" sz="3600" dirty="0"/>
              <a:t>D) Sobre empresas de reciclado de residuos, productores y administraciones públicas</a:t>
            </a:r>
            <a:br>
              <a:rPr lang="es-ES" sz="3600" b="1" dirty="0"/>
            </a:br>
            <a:r>
              <a:rPr lang="es-ES" sz="3600" b="1" dirty="0"/>
              <a:t>SOLUCIÓN: B</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¿En qué consiste el mantenimiento de redes?</a:t>
            </a:r>
            <a:br>
              <a:rPr lang="es-ES" sz="3600" b="1" dirty="0"/>
            </a:br>
            <a:r>
              <a:rPr lang="es-ES" sz="3600" dirty="0"/>
              <a:t>A) En evitar futuros problemas de interconexión</a:t>
            </a:r>
            <a:br>
              <a:rPr lang="es-ES" sz="3600" dirty="0"/>
            </a:br>
            <a:r>
              <a:rPr lang="es-ES" sz="3600" dirty="0"/>
              <a:t>B) Consiste en renovar las conexiones de red cada cierto tiempo</a:t>
            </a:r>
            <a:br>
              <a:rPr lang="es-ES" sz="3600" dirty="0"/>
            </a:br>
            <a:r>
              <a:rPr lang="es-ES" sz="3600" dirty="0"/>
              <a:t>C) Consiste en reemplazar las zonas dañadas de una red</a:t>
            </a:r>
            <a:br>
              <a:rPr lang="es-ES" sz="3600" dirty="0"/>
            </a:br>
            <a:r>
              <a:rPr lang="es-ES" sz="3600" dirty="0"/>
              <a:t>D) Es el proceso mediante el cual se mantienen en buen estado las instalaciones de una red</a:t>
            </a:r>
            <a:br>
              <a:rPr lang="es-ES" sz="3600" b="1" dirty="0"/>
            </a:br>
            <a:r>
              <a:rPr lang="es-ES" sz="3600" b="1" dirty="0"/>
              <a:t>SOLUCIÓN: D</a:t>
            </a:r>
            <a:br>
              <a:rPr lang="es-ES" sz="4400" b="1" dirty="0"/>
            </a:br>
            <a:endParaRPr lang="es-ES" sz="4400" b="1" dirty="0"/>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¿Qué es una red informática?</a:t>
            </a:r>
            <a:br>
              <a:rPr lang="es-ES" sz="4000" b="1" dirty="0"/>
            </a:br>
            <a:r>
              <a:rPr lang="es-ES" sz="4000" dirty="0"/>
              <a:t>A) Una conexión de equipos que trabajan con un objetivo común</a:t>
            </a:r>
            <a:br>
              <a:rPr lang="es-ES" sz="4000" dirty="0"/>
            </a:br>
            <a:r>
              <a:rPr lang="es-ES" sz="4000" dirty="0"/>
              <a:t>B) Un conjunto de servidores que distribuyen servicios</a:t>
            </a:r>
            <a:br>
              <a:rPr lang="es-ES" sz="4000" dirty="0"/>
            </a:br>
            <a:r>
              <a:rPr lang="es-ES" sz="4000" dirty="0"/>
              <a:t>C) Una serie de dispositivos remotos relacionados</a:t>
            </a:r>
            <a:br>
              <a:rPr lang="es-ES" sz="4000" dirty="0"/>
            </a:br>
            <a:r>
              <a:rPr lang="es-ES" sz="4000" dirty="0"/>
              <a:t>D) Todas son correctas</a:t>
            </a:r>
            <a:br>
              <a:rPr lang="es-ES" sz="4000" b="1" dirty="0"/>
            </a:br>
            <a:r>
              <a:rPr lang="es-ES" sz="4000" b="1" dirty="0"/>
              <a:t>SOLUCIÓN: A</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debemos hacer para mantener una buena postura cuándo estamos de pie?</a:t>
            </a:r>
            <a:br>
              <a:rPr lang="es-ES" sz="3600" b="1" dirty="0"/>
            </a:br>
            <a:r>
              <a:rPr lang="es-ES" sz="3600" dirty="0"/>
              <a:t>A) Mantener el tórax erguido y los hombros relajados</a:t>
            </a:r>
            <a:br>
              <a:rPr lang="es-ES" sz="3600" dirty="0"/>
            </a:br>
            <a:r>
              <a:rPr lang="es-ES" sz="3600" dirty="0"/>
              <a:t>B) Mantén los hombros hacia abajo y hacia atrás</a:t>
            </a:r>
            <a:br>
              <a:rPr lang="es-ES" sz="3600" dirty="0"/>
            </a:br>
            <a:r>
              <a:rPr lang="es-ES" sz="3600" dirty="0"/>
              <a:t>C) Estirar los músculos suavemente cada cierto tiempo</a:t>
            </a:r>
            <a:br>
              <a:rPr lang="es-ES" sz="3600" dirty="0"/>
            </a:br>
            <a:r>
              <a:rPr lang="es-ES" sz="3600" dirty="0"/>
              <a:t>D) Relajar los hombros de forma que no nos encorvemos ni tiren demasiado hacia atrás</a:t>
            </a:r>
            <a:br>
              <a:rPr lang="es-ES" sz="3600" b="1" dirty="0"/>
            </a:br>
            <a:r>
              <a:rPr lang="es-ES" sz="3600" b="1" dirty="0"/>
              <a:t>SOLUCIÓN: A</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suele ser más seguro usar en una red informática?</a:t>
            </a:r>
            <a:br>
              <a:rPr lang="es-ES" sz="4400" b="1" dirty="0"/>
            </a:br>
            <a:r>
              <a:rPr lang="es-ES" sz="4400" dirty="0"/>
              <a:t>A) Conexión cableada</a:t>
            </a:r>
            <a:br>
              <a:rPr lang="es-ES" sz="4400" dirty="0"/>
            </a:br>
            <a:r>
              <a:rPr lang="es-ES" sz="4400" dirty="0"/>
              <a:t>B) Conexión mediante </a:t>
            </a:r>
            <a:r>
              <a:rPr lang="es-ES" sz="4400" dirty="0" err="1"/>
              <a:t>Wi</a:t>
            </a:r>
            <a:r>
              <a:rPr lang="es-ES" sz="4400" dirty="0"/>
              <a:t>-Fi</a:t>
            </a:r>
            <a:br>
              <a:rPr lang="es-ES" sz="4400" dirty="0"/>
            </a:br>
            <a:r>
              <a:rPr lang="es-ES" sz="4400" dirty="0"/>
              <a:t>C) Conexión mediante Bluetooth</a:t>
            </a:r>
            <a:br>
              <a:rPr lang="es-ES" sz="4400" dirty="0"/>
            </a:br>
            <a:r>
              <a:rPr lang="es-ES" sz="4400" dirty="0"/>
              <a:t>D) Todas nos dan la misma seguridad</a:t>
            </a:r>
            <a:br>
              <a:rPr lang="es-ES" sz="4400" b="1" dirty="0"/>
            </a:br>
            <a:r>
              <a:rPr lang="es-ES" sz="4400" b="1" dirty="0"/>
              <a:t>SOLUCIÓN: A</a:t>
            </a:r>
          </a:p>
        </p:txBody>
      </p:sp>
    </p:spTree>
    <p:extLst>
      <p:ext uri="{BB962C8B-B14F-4D97-AF65-F5344CB8AC3E}">
        <p14:creationId xmlns:p14="http://schemas.microsoft.com/office/powerpoint/2010/main" val="1498655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29352</TotalTime>
  <Words>1836</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¿Qué es la postura estática en la higiene postural? A) Cuando no estamos en movimiento B) Cuando estamos en movimiento C) Cuando estamos en una postura innecesaria D) Cuando estamos tumbados SOLUCIÓN: A </vt:lpstr>
      <vt:lpstr>¿Cuál es el primer paso en el mantenimiento de una red? A) Verificar la conexión y que esta esté en buenas condiciones B) Comprobar que no haya equipos quemados C) Comprobar el estado de la tarjeta de red D) Verificar que los recursos de red funcionan correctamente SOLUCIÓN: A   </vt:lpstr>
      <vt:lpstr>¿Para qué es importante el mantenimiento de una red? A) Para promover una red segura entre los usuarios de cada ordenador B) Para así poder aprovechar los recursos a disposición de los usuarios autorizados C) Para garantizar siempre el mayor ancho de banda posible D) Ninguna de las anteriores SOLUCIÓN: B</vt:lpstr>
      <vt:lpstr>¿Qué es un falso contacto? A) Una conexión que no se ha conectado a su lugar adecuado B) Una conexión que no está correcta C) Una conexión normalmente incorrecta D) Todas son correctas SOLUCIÓN: B</vt:lpstr>
      <vt:lpstr>¿Sobre qué establece responsabilidades las normativas de residuos de aparatos eléctricos y electrónicos? A) Solo sobre los productores B) Sobre productores, distribuidores, administraciones públicas y ciudadanos C) Solo sobre productores y administraciones públicas D) Sobre empresas de reciclado de residuos, productores y administraciones públicas SOLUCIÓN: B</vt:lpstr>
      <vt:lpstr>¿En qué consiste el mantenimiento de redes? A) En evitar futuros problemas de interconexión B) Consiste en renovar las conexiones de red cada cierto tiempo C) Consiste en reemplazar las zonas dañadas de una red D) Es el proceso mediante el cual se mantienen en buen estado las instalaciones de una red SOLUCIÓN: D </vt:lpstr>
      <vt:lpstr>¿Qué es una red informática? A) Una conexión de equipos que trabajan con un objetivo común B) Un conjunto de servidores que distribuyen servicios C) Una serie de dispositivos remotos relacionados D) Todas son correctas SOLUCIÓN: A</vt:lpstr>
      <vt:lpstr>¿Qué debemos hacer para mantener una buena postura cuándo estamos de pie? A) Mantener el tórax erguido y los hombros relajados B) Mantén los hombros hacia abajo y hacia atrás C) Estirar los músculos suavemente cada cierto tiempo D) Relajar los hombros de forma que no nos encorvemos ni tiren demasiado hacia atrás SOLUCIÓN: A</vt:lpstr>
      <vt:lpstr>¿Qué suele ser más seguro usar en una red informática? A) Conexión cableada B) Conexión mediante Wi-Fi C) Conexión mediante Bluetooth D) Todas nos dan la misma seguridad SOLUCIÓN: A</vt:lpstr>
      <vt:lpstr>¿Qué es la higiene postural? A) Son las recomendaciones que deben seguirse para mantener una correcta alineación del cuerpo en todas las actividades B) Es la correcta colocación del cableado en una red para evitar tensiones de cables C) Consiste en limpiar las colisiones de una red para mantenerla limpia D) Consiste en llevar los residuos eléctricos y electrónicos a puntos limpios SOLUCIÓN: A</vt:lpstr>
      <vt:lpstr>¿Cómo pueden afectar las colisiones a una red? A) No afectan, en las redes actuales no se les tiene importancia B) Estas pueden afectar negativamente si no se realiza un mantenimiento C) Estas no afectan, pero pueden generar ruidos en el cableado D) Todas son incorrectas SOLUCIÓN: B</vt:lpstr>
      <vt:lpstr>¿Que herramienta puede emplear un técnico para verificar las colisiones que pueda haber en una red? A) Sniffer pro B) Network inspector C) Ambas son correctas D) Ambas son incorrectas SOLUCIÓN: C</vt:lpstr>
      <vt:lpstr>A la hora de realizar el mantenimiento de una red es importante comprobar que funcionan A) Switches B) Routers C) Puntos de acceso inalámbrico Wi-Fi D) Todas son correctas SOLUCIÓN: D</vt:lpstr>
      <vt:lpstr>A la hora de realizar un mantenimiento de red ¿Es importante verificar si hay servicios o protocolos innecesarios? A) No, esto de ninguna manera afecta a una red B) Si, estos pueden generar tráfico y por ende colapsos de comunicaciones C) No, los protocolos no son necesarios de revisar, ya que apenas gastan recursos D) No, los servicios no son necesarios de revisar, ya que apenas gastan recursos SOLUCIÓN: B</vt:lpstr>
      <vt:lpstr>¿Cuál de estos es necesario revisar en el mantenimiento de una red? A) Tarjeta de red B) Ancho de banda de la red C) Velocidad de transmisión de la red D) Ninguna es correcta SOLUCIÓN: A</vt:lpstr>
      <vt:lpstr>¿Qué puede ocurrir si un problema de una red no se soluciona a tiempo? A) No debería de ocurrir nada B) Este puede acabar afectando a muchos más equipos C) Puede generar daños irreparables en el servidor central remoto D) Todas son correctas SOLUCIÓN: B</vt:lpstr>
      <vt:lpstr>¿Para qué sirve el mantenimiento de redes preventivo? A) Para que los trabajadores puedan usar una red a su máximo ancho de banda sin restricciones B) Para prevenir a una red de posibles infecciones de hackers C) Para verificar recursos de red como impresoras o servidores D) Para evitar problemas y así mantener siempre una buena eficiencia sin cortes SOLUCIÓN: D</vt:lpstr>
      <vt:lpstr>¿Cómo funcionan los ataques DDoS de la capa 7? A) Estos envían miles de protocolos por segundo hacia el servidor central de la red B) Estos realizan un método concreto para robar toda la información de los usuarios de una red C) Estos intentan saturar los recursos de la red o del servidor con una avalancha de tráfico D) Estos rellenan la red con recursos innecesarios de otros usuarios SOLUCIÓN: C</vt:lpstr>
      <vt:lpstr>Un ataque en el que se envían miles de solicitudes por segundo a una página web hasta sobrecargarla ¿Qué tipo de ataque sería? A) DDoS B) Troyano C) RSTs D) WRzP SOLUCIÓN: A</vt:lpstr>
      <vt:lpstr>¿Qué es la seguridad de red? A) Es la actividad dirigida a la protección de datos, aplicaciones, dispositivos y sistemas que están conectados a la red B) Consiste en proteger una red frente a virus de ataques DDoS C) Es la actividad en la cual renovamos una red antigua para que funcione bien de nuevo D) Todas son correctas SOLUCIÓN: A</vt:lpstr>
      <vt:lpstr>¿Es lo mismo la seguridad de red que la ciberseguridad? A) Si, las dos se refieren al mismo ámbito exactamente B) Sí, pero la ciberseguridad está relacionada con las tecnologías artifiales C) No, la seguridad de red es un subconjunto de la ciberseguridad D) No, la ciberseguridad es un subconjunto de la seguridad de red SOLUCIÓN: C</vt:lpstr>
      <vt:lpstr>¿Qué es la protección mediante cortafuegos? A) Un protocolo de medición de redes remotas B) Un tipo de seguridad de red C) Un tipo de protección contra posibles incendios en una red D) Todas son incorrectas SOLUCIÓN: B</vt:lpstr>
      <vt:lpstr>¿Qué es un IDPS? A) Un protocolo de seguridad de la capa de sesión B) Un sistema de detección y prevención de intrusiones C) Un servicio para prevenir ataques DDoS D) Ninguna es correcta SOLUCIÓN:B</vt:lpstr>
      <vt:lpstr>¿Qué es la postura dinámica en la higiene postural? A) Se refiere a como se sostiene el cuerpo cuando estamos en movimiento B) Consiste en movernos mientras estamos sentados o tumbados C) Cuando no estamos en movimiento D) Cuando estamos en una postura innecesaria SOLUCIÓN: A  </vt:lpstr>
      <vt:lpstr>La seguridad en cloud ¿Qué clase de recursos protegue? A) Recursos en línea B) Recursos fijos de la red C) Recursos sin conexión D) Las dos primeras son correctas SOLUCIÓN: A</vt:lpstr>
      <vt:lpstr>¿Qué es una VPN? A) Es una aplicación que cifra la ubicación del usuario y la cambi a la que nosotros deseemos B) Es software que protege la identidad de un usuario cifrando sus datos y enmascarando su dirección IP y su ubicación C) Es un protocolo del modelo OSI que permite conectarnos desde el lugar que deseemos D) Todas son correctas SOLUCIÓN: B</vt:lpstr>
      <vt:lpstr>¿Qué es DLP? A) Disminución lineal de puertos B) Prevención de pérdida de datos C) Drastic line port D) Ninguna es correcta SOLUCIÓN: B</vt:lpstr>
      <vt:lpstr>¿Cuáles son medidas para proteger dispositivos datos y una redes? A) Uso de software antivirus B) Realizar una prevención de pérdida de datos C) Hacer uso de cifrado D) Todas son correctas SOLUCIÓN: D </vt:lpstr>
      <vt:lpstr>¿Qué es UTM? A) Gestión unificada de amenazas B) Gestión unida contra amenazas C) Unión anti malware D) Universal transmission machine SOLUCIÓN: A</vt:lpstr>
      <vt:lpstr>¿Qué debemos hacer para mantener una buena postura cuándo estamos de pie? A) Mantener el tórax erguido y los hombros relajados B) Mantén los hombros hacia abajo y hacia atrás C) Estirar los músculos suavemente cada cierto tiempo D) Relajar los hombros de forma que no nos encorvemos ni tiren demasiado hacia atrás SOLUCIÓN: A</vt:lpstr>
      <vt:lpstr>¿Cuál es la primera medida para evitar tantos residuos eléctricos y electrónicos? A) Llevarlos a puntos limpios B) El reciclaje de estos C) La reparación o reutilización de estos D) Ninguna es correcta SOLUCIÓN: C</vt:lpstr>
      <vt:lpstr>¿Cuál de estos es un método de reciclaje de residuos eléctricos y electrónicos? A) Desmontar y separar los componentes de un dispositivo B) Reciclaje mecánico mediante extracción y triturado de materiales C) Fundición para la recuperación de metales D) Todas son correctas SOLUCIÓN: 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10</cp:revision>
  <cp:lastPrinted>2023-06-24T08:58:41Z</cp:lastPrinted>
  <dcterms:created xsi:type="dcterms:W3CDTF">2023-04-19T17:26:22Z</dcterms:created>
  <dcterms:modified xsi:type="dcterms:W3CDTF">2023-06-24T09:13:06Z</dcterms:modified>
</cp:coreProperties>
</file>