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Slab"/>
      <p:regular r:id="rId22"/>
      <p:bold r:id="rId23"/>
    </p:embeddedFont>
    <p:embeddedFont>
      <p:font typeface="Roboto"/>
      <p:regular r:id="rId24"/>
      <p:bold r:id="rId25"/>
      <p:italic r:id="rId26"/>
      <p:boldItalic r:id="rId27"/>
    </p:embeddedFont>
    <p:embeddedFont>
      <p:font typeface="Montserrat"/>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Slab-regular.fntdata"/><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font" Target="fonts/RobotoSlab-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Montserrat-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7899cf2f3c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7899cf2f3c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4d2defcea3_1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4d2defcea3_1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4d2defcea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4d2defcea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4d2defcea3_1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4d2defcea3_1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4d2defcea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4d2defcea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4d2defcea3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4d2defcea3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4d2defcea3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4d2defcea3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4d2defcea3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4d2defcea3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4d2defcea3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4d2defcea3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4d2defcea3_1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4d2defcea3_1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4d2defcea3_1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4d2defcea3_1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4d2defcea3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4d2defcea3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4d2defcea3_1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4d2defcea3_1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4d2defcea3_1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4d2defcea3_1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4d2defcea3_1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4d2defcea3_1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criticalstudy.ihcs.ac.ir/article_4062_en.html" TargetMode="External"/><Relationship Id="rId4" Type="http://schemas.openxmlformats.org/officeDocument/2006/relationships/hyperlink" Target="http://institucional.us.es/revistas/argumentos/8/art_4.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067675"/>
            <a:ext cx="5783400" cy="1457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s" sz="7511"/>
              <a:t>Sapiens</a:t>
            </a:r>
            <a:endParaRPr sz="7511"/>
          </a:p>
          <a:p>
            <a:pPr indent="0" lvl="0" marL="0" rtl="0" algn="ctr">
              <a:spcBef>
                <a:spcPts val="0"/>
              </a:spcBef>
              <a:spcAft>
                <a:spcPts val="0"/>
              </a:spcAft>
              <a:buNone/>
            </a:pPr>
            <a:r>
              <a:rPr lang="es"/>
              <a:t>de animales a dioses</a:t>
            </a:r>
            <a:endParaRPr/>
          </a:p>
        </p:txBody>
      </p:sp>
      <p:sp>
        <p:nvSpPr>
          <p:cNvPr id="64" name="Google Shape;64;p13"/>
          <p:cNvSpPr txBox="1"/>
          <p:nvPr>
            <p:ph idx="1" type="subTitle"/>
          </p:nvPr>
        </p:nvSpPr>
        <p:spPr>
          <a:xfrm>
            <a:off x="1775277" y="3470025"/>
            <a:ext cx="5783400" cy="9090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s"/>
              <a:t>Antonini Lucas, Berges Carlos, Caselli Guillermo, Lopez Victoria.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idx="4294967295" type="body"/>
          </p:nvPr>
        </p:nvSpPr>
        <p:spPr>
          <a:xfrm>
            <a:off x="303800" y="578875"/>
            <a:ext cx="8525700" cy="354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latin typeface="Times New Roman"/>
                <a:ea typeface="Times New Roman"/>
                <a:cs typeface="Times New Roman"/>
                <a:sym typeface="Times New Roman"/>
              </a:rPr>
              <a:t> “A menos que se interponga alguna catástrofe nuclear o ecológica, eso es lo que se cuenta, el ritmo del desarrollo tecnológico conducirá pronto a la sustitución de Homo sapiens por seres completamente distintos que no solo poseen un físico diferente, sino mundos cognitivos y emocionales muy distintos.”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just">
              <a:lnSpc>
                <a:spcPct val="95000"/>
              </a:lnSpc>
              <a:spcBef>
                <a:spcPts val="0"/>
              </a:spcBef>
              <a:spcAft>
                <a:spcPts val="0"/>
              </a:spcAft>
              <a:buClr>
                <a:srgbClr val="000000"/>
              </a:buClr>
              <a:buSzPts val="935"/>
              <a:buFont typeface="Arial"/>
              <a:buNone/>
            </a:pPr>
            <a:r>
              <a:rPr lang="es" sz="1300">
                <a:latin typeface="Times New Roman"/>
                <a:ea typeface="Times New Roman"/>
                <a:cs typeface="Times New Roman"/>
                <a:sym typeface="Times New Roman"/>
              </a:rPr>
              <a:t>(Harari, 2011-Sapiens-pág 305) </a:t>
            </a:r>
            <a:endParaRPr sz="1300">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
        <p:nvSpPr>
          <p:cNvPr id="131" name="Google Shape;131;p22"/>
          <p:cNvSpPr txBox="1"/>
          <p:nvPr/>
        </p:nvSpPr>
        <p:spPr>
          <a:xfrm>
            <a:off x="2638350" y="3476550"/>
            <a:ext cx="5339700" cy="831300"/>
          </a:xfrm>
          <a:prstGeom prst="rect">
            <a:avLst/>
          </a:prstGeom>
          <a:noFill/>
          <a:ln cap="flat" cmpd="sng" w="38100">
            <a:solidFill>
              <a:schemeClr val="accent5"/>
            </a:solidFill>
            <a:prstDash val="solid"/>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i="1" lang="es" sz="2100">
                <a:solidFill>
                  <a:schemeClr val="dk1"/>
                </a:solidFill>
                <a:latin typeface="Roboto"/>
                <a:ea typeface="Roboto"/>
                <a:cs typeface="Roboto"/>
                <a:sym typeface="Roboto"/>
              </a:rPr>
              <a:t>La </a:t>
            </a:r>
            <a:r>
              <a:rPr i="1" lang="es" sz="2100">
                <a:solidFill>
                  <a:schemeClr val="dk1"/>
                </a:solidFill>
                <a:latin typeface="Roboto"/>
                <a:ea typeface="Roboto"/>
                <a:cs typeface="Roboto"/>
                <a:sym typeface="Roboto"/>
              </a:rPr>
              <a:t>tecnología</a:t>
            </a:r>
            <a:r>
              <a:rPr i="1" lang="es" sz="2100">
                <a:solidFill>
                  <a:schemeClr val="dk1"/>
                </a:solidFill>
                <a:latin typeface="Roboto"/>
                <a:ea typeface="Roboto"/>
                <a:cs typeface="Roboto"/>
                <a:sym typeface="Roboto"/>
              </a:rPr>
              <a:t> ya </a:t>
            </a:r>
            <a:r>
              <a:rPr i="1" lang="es" sz="2100">
                <a:solidFill>
                  <a:schemeClr val="dk1"/>
                </a:solidFill>
                <a:latin typeface="Roboto"/>
                <a:ea typeface="Roboto"/>
                <a:cs typeface="Roboto"/>
                <a:sym typeface="Roboto"/>
              </a:rPr>
              <a:t>está</a:t>
            </a:r>
            <a:r>
              <a:rPr i="1" lang="es" sz="2100">
                <a:solidFill>
                  <a:schemeClr val="dk1"/>
                </a:solidFill>
                <a:latin typeface="Roboto"/>
                <a:ea typeface="Roboto"/>
                <a:cs typeface="Roboto"/>
                <a:sym typeface="Roboto"/>
              </a:rPr>
              <a:t> establecida y se desarrollara de una forma u otra</a:t>
            </a:r>
            <a:endParaRPr i="1" sz="2100">
              <a:solidFill>
                <a:schemeClr val="dk1"/>
              </a:solidFill>
              <a:latin typeface="Roboto"/>
              <a:ea typeface="Roboto"/>
              <a:cs typeface="Roboto"/>
              <a:sym typeface="Roboto"/>
            </a:endParaRPr>
          </a:p>
        </p:txBody>
      </p:sp>
      <p:sp>
        <p:nvSpPr>
          <p:cNvPr id="132" name="Google Shape;132;p22"/>
          <p:cNvSpPr/>
          <p:nvPr/>
        </p:nvSpPr>
        <p:spPr>
          <a:xfrm>
            <a:off x="888250" y="3555900"/>
            <a:ext cx="1345500" cy="672600"/>
          </a:xfrm>
          <a:prstGeom prst="rightArrow">
            <a:avLst>
              <a:gd fmla="val 50000" name="adj1"/>
              <a:gd fmla="val 50000" name="adj2"/>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TEORÍA</a:t>
            </a:r>
            <a:r>
              <a:rPr lang="es"/>
              <a:t> </a:t>
            </a:r>
            <a:r>
              <a:rPr lang="es"/>
              <a:t>CRÍTICA</a:t>
            </a:r>
            <a:endParaRPr/>
          </a:p>
        </p:txBody>
      </p:sp>
      <p:sp>
        <p:nvSpPr>
          <p:cNvPr id="138" name="Google Shape;138;p23"/>
          <p:cNvSpPr txBox="1"/>
          <p:nvPr>
            <p:ph idx="1" type="body"/>
          </p:nvPr>
        </p:nvSpPr>
        <p:spPr>
          <a:xfrm>
            <a:off x="405450" y="1331425"/>
            <a:ext cx="8637900" cy="34899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rgbClr val="FFFFFF"/>
              </a:buClr>
              <a:buSzPts val="1700"/>
              <a:buFont typeface="Times New Roman"/>
              <a:buChar char="●"/>
            </a:pPr>
            <a:r>
              <a:rPr b="1" lang="es" sz="1700">
                <a:solidFill>
                  <a:srgbClr val="FFFFFF"/>
                </a:solidFill>
                <a:latin typeface="Times New Roman"/>
                <a:ea typeface="Times New Roman"/>
                <a:cs typeface="Times New Roman"/>
                <a:sym typeface="Times New Roman"/>
              </a:rPr>
              <a:t>Análisis de tecnología en dos niveles:</a:t>
            </a:r>
            <a:r>
              <a:rPr lang="es" sz="1700">
                <a:solidFill>
                  <a:srgbClr val="FFFFFF"/>
                </a:solidFill>
                <a:latin typeface="Times New Roman"/>
                <a:ea typeface="Times New Roman"/>
                <a:cs typeface="Times New Roman"/>
                <a:sym typeface="Times New Roman"/>
              </a:rPr>
              <a:t> </a:t>
            </a:r>
            <a:endParaRPr sz="1700">
              <a:solidFill>
                <a:srgbClr val="FFFFFF"/>
              </a:solidFill>
              <a:latin typeface="Times New Roman"/>
              <a:ea typeface="Times New Roman"/>
              <a:cs typeface="Times New Roman"/>
              <a:sym typeface="Times New Roman"/>
            </a:endParaRPr>
          </a:p>
          <a:p>
            <a:pPr indent="0" lvl="0" marL="457200" rtl="0" algn="l">
              <a:spcBef>
                <a:spcPts val="0"/>
              </a:spcBef>
              <a:spcAft>
                <a:spcPts val="0"/>
              </a:spcAft>
              <a:buNone/>
            </a:pPr>
            <a:r>
              <a:rPr lang="es" sz="1700">
                <a:solidFill>
                  <a:srgbClr val="FFFFFF"/>
                </a:solidFill>
                <a:latin typeface="Times New Roman"/>
                <a:ea typeface="Times New Roman"/>
                <a:cs typeface="Times New Roman"/>
                <a:sym typeface="Times New Roman"/>
              </a:rPr>
              <a:t>Primario (descontextualización) y secundario (integración de objetos simplificados).</a:t>
            </a:r>
            <a:endParaRPr sz="1700">
              <a:solidFill>
                <a:srgbClr val="FFFFFF"/>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700">
              <a:solidFill>
                <a:srgbClr val="FFFFFF"/>
              </a:solidFill>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b="1" lang="es" sz="1700">
                <a:latin typeface="Times New Roman"/>
                <a:ea typeface="Times New Roman"/>
                <a:cs typeface="Times New Roman"/>
                <a:sym typeface="Times New Roman"/>
              </a:rPr>
              <a:t>Código técnico: </a:t>
            </a:r>
            <a:endParaRPr b="1" sz="1700">
              <a:latin typeface="Times New Roman"/>
              <a:ea typeface="Times New Roman"/>
              <a:cs typeface="Times New Roman"/>
              <a:sym typeface="Times New Roman"/>
            </a:endParaRPr>
          </a:p>
          <a:p>
            <a:pPr indent="0" lvl="0" marL="457200" rtl="0" algn="l">
              <a:spcBef>
                <a:spcPts val="0"/>
              </a:spcBef>
              <a:spcAft>
                <a:spcPts val="0"/>
              </a:spcAft>
              <a:buNone/>
            </a:pPr>
            <a:r>
              <a:rPr lang="es" sz="1700">
                <a:latin typeface="Times New Roman"/>
                <a:ea typeface="Times New Roman"/>
                <a:cs typeface="Times New Roman"/>
                <a:sym typeface="Times New Roman"/>
              </a:rPr>
              <a:t>Articulación entre necesidades sociales y técnicas.</a:t>
            </a:r>
            <a:endParaRPr sz="1700">
              <a:latin typeface="Times New Roman"/>
              <a:ea typeface="Times New Roman"/>
              <a:cs typeface="Times New Roman"/>
              <a:sym typeface="Times New Roman"/>
            </a:endParaRPr>
          </a:p>
          <a:p>
            <a:pPr indent="0" lvl="0" marL="457200" rtl="0" algn="l">
              <a:spcBef>
                <a:spcPts val="0"/>
              </a:spcBef>
              <a:spcAft>
                <a:spcPts val="0"/>
              </a:spcAft>
              <a:buNone/>
            </a:pPr>
            <a:r>
              <a:rPr lang="es" sz="1700">
                <a:latin typeface="Times New Roman"/>
                <a:ea typeface="Times New Roman"/>
                <a:cs typeface="Times New Roman"/>
                <a:sym typeface="Times New Roman"/>
              </a:rPr>
              <a:t>Valor que la clase dominante le da a la tecnología.</a:t>
            </a:r>
            <a:endParaRPr sz="1700">
              <a:latin typeface="Times New Roman"/>
              <a:ea typeface="Times New Roman"/>
              <a:cs typeface="Times New Roman"/>
              <a:sym typeface="Times New Roman"/>
            </a:endParaRPr>
          </a:p>
          <a:p>
            <a:pPr indent="0" lvl="0" marL="457200" rtl="0" algn="l">
              <a:spcBef>
                <a:spcPts val="0"/>
              </a:spcBef>
              <a:spcAft>
                <a:spcPts val="0"/>
              </a:spcAft>
              <a:buNone/>
            </a:pPr>
            <a:r>
              <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b="1" lang="es" sz="1700">
                <a:latin typeface="Times New Roman"/>
                <a:ea typeface="Times New Roman"/>
                <a:cs typeface="Times New Roman"/>
                <a:sym typeface="Times New Roman"/>
              </a:rPr>
              <a:t>Autonomía operativa</a:t>
            </a:r>
            <a:endParaRPr b="1" sz="1700">
              <a:latin typeface="Times New Roman"/>
              <a:ea typeface="Times New Roman"/>
              <a:cs typeface="Times New Roman"/>
              <a:sym typeface="Times New Roman"/>
            </a:endParaRPr>
          </a:p>
          <a:p>
            <a:pPr indent="0" lvl="0" marL="457200" rtl="0" algn="l">
              <a:spcBef>
                <a:spcPts val="0"/>
              </a:spcBef>
              <a:spcAft>
                <a:spcPts val="0"/>
              </a:spcAft>
              <a:buNone/>
            </a:pPr>
            <a:r>
              <a:rPr lang="es" sz="1700">
                <a:latin typeface="Times New Roman"/>
                <a:ea typeface="Times New Roman"/>
                <a:cs typeface="Times New Roman"/>
                <a:sym typeface="Times New Roman"/>
              </a:rPr>
              <a:t>La élite tiene control sobre la tecnología.</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b="1" lang="es" sz="1700">
                <a:latin typeface="Times New Roman"/>
                <a:ea typeface="Times New Roman"/>
                <a:cs typeface="Times New Roman"/>
                <a:sym typeface="Times New Roman"/>
              </a:rPr>
              <a:t>Resistencia</a:t>
            </a:r>
            <a:r>
              <a:rPr lang="es" sz="1700">
                <a:latin typeface="Times New Roman"/>
                <a:ea typeface="Times New Roman"/>
                <a:cs typeface="Times New Roman"/>
                <a:sym typeface="Times New Roman"/>
              </a:rPr>
              <a:t>: Autonomía no es fuerza irresistible, hay posibilidad de resistencia (micro resistencias)</a:t>
            </a:r>
            <a:endParaRPr sz="1700">
              <a:solidFill>
                <a:srgbClr val="000000"/>
              </a:solidFill>
            </a:endParaRPr>
          </a:p>
          <a:p>
            <a:pPr indent="0" lvl="0" marL="0" rtl="0" algn="l">
              <a:spcBef>
                <a:spcPts val="1200"/>
              </a:spcBef>
              <a:spcAft>
                <a:spcPts val="0"/>
              </a:spcAft>
              <a:buNone/>
            </a:pPr>
            <a:r>
              <a:t/>
            </a:r>
            <a:endParaRPr sz="17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sz="1700">
              <a:solidFill>
                <a:srgbClr val="FFFFFF"/>
              </a:solidFill>
              <a:latin typeface="Times New Roman"/>
              <a:ea typeface="Times New Roman"/>
              <a:cs typeface="Times New Roman"/>
              <a:sym typeface="Times New Roman"/>
            </a:endParaRPr>
          </a:p>
          <a:p>
            <a:pPr indent="0" lvl="0" marL="0" rtl="0" algn="l">
              <a:spcBef>
                <a:spcPts val="0"/>
              </a:spcBef>
              <a:spcAft>
                <a:spcPts val="1200"/>
              </a:spcAft>
              <a:buNone/>
            </a:pPr>
            <a:r>
              <a:t/>
            </a:r>
            <a:endParaRPr sz="17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idx="1" type="body"/>
          </p:nvPr>
        </p:nvSpPr>
        <p:spPr>
          <a:xfrm>
            <a:off x="387900" y="160275"/>
            <a:ext cx="8368200" cy="453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latin typeface="Calibri"/>
                <a:ea typeface="Calibri"/>
                <a:cs typeface="Calibri"/>
                <a:sym typeface="Calibri"/>
              </a:rPr>
              <a:t>“En la década de 1940, los gobiernos de los Estados Unidos de América y de La Unión </a:t>
            </a:r>
            <a:r>
              <a:rPr lang="es" sz="1400">
                <a:latin typeface="Calibri"/>
                <a:ea typeface="Calibri"/>
                <a:cs typeface="Calibri"/>
                <a:sym typeface="Calibri"/>
              </a:rPr>
              <a:t>Soviética</a:t>
            </a:r>
            <a:r>
              <a:rPr lang="es" sz="1400">
                <a:latin typeface="Calibri"/>
                <a:ea typeface="Calibri"/>
                <a:cs typeface="Calibri"/>
                <a:sym typeface="Calibri"/>
              </a:rPr>
              <a:t> destinan enormes recursos al estudio de la física nuclear y no a la arqueología subacuática. Supusieron que estudiar la física nuclear les permitiría desarrollar armas nucleares, mientras que era improbable que la arqueología subacuática les ayudará a ganar guerras”. (Harari, 2011-Sapiens, p. 302)  </a:t>
            </a:r>
            <a:endParaRPr sz="1400">
              <a:latin typeface="Calibri"/>
              <a:ea typeface="Calibri"/>
              <a:cs typeface="Calibri"/>
              <a:sym typeface="Calibri"/>
            </a:endParaRPr>
          </a:p>
          <a:p>
            <a:pPr indent="0" lvl="0" marL="0" rtl="0" algn="l">
              <a:spcBef>
                <a:spcPts val="0"/>
              </a:spcBef>
              <a:spcAft>
                <a:spcPts val="0"/>
              </a:spcAft>
              <a:buNone/>
            </a:pPr>
            <a:r>
              <a:t/>
            </a:r>
            <a:endParaRPr sz="1400">
              <a:latin typeface="Calibri"/>
              <a:ea typeface="Calibri"/>
              <a:cs typeface="Calibri"/>
              <a:sym typeface="Calibri"/>
            </a:endParaRPr>
          </a:p>
          <a:p>
            <a:pPr indent="0" lvl="0" marL="0" rtl="0" algn="l">
              <a:spcBef>
                <a:spcPts val="0"/>
              </a:spcBef>
              <a:spcAft>
                <a:spcPts val="0"/>
              </a:spcAft>
              <a:buNone/>
            </a:pPr>
            <a:r>
              <a:rPr lang="es" sz="1400">
                <a:latin typeface="Calibri"/>
                <a:ea typeface="Calibri"/>
                <a:cs typeface="Calibri"/>
                <a:sym typeface="Calibri"/>
              </a:rPr>
              <a:t>→ Feenberg: Teoría crítica: </a:t>
            </a:r>
            <a:endParaRPr sz="1400">
              <a:latin typeface="Calibri"/>
              <a:ea typeface="Calibri"/>
              <a:cs typeface="Calibri"/>
              <a:sym typeface="Calibri"/>
            </a:endParaRPr>
          </a:p>
          <a:p>
            <a:pPr indent="-317500" lvl="0" marL="457200" rtl="0" algn="l">
              <a:spcBef>
                <a:spcPts val="0"/>
              </a:spcBef>
              <a:spcAft>
                <a:spcPts val="0"/>
              </a:spcAft>
              <a:buSzPts val="1400"/>
              <a:buFont typeface="Calibri"/>
              <a:buChar char="-"/>
            </a:pPr>
            <a:r>
              <a:rPr lang="es" sz="1400">
                <a:latin typeface="Calibri"/>
                <a:ea typeface="Calibri"/>
                <a:cs typeface="Calibri"/>
                <a:sym typeface="Calibri"/>
              </a:rPr>
              <a:t>Autonomia→ producción desde el punto de vista de la dominación</a:t>
            </a:r>
            <a:endParaRPr sz="1400">
              <a:latin typeface="Calibri"/>
              <a:ea typeface="Calibri"/>
              <a:cs typeface="Calibri"/>
              <a:sym typeface="Calibri"/>
            </a:endParaRPr>
          </a:p>
          <a:p>
            <a:pPr indent="-317500" lvl="2" marL="1371600" rtl="0" algn="l">
              <a:spcBef>
                <a:spcPts val="0"/>
              </a:spcBef>
              <a:spcAft>
                <a:spcPts val="0"/>
              </a:spcAft>
              <a:buSzPts val="1400"/>
              <a:buFont typeface="Calibri"/>
              <a:buChar char="-"/>
            </a:pPr>
            <a:r>
              <a:rPr lang="es">
                <a:latin typeface="Calibri"/>
                <a:ea typeface="Calibri"/>
                <a:cs typeface="Calibri"/>
                <a:sym typeface="Calibri"/>
              </a:rPr>
              <a:t>Pocos queriendo controlar a muchos</a:t>
            </a:r>
            <a:endParaRPr>
              <a:latin typeface="Calibri"/>
              <a:ea typeface="Calibri"/>
              <a:cs typeface="Calibri"/>
              <a:sym typeface="Calibri"/>
            </a:endParaRPr>
          </a:p>
          <a:p>
            <a:pPr indent="-317500" lvl="2" marL="1371600" rtl="0" algn="l">
              <a:spcBef>
                <a:spcPts val="0"/>
              </a:spcBef>
              <a:spcAft>
                <a:spcPts val="0"/>
              </a:spcAft>
              <a:buSzPts val="1400"/>
              <a:buFont typeface="Calibri"/>
              <a:buChar char="-"/>
            </a:pPr>
            <a:r>
              <a:rPr lang="es">
                <a:latin typeface="Calibri"/>
                <a:ea typeface="Calibri"/>
                <a:cs typeface="Calibri"/>
                <a:sym typeface="Calibri"/>
              </a:rPr>
              <a:t>En este caso la dominación mundial entre las dos potencias (USA Y URSS)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s" sz="1400">
                <a:latin typeface="Calibri"/>
                <a:ea typeface="Calibri"/>
                <a:cs typeface="Calibri"/>
                <a:sym typeface="Calibri"/>
              </a:rPr>
              <a:t>Teoría de la instrumentalización </a:t>
            </a:r>
            <a:endParaRPr sz="1400">
              <a:latin typeface="Calibri"/>
              <a:ea typeface="Calibri"/>
              <a:cs typeface="Calibri"/>
              <a:sym typeface="Calibri"/>
            </a:endParaRPr>
          </a:p>
          <a:p>
            <a:pPr indent="-317500" lvl="1" marL="914400" rtl="0" algn="l">
              <a:spcBef>
                <a:spcPts val="0"/>
              </a:spcBef>
              <a:spcAft>
                <a:spcPts val="0"/>
              </a:spcAft>
              <a:buSzPts val="1400"/>
              <a:buFont typeface="Calibri"/>
              <a:buChar char="-"/>
            </a:pPr>
            <a:r>
              <a:rPr lang="es">
                <a:latin typeface="Calibri"/>
                <a:ea typeface="Calibri"/>
                <a:cs typeface="Calibri"/>
                <a:sym typeface="Calibri"/>
              </a:rPr>
              <a:t>Energía nuclear tenía más relaciones funcionales con la realidad que la arqueología, como lo pone en este ejemplo</a:t>
            </a:r>
            <a:endParaRPr>
              <a:latin typeface="Calibri"/>
              <a:ea typeface="Calibri"/>
              <a:cs typeface="Calibri"/>
              <a:sym typeface="Calibri"/>
            </a:endParaRPr>
          </a:p>
          <a:p>
            <a:pPr indent="-317500" lvl="1" marL="914400" rtl="0" algn="l">
              <a:spcBef>
                <a:spcPts val="0"/>
              </a:spcBef>
              <a:spcAft>
                <a:spcPts val="0"/>
              </a:spcAft>
              <a:buSzPts val="1400"/>
              <a:buFont typeface="Calibri"/>
              <a:buChar char="-"/>
            </a:pPr>
            <a:r>
              <a:rPr lang="es">
                <a:latin typeface="Calibri"/>
                <a:ea typeface="Calibri"/>
                <a:cs typeface="Calibri"/>
                <a:sym typeface="Calibri"/>
              </a:rPr>
              <a:t>Su diseño e implementación </a:t>
            </a:r>
            <a:r>
              <a:rPr lang="es">
                <a:latin typeface="Calibri"/>
                <a:ea typeface="Calibri"/>
                <a:cs typeface="Calibri"/>
                <a:sym typeface="Calibri"/>
              </a:rPr>
              <a:t>más</a:t>
            </a:r>
            <a:r>
              <a:rPr lang="es">
                <a:latin typeface="Calibri"/>
                <a:ea typeface="Calibri"/>
                <a:cs typeface="Calibri"/>
                <a:sym typeface="Calibri"/>
              </a:rPr>
              <a:t> acorde al contexto que se estaba( guerra)</a:t>
            </a:r>
            <a:endParaRPr>
              <a:latin typeface="Calibri"/>
              <a:ea typeface="Calibri"/>
              <a:cs typeface="Calibri"/>
              <a:sym typeface="Calibri"/>
            </a:endParaRPr>
          </a:p>
          <a:p>
            <a:pPr indent="-317500" lvl="1" marL="914400" rtl="0" algn="l">
              <a:spcBef>
                <a:spcPts val="0"/>
              </a:spcBef>
              <a:spcAft>
                <a:spcPts val="0"/>
              </a:spcAft>
              <a:buSzPts val="1400"/>
              <a:buFont typeface="Calibri"/>
              <a:buChar char="-"/>
            </a:pPr>
            <a:r>
              <a:rPr lang="es">
                <a:latin typeface="Calibri"/>
                <a:ea typeface="Calibri"/>
                <a:cs typeface="Calibri"/>
                <a:sym typeface="Calibri"/>
              </a:rPr>
              <a:t>Se busca </a:t>
            </a:r>
            <a:r>
              <a:rPr lang="es">
                <a:latin typeface="Calibri"/>
                <a:ea typeface="Calibri"/>
                <a:cs typeface="Calibri"/>
                <a:sym typeface="Calibri"/>
              </a:rPr>
              <a:t>así</a:t>
            </a:r>
            <a:r>
              <a:rPr lang="es">
                <a:latin typeface="Calibri"/>
                <a:ea typeface="Calibri"/>
                <a:cs typeface="Calibri"/>
                <a:sym typeface="Calibri"/>
              </a:rPr>
              <a:t> la potencialidad técnica, que la nuclear era </a:t>
            </a:r>
            <a:r>
              <a:rPr lang="es">
                <a:latin typeface="Calibri"/>
                <a:ea typeface="Calibri"/>
                <a:cs typeface="Calibri"/>
                <a:sym typeface="Calibri"/>
              </a:rPr>
              <a:t>más</a:t>
            </a:r>
            <a:r>
              <a:rPr lang="es">
                <a:latin typeface="Calibri"/>
                <a:ea typeface="Calibri"/>
                <a:cs typeface="Calibri"/>
                <a:sym typeface="Calibri"/>
              </a:rPr>
              <a:t> amplia. </a:t>
            </a:r>
            <a:endParaRPr>
              <a:latin typeface="Calibri"/>
              <a:ea typeface="Calibri"/>
              <a:cs typeface="Calibri"/>
              <a:sym typeface="Calibri"/>
            </a:endParaRPr>
          </a:p>
          <a:p>
            <a:pPr indent="0" lvl="0" marL="0" rtl="0" algn="l">
              <a:spcBef>
                <a:spcPts val="0"/>
              </a:spcBef>
              <a:spcAft>
                <a:spcPts val="0"/>
              </a:spcAft>
              <a:buNone/>
            </a:pPr>
            <a:r>
              <a:t/>
            </a:r>
            <a:endParaRPr sz="1400">
              <a:latin typeface="Calibri"/>
              <a:ea typeface="Calibri"/>
              <a:cs typeface="Calibri"/>
              <a:sym typeface="Calibri"/>
            </a:endParaRPr>
          </a:p>
          <a:p>
            <a:pPr indent="-317500" lvl="0" marL="457200" rtl="0" algn="l">
              <a:spcBef>
                <a:spcPts val="0"/>
              </a:spcBef>
              <a:spcAft>
                <a:spcPts val="0"/>
              </a:spcAft>
              <a:buSzPts val="1400"/>
              <a:buFont typeface="Calibri"/>
              <a:buChar char="-"/>
            </a:pPr>
            <a:r>
              <a:rPr lang="es" sz="1400">
                <a:latin typeface="Calibri"/>
                <a:ea typeface="Calibri"/>
                <a:cs typeface="Calibri"/>
                <a:sym typeface="Calibri"/>
              </a:rPr>
              <a:t>Resistencia: Hubo microgrupos de resistencia ante la implementación de la física nuclear, temiendo sobre sus posibles consecuencias.</a:t>
            </a:r>
            <a:endParaRPr sz="1400">
              <a:latin typeface="Calibri"/>
              <a:ea typeface="Calibri"/>
              <a:cs typeface="Calibri"/>
              <a:sym typeface="Calibri"/>
            </a:endParaRPr>
          </a:p>
          <a:p>
            <a:pPr indent="0" lvl="0" marL="0" rtl="0" algn="l">
              <a:spcBef>
                <a:spcPts val="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387900" y="1152450"/>
            <a:ext cx="83682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s" sz="8000"/>
              <a:t>CRÍTICAS</a:t>
            </a:r>
            <a:endParaRPr sz="8000"/>
          </a:p>
        </p:txBody>
      </p:sp>
      <p:sp>
        <p:nvSpPr>
          <p:cNvPr id="149" name="Google Shape;149;p25"/>
          <p:cNvSpPr/>
          <p:nvPr/>
        </p:nvSpPr>
        <p:spPr>
          <a:xfrm>
            <a:off x="3787200" y="2571750"/>
            <a:ext cx="1569600" cy="1471500"/>
          </a:xfrm>
          <a:prstGeom prst="mathMultiply">
            <a:avLst>
              <a:gd fmla="val 23520" name="adj1"/>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s"/>
              <a:t>Crítica</a:t>
            </a:r>
            <a:r>
              <a:rPr lang="es"/>
              <a:t> al orden </a:t>
            </a:r>
            <a:r>
              <a:rPr lang="es"/>
              <a:t>cronológico</a:t>
            </a:r>
            <a:r>
              <a:rPr lang="es"/>
              <a:t> y al personaje principal</a:t>
            </a:r>
            <a:endParaRPr/>
          </a:p>
        </p:txBody>
      </p:sp>
      <p:sp>
        <p:nvSpPr>
          <p:cNvPr id="155" name="Google Shape;155;p26"/>
          <p:cNvSpPr txBox="1"/>
          <p:nvPr>
            <p:ph idx="1" type="body"/>
          </p:nvPr>
        </p:nvSpPr>
        <p:spPr>
          <a:xfrm>
            <a:off x="568200" y="3262125"/>
            <a:ext cx="8007600" cy="1809000"/>
          </a:xfrm>
          <a:prstGeom prst="rect">
            <a:avLst/>
          </a:prstGeom>
        </p:spPr>
        <p:txBody>
          <a:bodyPr anchorCtr="0" anchor="t" bIns="91425" lIns="91425" spcFirstLastPara="1" rIns="91425" wrap="square" tIns="91425">
            <a:normAutofit/>
          </a:bodyPr>
          <a:lstStyle/>
          <a:p>
            <a:pPr indent="0" lvl="0" marL="0" rtl="0" algn="just">
              <a:lnSpc>
                <a:spcPct val="95000"/>
              </a:lnSpc>
              <a:spcBef>
                <a:spcPts val="0"/>
              </a:spcBef>
              <a:spcAft>
                <a:spcPts val="1200"/>
              </a:spcAft>
              <a:buNone/>
            </a:pPr>
            <a:r>
              <a:rPr lang="es" sz="1700">
                <a:latin typeface="Times New Roman"/>
                <a:ea typeface="Times New Roman"/>
                <a:cs typeface="Times New Roman"/>
                <a:sym typeface="Times New Roman"/>
              </a:rPr>
              <a:t>“</a:t>
            </a:r>
            <a:r>
              <a:rPr lang="es" sz="1700">
                <a:latin typeface="Times New Roman"/>
                <a:ea typeface="Times New Roman"/>
                <a:cs typeface="Times New Roman"/>
                <a:sym typeface="Times New Roman"/>
              </a:rPr>
              <a:t>Perhaps the most important criticism of the book is the over-simplification and little obsession with presenting models and dates. The author does not explain in any part of the book why he placed the origin of the cognitive revolution 70000 ago and not 50000 as the researchers’ literature. He also leaves the reader somewhat confused about the main character of the book (sapien). Whether the author's intention is homo sapiens or homo sapiens sapiens will never be determined.”</a:t>
            </a:r>
            <a:endParaRPr sz="1700">
              <a:latin typeface="Times New Roman"/>
              <a:ea typeface="Times New Roman"/>
              <a:cs typeface="Times New Roman"/>
              <a:sym typeface="Times New Roman"/>
            </a:endParaRPr>
          </a:p>
        </p:txBody>
      </p:sp>
      <p:sp>
        <p:nvSpPr>
          <p:cNvPr id="156" name="Google Shape;156;p26"/>
          <p:cNvSpPr txBox="1"/>
          <p:nvPr>
            <p:ph idx="1" type="body"/>
          </p:nvPr>
        </p:nvSpPr>
        <p:spPr>
          <a:xfrm>
            <a:off x="568200" y="1551525"/>
            <a:ext cx="5561400" cy="14664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1200"/>
              </a:spcAft>
              <a:buNone/>
            </a:pPr>
            <a:r>
              <a:rPr lang="es" sz="1700">
                <a:latin typeface="Times New Roman"/>
                <a:ea typeface="Times New Roman"/>
                <a:cs typeface="Times New Roman"/>
                <a:sym typeface="Times New Roman"/>
              </a:rPr>
              <a:t>Hamed Vahdati Nasab, profesor asociado del departamento de </a:t>
            </a:r>
            <a:r>
              <a:rPr lang="es" sz="1700">
                <a:latin typeface="Times New Roman"/>
                <a:ea typeface="Times New Roman"/>
                <a:cs typeface="Times New Roman"/>
                <a:sym typeface="Times New Roman"/>
              </a:rPr>
              <a:t>arqueología</a:t>
            </a:r>
            <a:r>
              <a:rPr lang="es" sz="1700">
                <a:latin typeface="Times New Roman"/>
                <a:ea typeface="Times New Roman"/>
                <a:cs typeface="Times New Roman"/>
                <a:sym typeface="Times New Roman"/>
              </a:rPr>
              <a:t> de la </a:t>
            </a:r>
            <a:r>
              <a:rPr lang="es" sz="1700">
                <a:latin typeface="Times New Roman"/>
                <a:ea typeface="Times New Roman"/>
                <a:cs typeface="Times New Roman"/>
                <a:sym typeface="Times New Roman"/>
              </a:rPr>
              <a:t>Universidad</a:t>
            </a:r>
            <a:r>
              <a:rPr lang="es" sz="1700">
                <a:latin typeface="Times New Roman"/>
                <a:ea typeface="Times New Roman"/>
                <a:cs typeface="Times New Roman"/>
                <a:sym typeface="Times New Roman"/>
              </a:rPr>
              <a:t> Tarbiat Modares, desarrolla un </a:t>
            </a:r>
            <a:r>
              <a:rPr lang="es" sz="1700">
                <a:latin typeface="Times New Roman"/>
                <a:ea typeface="Times New Roman"/>
                <a:cs typeface="Times New Roman"/>
                <a:sym typeface="Times New Roman"/>
              </a:rPr>
              <a:t>artículo</a:t>
            </a:r>
            <a:r>
              <a:rPr lang="es" sz="1700">
                <a:latin typeface="Times New Roman"/>
                <a:ea typeface="Times New Roman"/>
                <a:cs typeface="Times New Roman"/>
                <a:sym typeface="Times New Roman"/>
              </a:rPr>
              <a:t> </a:t>
            </a:r>
            <a:r>
              <a:rPr lang="es" sz="1700">
                <a:latin typeface="Times New Roman"/>
                <a:ea typeface="Times New Roman"/>
                <a:cs typeface="Times New Roman"/>
                <a:sym typeface="Times New Roman"/>
              </a:rPr>
              <a:t>académico</a:t>
            </a:r>
            <a:r>
              <a:rPr lang="es" sz="1700">
                <a:latin typeface="Times New Roman"/>
                <a:ea typeface="Times New Roman"/>
                <a:cs typeface="Times New Roman"/>
                <a:sym typeface="Times New Roman"/>
              </a:rPr>
              <a:t> en el cual expone sus </a:t>
            </a:r>
            <a:r>
              <a:rPr lang="es" sz="1700">
                <a:latin typeface="Times New Roman"/>
                <a:ea typeface="Times New Roman"/>
                <a:cs typeface="Times New Roman"/>
                <a:sym typeface="Times New Roman"/>
              </a:rPr>
              <a:t>críticas</a:t>
            </a:r>
            <a:r>
              <a:rPr lang="es" sz="1700">
                <a:latin typeface="Times New Roman"/>
                <a:ea typeface="Times New Roman"/>
                <a:cs typeface="Times New Roman"/>
                <a:sym typeface="Times New Roman"/>
              </a:rPr>
              <a:t> hacia Harari referida a la </a:t>
            </a:r>
            <a:r>
              <a:rPr lang="es" sz="1700">
                <a:latin typeface="Times New Roman"/>
                <a:ea typeface="Times New Roman"/>
                <a:cs typeface="Times New Roman"/>
                <a:sym typeface="Times New Roman"/>
              </a:rPr>
              <a:t>ambigüedad</a:t>
            </a:r>
            <a:r>
              <a:rPr lang="es" sz="1700">
                <a:latin typeface="Times New Roman"/>
                <a:ea typeface="Times New Roman"/>
                <a:cs typeface="Times New Roman"/>
                <a:sym typeface="Times New Roman"/>
              </a:rPr>
              <a:t> del orden </a:t>
            </a:r>
            <a:r>
              <a:rPr lang="es" sz="1700">
                <a:latin typeface="Times New Roman"/>
                <a:ea typeface="Times New Roman"/>
                <a:cs typeface="Times New Roman"/>
                <a:sym typeface="Times New Roman"/>
              </a:rPr>
              <a:t>cronológico</a:t>
            </a:r>
            <a:r>
              <a:rPr lang="es" sz="1700">
                <a:latin typeface="Times New Roman"/>
                <a:ea typeface="Times New Roman"/>
                <a:cs typeface="Times New Roman"/>
                <a:sym typeface="Times New Roman"/>
              </a:rPr>
              <a:t> como </a:t>
            </a:r>
            <a:r>
              <a:rPr lang="es" sz="1700">
                <a:latin typeface="Times New Roman"/>
                <a:ea typeface="Times New Roman"/>
                <a:cs typeface="Times New Roman"/>
                <a:sym typeface="Times New Roman"/>
              </a:rPr>
              <a:t>así</a:t>
            </a:r>
            <a:r>
              <a:rPr lang="es" sz="1700">
                <a:latin typeface="Times New Roman"/>
                <a:ea typeface="Times New Roman"/>
                <a:cs typeface="Times New Roman"/>
                <a:sym typeface="Times New Roman"/>
              </a:rPr>
              <a:t> </a:t>
            </a:r>
            <a:r>
              <a:rPr lang="es" sz="1700">
                <a:latin typeface="Times New Roman"/>
                <a:ea typeface="Times New Roman"/>
                <a:cs typeface="Times New Roman"/>
                <a:sym typeface="Times New Roman"/>
              </a:rPr>
              <a:t>también</a:t>
            </a:r>
            <a:r>
              <a:rPr lang="es" sz="1700">
                <a:latin typeface="Times New Roman"/>
                <a:ea typeface="Times New Roman"/>
                <a:cs typeface="Times New Roman"/>
                <a:sym typeface="Times New Roman"/>
              </a:rPr>
              <a:t> al asignamiento del personaje principal.</a:t>
            </a:r>
            <a:endParaRPr sz="1700">
              <a:latin typeface="Times New Roman"/>
              <a:ea typeface="Times New Roman"/>
              <a:cs typeface="Times New Roman"/>
              <a:sym typeface="Times New Roman"/>
            </a:endParaRPr>
          </a:p>
        </p:txBody>
      </p:sp>
      <p:pic>
        <p:nvPicPr>
          <p:cNvPr id="157" name="Google Shape;157;p26"/>
          <p:cNvPicPr preferRelativeResize="0"/>
          <p:nvPr/>
        </p:nvPicPr>
        <p:blipFill>
          <a:blip r:embed="rId3">
            <a:alphaModFix/>
          </a:blip>
          <a:stretch>
            <a:fillRect/>
          </a:stretch>
        </p:blipFill>
        <p:spPr>
          <a:xfrm>
            <a:off x="6307550" y="1236075"/>
            <a:ext cx="1934100" cy="1934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Conclusiones</a:t>
            </a:r>
            <a:endParaRPr/>
          </a:p>
        </p:txBody>
      </p:sp>
      <p:sp>
        <p:nvSpPr>
          <p:cNvPr id="163" name="Google Shape;163;p27"/>
          <p:cNvSpPr txBox="1"/>
          <p:nvPr/>
        </p:nvSpPr>
        <p:spPr>
          <a:xfrm>
            <a:off x="1307675" y="1498150"/>
            <a:ext cx="6568800" cy="31086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s" sz="1700">
                <a:solidFill>
                  <a:schemeClr val="dk1"/>
                </a:solidFill>
                <a:latin typeface="Times New Roman"/>
                <a:ea typeface="Times New Roman"/>
                <a:cs typeface="Times New Roman"/>
                <a:sym typeface="Times New Roman"/>
              </a:rPr>
              <a:t>En lo tecnológico Harari se presenta como un determinista tecnológico, dando a entender que el avance de la tecnología es una fuerza a la cual no se le puede poner resistencia, sin embargo </a:t>
            </a:r>
            <a:r>
              <a:rPr lang="es" sz="1700">
                <a:solidFill>
                  <a:schemeClr val="dk1"/>
                </a:solidFill>
                <a:latin typeface="Times New Roman"/>
                <a:ea typeface="Times New Roman"/>
                <a:cs typeface="Times New Roman"/>
                <a:sym typeface="Times New Roman"/>
              </a:rPr>
              <a:t>también</a:t>
            </a:r>
            <a:r>
              <a:rPr lang="es" sz="1700">
                <a:solidFill>
                  <a:schemeClr val="dk1"/>
                </a:solidFill>
                <a:latin typeface="Times New Roman"/>
                <a:ea typeface="Times New Roman"/>
                <a:cs typeface="Times New Roman"/>
                <a:sym typeface="Times New Roman"/>
              </a:rPr>
              <a:t> muestra ciertos indicios de una </a:t>
            </a:r>
            <a:r>
              <a:rPr lang="es" sz="1700">
                <a:solidFill>
                  <a:schemeClr val="dk1"/>
                </a:solidFill>
                <a:latin typeface="Times New Roman"/>
                <a:ea typeface="Times New Roman"/>
                <a:cs typeface="Times New Roman"/>
                <a:sym typeface="Times New Roman"/>
              </a:rPr>
              <a:t>concepción</a:t>
            </a:r>
            <a:r>
              <a:rPr lang="es" sz="1700">
                <a:solidFill>
                  <a:schemeClr val="dk1"/>
                </a:solidFill>
                <a:latin typeface="Times New Roman"/>
                <a:ea typeface="Times New Roman"/>
                <a:cs typeface="Times New Roman"/>
                <a:sym typeface="Times New Roman"/>
              </a:rPr>
              <a:t> </a:t>
            </a:r>
            <a:r>
              <a:rPr lang="es" sz="1700">
                <a:solidFill>
                  <a:schemeClr val="dk1"/>
                </a:solidFill>
                <a:latin typeface="Times New Roman"/>
                <a:ea typeface="Times New Roman"/>
                <a:cs typeface="Times New Roman"/>
                <a:sym typeface="Times New Roman"/>
              </a:rPr>
              <a:t>más</a:t>
            </a:r>
            <a:r>
              <a:rPr lang="es" sz="1700">
                <a:solidFill>
                  <a:schemeClr val="dk1"/>
                </a:solidFill>
                <a:latin typeface="Times New Roman"/>
                <a:ea typeface="Times New Roman"/>
                <a:cs typeface="Times New Roman"/>
                <a:sym typeface="Times New Roman"/>
              </a:rPr>
              <a:t> </a:t>
            </a:r>
            <a:r>
              <a:rPr lang="es" sz="1700">
                <a:solidFill>
                  <a:schemeClr val="dk1"/>
                </a:solidFill>
                <a:latin typeface="Times New Roman"/>
                <a:ea typeface="Times New Roman"/>
                <a:cs typeface="Times New Roman"/>
                <a:sym typeface="Times New Roman"/>
              </a:rPr>
              <a:t>crítica</a:t>
            </a:r>
            <a:r>
              <a:rPr lang="es" sz="1700">
                <a:solidFill>
                  <a:schemeClr val="dk1"/>
                </a:solidFill>
                <a:latin typeface="Times New Roman"/>
                <a:ea typeface="Times New Roman"/>
                <a:cs typeface="Times New Roman"/>
                <a:sym typeface="Times New Roman"/>
              </a:rPr>
              <a:t>.</a:t>
            </a:r>
            <a:endParaRPr sz="17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7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s" sz="1700">
                <a:solidFill>
                  <a:schemeClr val="dk1"/>
                </a:solidFill>
                <a:latin typeface="Times New Roman"/>
                <a:ea typeface="Times New Roman"/>
                <a:cs typeface="Times New Roman"/>
                <a:sym typeface="Times New Roman"/>
              </a:rPr>
              <a:t>En cambio desde lo social,  el avance de la historia no se afirma con ninguno de los autores previamente estudiados, sino que afirma que la historia se denomina como un sistema caótico, donde no reacciona predicciones sobre él.</a:t>
            </a:r>
            <a:endParaRPr sz="1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Roboto"/>
              <a:ea typeface="Roboto"/>
              <a:cs typeface="Roboto"/>
              <a:sym typeface="Roboto"/>
            </a:endParaRPr>
          </a:p>
        </p:txBody>
      </p:sp>
      <p:pic>
        <p:nvPicPr>
          <p:cNvPr id="164" name="Google Shape;164;p27"/>
          <p:cNvPicPr preferRelativeResize="0"/>
          <p:nvPr/>
        </p:nvPicPr>
        <p:blipFill>
          <a:blip r:embed="rId3">
            <a:alphaModFix/>
          </a:blip>
          <a:stretch>
            <a:fillRect/>
          </a:stretch>
        </p:blipFill>
        <p:spPr>
          <a:xfrm>
            <a:off x="7412100" y="265475"/>
            <a:ext cx="1344000" cy="1310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Bibliografía</a:t>
            </a:r>
            <a:endParaRPr/>
          </a:p>
        </p:txBody>
      </p:sp>
      <p:sp>
        <p:nvSpPr>
          <p:cNvPr id="170" name="Google Shape;170;p28"/>
          <p:cNvSpPr txBox="1"/>
          <p:nvPr/>
        </p:nvSpPr>
        <p:spPr>
          <a:xfrm>
            <a:off x="719050" y="1478775"/>
            <a:ext cx="77739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dk1"/>
                </a:solidFill>
                <a:latin typeface="Montserrat"/>
                <a:ea typeface="Montserrat"/>
                <a:cs typeface="Montserrat"/>
                <a:sym typeface="Montserrat"/>
              </a:rPr>
              <a:t>Harari Y. N. (2011). </a:t>
            </a:r>
            <a:r>
              <a:rPr i="1" lang="es">
                <a:solidFill>
                  <a:schemeClr val="dk1"/>
                </a:solidFill>
                <a:latin typeface="Montserrat"/>
                <a:ea typeface="Montserrat"/>
                <a:cs typeface="Montserrat"/>
                <a:sym typeface="Montserrat"/>
              </a:rPr>
              <a:t>Sapiens: De animales a dioses.</a:t>
            </a:r>
            <a:endParaRPr i="1">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i="1">
              <a:solidFill>
                <a:schemeClr val="dk1"/>
              </a:solidFill>
              <a:latin typeface="Montserrat"/>
              <a:ea typeface="Montserrat"/>
              <a:cs typeface="Montserrat"/>
              <a:sym typeface="Montserrat"/>
            </a:endParaRPr>
          </a:p>
          <a:p>
            <a:pPr indent="0" lvl="0" marL="0" rtl="0" algn="l">
              <a:spcBef>
                <a:spcPts val="0"/>
              </a:spcBef>
              <a:spcAft>
                <a:spcPts val="0"/>
              </a:spcAft>
              <a:buNone/>
            </a:pPr>
            <a:r>
              <a:rPr lang="es">
                <a:solidFill>
                  <a:schemeClr val="dk1"/>
                </a:solidFill>
                <a:latin typeface="Montserrat"/>
                <a:ea typeface="Montserrat"/>
                <a:cs typeface="Montserrat"/>
                <a:sym typeface="Montserrat"/>
              </a:rPr>
              <a:t>Hamed Vahdati Nasab (2019). Reviewing and Criticizing the Translation of the Book Sapiens: A Brief History of Humankind.</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rPr lang="es" u="sng">
                <a:solidFill>
                  <a:schemeClr val="hlink"/>
                </a:solidFill>
                <a:latin typeface="Montserrat"/>
                <a:ea typeface="Montserrat"/>
                <a:cs typeface="Montserrat"/>
                <a:sym typeface="Montserrat"/>
                <a:hlinkClick r:id="rId3"/>
              </a:rPr>
              <a:t>https://criticalstudy.ihcs.ac.ir/article_4062_en.html</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i="1">
              <a:solidFill>
                <a:schemeClr val="dk1"/>
              </a:solidFill>
              <a:latin typeface="Montserrat"/>
              <a:ea typeface="Montserrat"/>
              <a:cs typeface="Montserrat"/>
              <a:sym typeface="Montserrat"/>
            </a:endParaRPr>
          </a:p>
          <a:p>
            <a:pPr indent="0" lvl="0" marL="0" rtl="0" algn="l">
              <a:spcBef>
                <a:spcPts val="0"/>
              </a:spcBef>
              <a:spcAft>
                <a:spcPts val="0"/>
              </a:spcAft>
              <a:buNone/>
            </a:pPr>
            <a:r>
              <a:rPr i="1" lang="es">
                <a:solidFill>
                  <a:schemeClr val="dk1"/>
                </a:solidFill>
                <a:latin typeface="Montserrat"/>
                <a:ea typeface="Montserrat"/>
                <a:cs typeface="Montserrat"/>
                <a:sym typeface="Montserrat"/>
              </a:rPr>
              <a:t>Dieguez, A. (2005). El determinismo tecnológico: Indicaciones para su interpretación.. Disponible en: </a:t>
            </a:r>
            <a:r>
              <a:rPr i="1" lang="es" u="sng">
                <a:solidFill>
                  <a:schemeClr val="hlink"/>
                </a:solidFill>
                <a:latin typeface="Montserrat"/>
                <a:ea typeface="Montserrat"/>
                <a:cs typeface="Montserrat"/>
                <a:sym typeface="Montserrat"/>
                <a:hlinkClick r:id="rId4"/>
              </a:rPr>
              <a:t>http://institucional.us.es/revistas/argumentos/8/art_4.pdf</a:t>
            </a:r>
            <a:endParaRPr i="1">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i="1">
              <a:solidFill>
                <a:schemeClr val="dk1"/>
              </a:solidFill>
              <a:latin typeface="Montserrat"/>
              <a:ea typeface="Montserrat"/>
              <a:cs typeface="Montserrat"/>
              <a:sym typeface="Montserrat"/>
            </a:endParaRPr>
          </a:p>
          <a:p>
            <a:pPr indent="0" lvl="0" marL="0" rtl="0" algn="l">
              <a:spcBef>
                <a:spcPts val="0"/>
              </a:spcBef>
              <a:spcAft>
                <a:spcPts val="0"/>
              </a:spcAft>
              <a:buNone/>
            </a:pPr>
            <a:r>
              <a:rPr i="1" lang="es">
                <a:solidFill>
                  <a:schemeClr val="dk1"/>
                </a:solidFill>
                <a:latin typeface="Montserrat"/>
                <a:ea typeface="Montserrat"/>
                <a:cs typeface="Montserrat"/>
                <a:sym typeface="Montserrat"/>
              </a:rPr>
              <a:t>Feenberg A. (2005). Teoría Crítica de la Tecnología. Simon Fraser University, Canadá.</a:t>
            </a:r>
            <a:endParaRPr i="1">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i="1">
              <a:solidFill>
                <a:schemeClr val="dk1"/>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Contenido</a:t>
            </a:r>
            <a:endParaRPr/>
          </a:p>
        </p:txBody>
      </p:sp>
      <p:sp>
        <p:nvSpPr>
          <p:cNvPr id="70" name="Google Shape;70;p14"/>
          <p:cNvSpPr txBox="1"/>
          <p:nvPr>
            <p:ph idx="1" type="body"/>
          </p:nvPr>
        </p:nvSpPr>
        <p:spPr>
          <a:xfrm>
            <a:off x="5133300" y="1144125"/>
            <a:ext cx="3622800" cy="1529400"/>
          </a:xfrm>
          <a:prstGeom prst="rect">
            <a:avLst/>
          </a:prstGeom>
        </p:spPr>
        <p:txBody>
          <a:bodyPr anchorCtr="0" anchor="t" bIns="91425" lIns="91425" spcFirstLastPara="1" rIns="91425" wrap="square" tIns="91425">
            <a:normAutofit/>
          </a:bodyPr>
          <a:lstStyle/>
          <a:p>
            <a:pPr indent="0" lvl="0" marL="1371600" rtl="0" algn="l">
              <a:spcBef>
                <a:spcPts val="120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t/>
            </a:r>
            <a:endParaRPr sz="11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rPr lang="es" sz="1500">
                <a:latin typeface="Times New Roman"/>
                <a:ea typeface="Times New Roman"/>
                <a:cs typeface="Times New Roman"/>
                <a:sym typeface="Times New Roman"/>
              </a:rPr>
              <a:t>¿ Qué críticas se realizan a la obra en el texto académico elegido?</a:t>
            </a:r>
            <a:endParaRPr sz="2200"/>
          </a:p>
        </p:txBody>
      </p:sp>
      <p:sp>
        <p:nvSpPr>
          <p:cNvPr id="71" name="Google Shape;71;p14"/>
          <p:cNvSpPr txBox="1"/>
          <p:nvPr/>
        </p:nvSpPr>
        <p:spPr>
          <a:xfrm>
            <a:off x="-702000" y="1887775"/>
            <a:ext cx="5548800" cy="2051100"/>
          </a:xfrm>
          <a:prstGeom prst="rect">
            <a:avLst/>
          </a:prstGeom>
          <a:noFill/>
          <a:ln>
            <a:noFill/>
          </a:ln>
        </p:spPr>
        <p:txBody>
          <a:bodyPr anchorCtr="0" anchor="t" bIns="91425" lIns="91425" spcFirstLastPara="1" rIns="91425" wrap="square" tIns="91425">
            <a:spAutoFit/>
          </a:bodyPr>
          <a:lstStyle/>
          <a:p>
            <a:pPr indent="0" lvl="0" marL="1371600" rtl="0" algn="just">
              <a:lnSpc>
                <a:spcPct val="115000"/>
              </a:lnSpc>
              <a:spcBef>
                <a:spcPts val="1200"/>
              </a:spcBef>
              <a:spcAft>
                <a:spcPts val="0"/>
              </a:spcAft>
              <a:buNone/>
            </a:pPr>
            <a:r>
              <a:rPr lang="es" sz="1500">
                <a:solidFill>
                  <a:schemeClr val="dk1"/>
                </a:solidFill>
                <a:latin typeface="Times New Roman"/>
                <a:ea typeface="Times New Roman"/>
                <a:cs typeface="Times New Roman"/>
                <a:sym typeface="Times New Roman"/>
              </a:rPr>
              <a:t>¿Cómo piensa el autor el motor de la historia? </a:t>
            </a:r>
            <a:endParaRPr sz="1500">
              <a:solidFill>
                <a:schemeClr val="dk1"/>
              </a:solidFill>
              <a:latin typeface="Times New Roman"/>
              <a:ea typeface="Times New Roman"/>
              <a:cs typeface="Times New Roman"/>
              <a:sym typeface="Times New Roman"/>
            </a:endParaRPr>
          </a:p>
          <a:p>
            <a:pPr indent="0" lvl="0" marL="1371600" rtl="0" algn="just">
              <a:lnSpc>
                <a:spcPct val="115000"/>
              </a:lnSpc>
              <a:spcBef>
                <a:spcPts val="1200"/>
              </a:spcBef>
              <a:spcAft>
                <a:spcPts val="0"/>
              </a:spcAft>
              <a:buNone/>
            </a:pPr>
            <a:r>
              <a:rPr lang="es" sz="1500">
                <a:solidFill>
                  <a:schemeClr val="dk1"/>
                </a:solidFill>
                <a:latin typeface="Times New Roman"/>
                <a:ea typeface="Times New Roman"/>
                <a:cs typeface="Times New Roman"/>
                <a:sym typeface="Times New Roman"/>
              </a:rPr>
              <a:t>¿Qué rol tiene lo tecnológico en las transformaciones de la historia? </a:t>
            </a:r>
            <a:endParaRPr sz="1500">
              <a:solidFill>
                <a:schemeClr val="dk1"/>
              </a:solidFill>
              <a:latin typeface="Times New Roman"/>
              <a:ea typeface="Times New Roman"/>
              <a:cs typeface="Times New Roman"/>
              <a:sym typeface="Times New Roman"/>
            </a:endParaRPr>
          </a:p>
          <a:p>
            <a:pPr indent="0" lvl="0" marL="1371600" rtl="0" algn="just">
              <a:lnSpc>
                <a:spcPct val="115000"/>
              </a:lnSpc>
              <a:spcBef>
                <a:spcPts val="1200"/>
              </a:spcBef>
              <a:spcAft>
                <a:spcPts val="1200"/>
              </a:spcAft>
              <a:buNone/>
            </a:pPr>
            <a:r>
              <a:rPr lang="es" sz="1500">
                <a:solidFill>
                  <a:schemeClr val="dk1"/>
                </a:solidFill>
                <a:latin typeface="Times New Roman"/>
                <a:ea typeface="Times New Roman"/>
                <a:cs typeface="Times New Roman"/>
                <a:sym typeface="Times New Roman"/>
              </a:rPr>
              <a:t>¿Su modo de pensar estas cuestiones es afín a alguno/s de los marcos teóricos estudiados en el curso? ¿Por qué?</a:t>
            </a:r>
            <a:endParaRPr sz="1500">
              <a:solidFill>
                <a:schemeClr val="dk1"/>
              </a:solidFill>
              <a:latin typeface="Roboto"/>
              <a:ea typeface="Roboto"/>
              <a:cs typeface="Roboto"/>
              <a:sym typeface="Roboto"/>
            </a:endParaRPr>
          </a:p>
        </p:txBody>
      </p:sp>
      <p:cxnSp>
        <p:nvCxnSpPr>
          <p:cNvPr id="72" name="Google Shape;72;p14"/>
          <p:cNvCxnSpPr/>
          <p:nvPr/>
        </p:nvCxnSpPr>
        <p:spPr>
          <a:xfrm>
            <a:off x="2116725" y="1514150"/>
            <a:ext cx="1090800" cy="3600"/>
          </a:xfrm>
          <a:prstGeom prst="straightConnector1">
            <a:avLst/>
          </a:prstGeom>
          <a:noFill/>
          <a:ln cap="flat" cmpd="sng" w="114300">
            <a:solidFill>
              <a:schemeClr val="accent3"/>
            </a:solidFill>
            <a:prstDash val="solid"/>
            <a:round/>
            <a:headEnd len="med" w="med" type="none"/>
            <a:tailEnd len="med" w="med" type="none"/>
          </a:ln>
        </p:spPr>
      </p:cxnSp>
      <p:cxnSp>
        <p:nvCxnSpPr>
          <p:cNvPr id="73" name="Google Shape;73;p14"/>
          <p:cNvCxnSpPr/>
          <p:nvPr/>
        </p:nvCxnSpPr>
        <p:spPr>
          <a:xfrm>
            <a:off x="6525825" y="1514150"/>
            <a:ext cx="1090800" cy="3600"/>
          </a:xfrm>
          <a:prstGeom prst="straightConnector1">
            <a:avLst/>
          </a:prstGeom>
          <a:noFill/>
          <a:ln cap="flat" cmpd="sng" w="114300">
            <a:solidFill>
              <a:schemeClr val="accent3"/>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265500" y="1006475"/>
            <a:ext cx="4045200" cy="8469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Autor</a:t>
            </a:r>
            <a:endParaRPr/>
          </a:p>
        </p:txBody>
      </p:sp>
      <p:sp>
        <p:nvSpPr>
          <p:cNvPr id="79" name="Google Shape;79;p15"/>
          <p:cNvSpPr txBox="1"/>
          <p:nvPr>
            <p:ph idx="2" type="body"/>
          </p:nvPr>
        </p:nvSpPr>
        <p:spPr>
          <a:xfrm flipH="1">
            <a:off x="7787250" y="5386000"/>
            <a:ext cx="719100" cy="13500"/>
          </a:xfrm>
          <a:prstGeom prst="rect">
            <a:avLst/>
          </a:prstGeom>
        </p:spPr>
        <p:txBody>
          <a:bodyPr anchorCtr="0" anchor="ctr" bIns="91425" lIns="91425" spcFirstLastPara="1" rIns="91425" wrap="square" tIns="91425">
            <a:normAutofit fontScale="25000" lnSpcReduction="20000"/>
          </a:bodyPr>
          <a:lstStyle/>
          <a:p>
            <a:pPr indent="0" lvl="0" marL="0" rtl="0" algn="l">
              <a:spcBef>
                <a:spcPts val="0"/>
              </a:spcBef>
              <a:spcAft>
                <a:spcPts val="1200"/>
              </a:spcAft>
              <a:buNone/>
            </a:pPr>
            <a:r>
              <a:t/>
            </a:r>
            <a:endParaRPr/>
          </a:p>
        </p:txBody>
      </p:sp>
      <p:sp>
        <p:nvSpPr>
          <p:cNvPr id="80" name="Google Shape;80;p15"/>
          <p:cNvSpPr txBox="1"/>
          <p:nvPr>
            <p:ph idx="1" type="subTitle"/>
          </p:nvPr>
        </p:nvSpPr>
        <p:spPr>
          <a:xfrm>
            <a:off x="265500" y="2201275"/>
            <a:ext cx="4045200" cy="21855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 sz="1800">
                <a:solidFill>
                  <a:schemeClr val="dk1"/>
                </a:solidFill>
                <a:latin typeface="Times New Roman"/>
                <a:ea typeface="Times New Roman"/>
                <a:cs typeface="Times New Roman"/>
                <a:sym typeface="Times New Roman"/>
              </a:rPr>
              <a:t>Yuval Noah Harari es un historiador y escritor israelí, profesor en la Universidad Hebrea de Jerusalén. Su libro </a:t>
            </a:r>
            <a:r>
              <a:rPr i="1" lang="es" sz="1800">
                <a:solidFill>
                  <a:schemeClr val="dk1"/>
                </a:solidFill>
                <a:latin typeface="Times New Roman"/>
                <a:ea typeface="Times New Roman"/>
                <a:cs typeface="Times New Roman"/>
                <a:sym typeface="Times New Roman"/>
              </a:rPr>
              <a:t>Sapiens. De animales a dioses</a:t>
            </a:r>
            <a:r>
              <a:rPr lang="es" sz="1800">
                <a:solidFill>
                  <a:schemeClr val="dk1"/>
                </a:solidFill>
                <a:latin typeface="Times New Roman"/>
                <a:ea typeface="Times New Roman"/>
                <a:cs typeface="Times New Roman"/>
                <a:sym typeface="Times New Roman"/>
              </a:rPr>
              <a:t> ha sido un éxito internacional que ha vendido más de 21 millones de ejemplares.</a:t>
            </a:r>
            <a:endParaRPr sz="1800">
              <a:solidFill>
                <a:schemeClr val="dk1"/>
              </a:solidFill>
              <a:latin typeface="Times New Roman"/>
              <a:ea typeface="Times New Roman"/>
              <a:cs typeface="Times New Roman"/>
              <a:sym typeface="Times New Roman"/>
            </a:endParaRPr>
          </a:p>
        </p:txBody>
      </p:sp>
      <p:pic>
        <p:nvPicPr>
          <p:cNvPr descr="Yuval Noah Harari Ponente y Catedrático | Thinking Heads®" id="81" name="Google Shape;81;p15"/>
          <p:cNvPicPr preferRelativeResize="0"/>
          <p:nvPr/>
        </p:nvPicPr>
        <p:blipFill>
          <a:blip r:embed="rId3">
            <a:alphaModFix/>
          </a:blip>
          <a:stretch>
            <a:fillRect/>
          </a:stretch>
        </p:blipFill>
        <p:spPr>
          <a:xfrm>
            <a:off x="5694050" y="942600"/>
            <a:ext cx="2600625" cy="32583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265500" y="210200"/>
            <a:ext cx="4045200" cy="945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SAPIENS</a:t>
            </a:r>
            <a:endParaRPr/>
          </a:p>
        </p:txBody>
      </p:sp>
      <p:sp>
        <p:nvSpPr>
          <p:cNvPr id="87" name="Google Shape;87;p16"/>
          <p:cNvSpPr txBox="1"/>
          <p:nvPr>
            <p:ph idx="2" type="body"/>
          </p:nvPr>
        </p:nvSpPr>
        <p:spPr>
          <a:xfrm>
            <a:off x="4883425" y="308350"/>
            <a:ext cx="4045200" cy="4316700"/>
          </a:xfrm>
          <a:prstGeom prst="rect">
            <a:avLst/>
          </a:prstGeom>
        </p:spPr>
        <p:txBody>
          <a:bodyPr anchorCtr="0" anchor="ctr" bIns="91425" lIns="91425" spcFirstLastPara="1" rIns="91425" wrap="square" tIns="91425">
            <a:normAutofit fontScale="85000" lnSpcReduction="20000"/>
          </a:bodyPr>
          <a:lstStyle/>
          <a:p>
            <a:pPr indent="0" lvl="0" marL="0" rtl="0" algn="just">
              <a:spcBef>
                <a:spcPts val="0"/>
              </a:spcBef>
              <a:spcAft>
                <a:spcPts val="0"/>
              </a:spcAft>
              <a:buNone/>
            </a:pPr>
            <a:r>
              <a:rPr lang="es" sz="2205">
                <a:solidFill>
                  <a:srgbClr val="FFFFFF"/>
                </a:solidFill>
                <a:latin typeface="Times New Roman"/>
                <a:ea typeface="Times New Roman"/>
                <a:cs typeface="Times New Roman"/>
                <a:sym typeface="Times New Roman"/>
              </a:rPr>
              <a:t>●Se resume la historia de la humanidad desde el principio de la evolución del Homo Sapiens, la Edad de Piedra, hasta las revoluciones políticas del siglo XXI.</a:t>
            </a:r>
            <a:endParaRPr sz="2205">
              <a:solidFill>
                <a:srgbClr val="FFFFFF"/>
              </a:solidFill>
              <a:latin typeface="Times New Roman"/>
              <a:ea typeface="Times New Roman"/>
              <a:cs typeface="Times New Roman"/>
              <a:sym typeface="Times New Roman"/>
            </a:endParaRPr>
          </a:p>
          <a:p>
            <a:pPr indent="0" lvl="0" marL="0" rtl="0" algn="just">
              <a:spcBef>
                <a:spcPts val="0"/>
              </a:spcBef>
              <a:spcAft>
                <a:spcPts val="0"/>
              </a:spcAft>
              <a:buNone/>
            </a:pPr>
            <a:r>
              <a:t/>
            </a:r>
            <a:endParaRPr sz="2205">
              <a:solidFill>
                <a:srgbClr val="FFFFFF"/>
              </a:solidFill>
              <a:latin typeface="Times New Roman"/>
              <a:ea typeface="Times New Roman"/>
              <a:cs typeface="Times New Roman"/>
              <a:sym typeface="Times New Roman"/>
            </a:endParaRPr>
          </a:p>
          <a:p>
            <a:pPr indent="0" lvl="0" marL="0" rtl="0" algn="just">
              <a:spcBef>
                <a:spcPts val="0"/>
              </a:spcBef>
              <a:spcAft>
                <a:spcPts val="0"/>
              </a:spcAft>
              <a:buNone/>
            </a:pPr>
            <a:r>
              <a:rPr lang="es" sz="2205">
                <a:solidFill>
                  <a:srgbClr val="FFFFFF"/>
                </a:solidFill>
                <a:latin typeface="Times New Roman"/>
                <a:ea typeface="Times New Roman"/>
                <a:cs typeface="Times New Roman"/>
                <a:sym typeface="Times New Roman"/>
              </a:rPr>
              <a:t>●Desarrolla como los humanos logramos llegar a donde estamos hoy y que cualidades fueron necesarias para lograrlo.</a:t>
            </a:r>
            <a:endParaRPr sz="2205">
              <a:solidFill>
                <a:srgbClr val="FFFFFF"/>
              </a:solidFill>
              <a:latin typeface="Times New Roman"/>
              <a:ea typeface="Times New Roman"/>
              <a:cs typeface="Times New Roman"/>
              <a:sym typeface="Times New Roman"/>
            </a:endParaRPr>
          </a:p>
          <a:p>
            <a:pPr indent="0" lvl="0" marL="0" rtl="0" algn="just">
              <a:spcBef>
                <a:spcPts val="0"/>
              </a:spcBef>
              <a:spcAft>
                <a:spcPts val="0"/>
              </a:spcAft>
              <a:buNone/>
            </a:pPr>
            <a:r>
              <a:t/>
            </a:r>
            <a:endParaRPr sz="2205">
              <a:solidFill>
                <a:srgbClr val="FFFFFF"/>
              </a:solidFill>
              <a:latin typeface="Times New Roman"/>
              <a:ea typeface="Times New Roman"/>
              <a:cs typeface="Times New Roman"/>
              <a:sym typeface="Times New Roman"/>
            </a:endParaRPr>
          </a:p>
          <a:p>
            <a:pPr indent="0" lvl="0" marL="0" rtl="0" algn="just">
              <a:spcBef>
                <a:spcPts val="0"/>
              </a:spcBef>
              <a:spcAft>
                <a:spcPts val="0"/>
              </a:spcAft>
              <a:buNone/>
            </a:pPr>
            <a:r>
              <a:rPr lang="es" sz="2205">
                <a:solidFill>
                  <a:srgbClr val="FFFFFF"/>
                </a:solidFill>
                <a:latin typeface="Times New Roman"/>
                <a:ea typeface="Times New Roman"/>
                <a:cs typeface="Times New Roman"/>
                <a:sym typeface="Times New Roman"/>
              </a:rPr>
              <a:t>●A través del concepto de colectividad y capacidad de imaginación justifica la evolución del humano con respecto a la especie primitiva del mono.</a:t>
            </a:r>
            <a:endParaRPr sz="2205">
              <a:solidFill>
                <a:srgbClr val="FFFFFF"/>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pic>
        <p:nvPicPr>
          <p:cNvPr descr="SAPIENS, DE ANIMALES A DIOSES”, LA PROVOCADORA OBRA DE YUVAL NOAH HARARI  (por Pablo R. Bedrossian) – Pablo Bedrossian" id="88" name="Google Shape;88;p16"/>
          <p:cNvPicPr preferRelativeResize="0"/>
          <p:nvPr/>
        </p:nvPicPr>
        <p:blipFill>
          <a:blip r:embed="rId3">
            <a:alphaModFix/>
          </a:blip>
          <a:stretch>
            <a:fillRect/>
          </a:stretch>
        </p:blipFill>
        <p:spPr>
          <a:xfrm>
            <a:off x="1135450" y="1254350"/>
            <a:ext cx="2305300" cy="3438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Cómo</a:t>
            </a:r>
            <a:r>
              <a:rPr lang="es"/>
              <a:t> piensa el autor y el rol de la </a:t>
            </a:r>
            <a:r>
              <a:rPr lang="es"/>
              <a:t>tecnología</a:t>
            </a:r>
            <a:r>
              <a:rPr lang="es"/>
              <a:t>:</a:t>
            </a:r>
            <a:endParaRPr/>
          </a:p>
        </p:txBody>
      </p:sp>
      <p:sp>
        <p:nvSpPr>
          <p:cNvPr id="94" name="Google Shape;94;p1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87900" y="868925"/>
            <a:ext cx="8368200" cy="2186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s" sz="8000"/>
              <a:t>MARCO </a:t>
            </a:r>
            <a:r>
              <a:rPr b="1" lang="es" sz="8000"/>
              <a:t>TEÓRICO</a:t>
            </a:r>
            <a:endParaRPr b="1" sz="8000"/>
          </a:p>
        </p:txBody>
      </p:sp>
      <p:pic>
        <p:nvPicPr>
          <p:cNvPr id="100" name="Google Shape;100;p18"/>
          <p:cNvPicPr preferRelativeResize="0"/>
          <p:nvPr/>
        </p:nvPicPr>
        <p:blipFill>
          <a:blip r:embed="rId3">
            <a:alphaModFix/>
          </a:blip>
          <a:stretch>
            <a:fillRect/>
          </a:stretch>
        </p:blipFill>
        <p:spPr>
          <a:xfrm>
            <a:off x="3763773" y="3251500"/>
            <a:ext cx="1389375" cy="1389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Determinismo </a:t>
            </a:r>
            <a:r>
              <a:rPr lang="es"/>
              <a:t>Tecnológico</a:t>
            </a:r>
            <a:endParaRPr/>
          </a:p>
        </p:txBody>
      </p:sp>
      <p:sp>
        <p:nvSpPr>
          <p:cNvPr id="106" name="Google Shape;106;p19"/>
          <p:cNvSpPr txBox="1"/>
          <p:nvPr/>
        </p:nvSpPr>
        <p:spPr>
          <a:xfrm>
            <a:off x="387900" y="1911200"/>
            <a:ext cx="2396400" cy="1015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800">
                <a:solidFill>
                  <a:schemeClr val="dk1"/>
                </a:solidFill>
                <a:latin typeface="Times New Roman"/>
                <a:ea typeface="Times New Roman"/>
                <a:cs typeface="Times New Roman"/>
                <a:sym typeface="Times New Roman"/>
              </a:rPr>
              <a:t>La </a:t>
            </a:r>
            <a:r>
              <a:rPr lang="es" sz="1800">
                <a:solidFill>
                  <a:schemeClr val="dk1"/>
                </a:solidFill>
                <a:latin typeface="Times New Roman"/>
                <a:ea typeface="Times New Roman"/>
                <a:cs typeface="Times New Roman"/>
                <a:sym typeface="Times New Roman"/>
              </a:rPr>
              <a:t>tecnología</a:t>
            </a:r>
            <a:r>
              <a:rPr lang="es" sz="1800">
                <a:solidFill>
                  <a:schemeClr val="dk1"/>
                </a:solidFill>
                <a:latin typeface="Times New Roman"/>
                <a:ea typeface="Times New Roman"/>
                <a:cs typeface="Times New Roman"/>
                <a:sym typeface="Times New Roman"/>
              </a:rPr>
              <a:t> determina el curso de la Historia</a:t>
            </a:r>
            <a:endParaRPr sz="1800">
              <a:solidFill>
                <a:schemeClr val="dk1"/>
              </a:solidFill>
              <a:latin typeface="Times New Roman"/>
              <a:ea typeface="Times New Roman"/>
              <a:cs typeface="Times New Roman"/>
              <a:sym typeface="Times New Roman"/>
            </a:endParaRPr>
          </a:p>
        </p:txBody>
      </p:sp>
      <p:sp>
        <p:nvSpPr>
          <p:cNvPr id="107" name="Google Shape;107;p19"/>
          <p:cNvSpPr txBox="1"/>
          <p:nvPr/>
        </p:nvSpPr>
        <p:spPr>
          <a:xfrm>
            <a:off x="3280813" y="1911200"/>
            <a:ext cx="2396400" cy="1015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800">
                <a:solidFill>
                  <a:schemeClr val="dk1"/>
                </a:solidFill>
                <a:latin typeface="Times New Roman"/>
                <a:ea typeface="Times New Roman"/>
                <a:cs typeface="Times New Roman"/>
                <a:sym typeface="Times New Roman"/>
              </a:rPr>
              <a:t>La </a:t>
            </a:r>
            <a:r>
              <a:rPr lang="es" sz="1800">
                <a:solidFill>
                  <a:schemeClr val="dk1"/>
                </a:solidFill>
                <a:latin typeface="Times New Roman"/>
                <a:ea typeface="Times New Roman"/>
                <a:cs typeface="Times New Roman"/>
                <a:sym typeface="Times New Roman"/>
              </a:rPr>
              <a:t>tecnología</a:t>
            </a:r>
            <a:r>
              <a:rPr lang="es" sz="1800">
                <a:solidFill>
                  <a:schemeClr val="dk1"/>
                </a:solidFill>
                <a:latin typeface="Times New Roman"/>
                <a:ea typeface="Times New Roman"/>
                <a:cs typeface="Times New Roman"/>
                <a:sym typeface="Times New Roman"/>
              </a:rPr>
              <a:t> </a:t>
            </a:r>
            <a:r>
              <a:rPr lang="es" sz="1800">
                <a:solidFill>
                  <a:schemeClr val="dk1"/>
                </a:solidFill>
                <a:latin typeface="Times New Roman"/>
                <a:ea typeface="Times New Roman"/>
                <a:cs typeface="Times New Roman"/>
                <a:sym typeface="Times New Roman"/>
              </a:rPr>
              <a:t>está</a:t>
            </a:r>
            <a:r>
              <a:rPr lang="es" sz="1800">
                <a:solidFill>
                  <a:schemeClr val="dk1"/>
                </a:solidFill>
                <a:latin typeface="Times New Roman"/>
                <a:ea typeface="Times New Roman"/>
                <a:cs typeface="Times New Roman"/>
                <a:sym typeface="Times New Roman"/>
              </a:rPr>
              <a:t> determinada por leyes naturales</a:t>
            </a:r>
            <a:endParaRPr sz="1800">
              <a:solidFill>
                <a:schemeClr val="dk1"/>
              </a:solidFill>
              <a:latin typeface="Times New Roman"/>
              <a:ea typeface="Times New Roman"/>
              <a:cs typeface="Times New Roman"/>
              <a:sym typeface="Times New Roman"/>
            </a:endParaRPr>
          </a:p>
        </p:txBody>
      </p:sp>
      <p:sp>
        <p:nvSpPr>
          <p:cNvPr id="108" name="Google Shape;108;p19"/>
          <p:cNvSpPr txBox="1"/>
          <p:nvPr/>
        </p:nvSpPr>
        <p:spPr>
          <a:xfrm>
            <a:off x="6135075" y="1853525"/>
            <a:ext cx="2396400" cy="1015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800">
                <a:solidFill>
                  <a:schemeClr val="dk1"/>
                </a:solidFill>
                <a:latin typeface="Times New Roman"/>
                <a:ea typeface="Times New Roman"/>
                <a:cs typeface="Times New Roman"/>
                <a:sym typeface="Times New Roman"/>
              </a:rPr>
              <a:t>La </a:t>
            </a:r>
            <a:r>
              <a:rPr lang="es" sz="1800">
                <a:solidFill>
                  <a:schemeClr val="dk1"/>
                </a:solidFill>
                <a:latin typeface="Times New Roman"/>
                <a:ea typeface="Times New Roman"/>
                <a:cs typeface="Times New Roman"/>
                <a:sym typeface="Times New Roman"/>
              </a:rPr>
              <a:t>tecnología</a:t>
            </a:r>
            <a:r>
              <a:rPr lang="es" sz="1800">
                <a:solidFill>
                  <a:schemeClr val="dk1"/>
                </a:solidFill>
                <a:latin typeface="Times New Roman"/>
                <a:ea typeface="Times New Roman"/>
                <a:cs typeface="Times New Roman"/>
                <a:sym typeface="Times New Roman"/>
              </a:rPr>
              <a:t> </a:t>
            </a:r>
            <a:r>
              <a:rPr lang="es" sz="1800">
                <a:solidFill>
                  <a:schemeClr val="dk1"/>
                </a:solidFill>
                <a:latin typeface="Times New Roman"/>
                <a:ea typeface="Times New Roman"/>
                <a:cs typeface="Times New Roman"/>
                <a:sym typeface="Times New Roman"/>
              </a:rPr>
              <a:t>está</a:t>
            </a:r>
            <a:r>
              <a:rPr lang="es" sz="1800">
                <a:solidFill>
                  <a:schemeClr val="dk1"/>
                </a:solidFill>
                <a:latin typeface="Times New Roman"/>
                <a:ea typeface="Times New Roman"/>
                <a:cs typeface="Times New Roman"/>
                <a:sym typeface="Times New Roman"/>
              </a:rPr>
              <a:t> sujeta a un proceso </a:t>
            </a:r>
            <a:r>
              <a:rPr lang="es" sz="1800">
                <a:solidFill>
                  <a:schemeClr val="dk1"/>
                </a:solidFill>
                <a:latin typeface="Times New Roman"/>
                <a:ea typeface="Times New Roman"/>
                <a:cs typeface="Times New Roman"/>
                <a:sym typeface="Times New Roman"/>
              </a:rPr>
              <a:t>autónomo</a:t>
            </a:r>
            <a:r>
              <a:rPr lang="es" sz="1800">
                <a:solidFill>
                  <a:schemeClr val="dk1"/>
                </a:solidFill>
                <a:latin typeface="Times New Roman"/>
                <a:ea typeface="Times New Roman"/>
                <a:cs typeface="Times New Roman"/>
                <a:sym typeface="Times New Roman"/>
              </a:rPr>
              <a:t> de desarrollo</a:t>
            </a:r>
            <a:endParaRPr sz="1800">
              <a:solidFill>
                <a:schemeClr val="dk1"/>
              </a:solidFill>
              <a:latin typeface="Times New Roman"/>
              <a:ea typeface="Times New Roman"/>
              <a:cs typeface="Times New Roman"/>
              <a:sym typeface="Times New Roman"/>
            </a:endParaRPr>
          </a:p>
        </p:txBody>
      </p:sp>
      <p:pic>
        <p:nvPicPr>
          <p:cNvPr id="109" name="Google Shape;109;p19"/>
          <p:cNvPicPr preferRelativeResize="0"/>
          <p:nvPr/>
        </p:nvPicPr>
        <p:blipFill>
          <a:blip r:embed="rId3">
            <a:alphaModFix/>
          </a:blip>
          <a:stretch>
            <a:fillRect/>
          </a:stretch>
        </p:blipFill>
        <p:spPr>
          <a:xfrm>
            <a:off x="6762763" y="3016763"/>
            <a:ext cx="1141025" cy="1141025"/>
          </a:xfrm>
          <a:prstGeom prst="rect">
            <a:avLst/>
          </a:prstGeom>
          <a:noFill/>
          <a:ln>
            <a:noFill/>
          </a:ln>
        </p:spPr>
      </p:pic>
      <p:pic>
        <p:nvPicPr>
          <p:cNvPr id="110" name="Google Shape;110;p19"/>
          <p:cNvPicPr preferRelativeResize="0"/>
          <p:nvPr/>
        </p:nvPicPr>
        <p:blipFill>
          <a:blip r:embed="rId4">
            <a:alphaModFix/>
          </a:blip>
          <a:stretch>
            <a:fillRect/>
          </a:stretch>
        </p:blipFill>
        <p:spPr>
          <a:xfrm>
            <a:off x="3971113" y="3079363"/>
            <a:ext cx="1015800" cy="1015800"/>
          </a:xfrm>
          <a:prstGeom prst="rect">
            <a:avLst/>
          </a:prstGeom>
          <a:noFill/>
          <a:ln>
            <a:noFill/>
          </a:ln>
        </p:spPr>
      </p:pic>
      <p:pic>
        <p:nvPicPr>
          <p:cNvPr id="111" name="Google Shape;111;p19"/>
          <p:cNvPicPr preferRelativeResize="0"/>
          <p:nvPr/>
        </p:nvPicPr>
        <p:blipFill>
          <a:blip r:embed="rId5">
            <a:alphaModFix/>
          </a:blip>
          <a:stretch>
            <a:fillRect/>
          </a:stretch>
        </p:blipFill>
        <p:spPr>
          <a:xfrm>
            <a:off x="1015600" y="3016775"/>
            <a:ext cx="1141000" cy="1141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ph idx="4294967295" type="body"/>
          </p:nvPr>
        </p:nvSpPr>
        <p:spPr>
          <a:xfrm>
            <a:off x="469500" y="326575"/>
            <a:ext cx="8205000" cy="30789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SzPts val="935"/>
              <a:buNone/>
            </a:pPr>
            <a:r>
              <a:rPr lang="es" sz="1729"/>
              <a:t>“</a:t>
            </a:r>
            <a:r>
              <a:rPr lang="es" sz="1829">
                <a:latin typeface="Times New Roman"/>
                <a:ea typeface="Times New Roman"/>
                <a:cs typeface="Times New Roman"/>
                <a:sym typeface="Times New Roman"/>
              </a:rPr>
              <a:t>Pero el potencial real de las tecnologías futuras es cambiar al propio Homo sapiens, incluidas nuestras emociones y deseos, y no simplemente nuestros vehículos y armas” [...]</a:t>
            </a:r>
            <a:endParaRPr sz="1829">
              <a:latin typeface="Times New Roman"/>
              <a:ea typeface="Times New Roman"/>
              <a:cs typeface="Times New Roman"/>
              <a:sym typeface="Times New Roman"/>
            </a:endParaRPr>
          </a:p>
          <a:p>
            <a:pPr indent="0" lvl="0" marL="0" rtl="0" algn="just">
              <a:lnSpc>
                <a:spcPct val="95000"/>
              </a:lnSpc>
              <a:spcBef>
                <a:spcPts val="1200"/>
              </a:spcBef>
              <a:spcAft>
                <a:spcPts val="0"/>
              </a:spcAft>
              <a:buSzPts val="935"/>
              <a:buNone/>
            </a:pPr>
            <a:r>
              <a:rPr lang="es" sz="1829">
                <a:latin typeface="Times New Roman"/>
                <a:ea typeface="Times New Roman"/>
                <a:cs typeface="Times New Roman"/>
                <a:sym typeface="Times New Roman"/>
              </a:rPr>
              <a:t>“Después de todo, el debate actual entre las religiones, las ideologías, las naciones y las clases </a:t>
            </a:r>
            <a:r>
              <a:rPr lang="es" sz="1829">
                <a:latin typeface="Times New Roman"/>
                <a:ea typeface="Times New Roman"/>
                <a:cs typeface="Times New Roman"/>
                <a:sym typeface="Times New Roman"/>
              </a:rPr>
              <a:t>desaparecerá</a:t>
            </a:r>
            <a:r>
              <a:rPr lang="es" sz="1829">
                <a:latin typeface="Times New Roman"/>
                <a:ea typeface="Times New Roman"/>
                <a:cs typeface="Times New Roman"/>
                <a:sym typeface="Times New Roman"/>
              </a:rPr>
              <a:t>, con toda probabilidad, junto con Homo sapiens. Si nuestros sucesores funcionan efectivamente a un nivel de conciencia diferente (o quizá poseen algo más allá de la conciencia que ni siquiera podemos concebir), parece dudoso que el cristianismo o el islam les resulten de interés, que su organización social pueda ser comunista o capitalista o que sus géneros puedan ser macho o hembra.” </a:t>
            </a:r>
            <a:endParaRPr sz="1829">
              <a:latin typeface="Times New Roman"/>
              <a:ea typeface="Times New Roman"/>
              <a:cs typeface="Times New Roman"/>
              <a:sym typeface="Times New Roman"/>
            </a:endParaRPr>
          </a:p>
          <a:p>
            <a:pPr indent="0" lvl="0" marL="0" rtl="0" algn="just">
              <a:lnSpc>
                <a:spcPct val="95000"/>
              </a:lnSpc>
              <a:spcBef>
                <a:spcPts val="1200"/>
              </a:spcBef>
              <a:spcAft>
                <a:spcPts val="0"/>
              </a:spcAft>
              <a:buSzPts val="935"/>
              <a:buNone/>
            </a:pPr>
            <a:r>
              <a:rPr lang="es" sz="1330">
                <a:latin typeface="Times New Roman"/>
                <a:ea typeface="Times New Roman"/>
                <a:cs typeface="Times New Roman"/>
                <a:sym typeface="Times New Roman"/>
              </a:rPr>
              <a:t>(Harari, 2011-Sapiens-</a:t>
            </a:r>
            <a:r>
              <a:rPr lang="es" sz="1330">
                <a:latin typeface="Times New Roman"/>
                <a:ea typeface="Times New Roman"/>
                <a:cs typeface="Times New Roman"/>
                <a:sym typeface="Times New Roman"/>
              </a:rPr>
              <a:t>pág</a:t>
            </a:r>
            <a:r>
              <a:rPr lang="es" sz="1330">
                <a:latin typeface="Times New Roman"/>
                <a:ea typeface="Times New Roman"/>
                <a:cs typeface="Times New Roman"/>
                <a:sym typeface="Times New Roman"/>
              </a:rPr>
              <a:t> 375 - 377.) </a:t>
            </a:r>
            <a:endParaRPr sz="1330">
              <a:latin typeface="Times New Roman"/>
              <a:ea typeface="Times New Roman"/>
              <a:cs typeface="Times New Roman"/>
              <a:sym typeface="Times New Roman"/>
            </a:endParaRPr>
          </a:p>
          <a:p>
            <a:pPr indent="0" lvl="0" marL="0" rtl="0" algn="l">
              <a:lnSpc>
                <a:spcPct val="95000"/>
              </a:lnSpc>
              <a:spcBef>
                <a:spcPts val="1200"/>
              </a:spcBef>
              <a:spcAft>
                <a:spcPts val="1200"/>
              </a:spcAft>
              <a:buSzPts val="935"/>
              <a:buNone/>
            </a:pPr>
            <a:r>
              <a:t/>
            </a:r>
            <a:endParaRPr sz="1530"/>
          </a:p>
        </p:txBody>
      </p:sp>
      <p:sp>
        <p:nvSpPr>
          <p:cNvPr id="117" name="Google Shape;117;p20"/>
          <p:cNvSpPr txBox="1"/>
          <p:nvPr/>
        </p:nvSpPr>
        <p:spPr>
          <a:xfrm>
            <a:off x="2943150" y="3628950"/>
            <a:ext cx="4162500" cy="831300"/>
          </a:xfrm>
          <a:prstGeom prst="rect">
            <a:avLst/>
          </a:prstGeom>
          <a:noFill/>
          <a:ln cap="flat" cmpd="sng" w="38100">
            <a:solidFill>
              <a:schemeClr val="accent5"/>
            </a:solidFill>
            <a:prstDash val="solid"/>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i="1" lang="es" sz="2100">
                <a:solidFill>
                  <a:schemeClr val="dk1"/>
                </a:solidFill>
                <a:latin typeface="Roboto"/>
                <a:ea typeface="Roboto"/>
                <a:cs typeface="Roboto"/>
                <a:sym typeface="Roboto"/>
              </a:rPr>
              <a:t>Tecnología</a:t>
            </a:r>
            <a:r>
              <a:rPr i="1" lang="es" sz="2100">
                <a:solidFill>
                  <a:schemeClr val="dk1"/>
                </a:solidFill>
                <a:latin typeface="Roboto"/>
                <a:ea typeface="Roboto"/>
                <a:cs typeface="Roboto"/>
                <a:sym typeface="Roboto"/>
              </a:rPr>
              <a:t> sujeta a un proceso </a:t>
            </a:r>
            <a:r>
              <a:rPr i="1" lang="es" sz="2100">
                <a:solidFill>
                  <a:schemeClr val="dk1"/>
                </a:solidFill>
                <a:latin typeface="Roboto"/>
                <a:ea typeface="Roboto"/>
                <a:cs typeface="Roboto"/>
                <a:sym typeface="Roboto"/>
              </a:rPr>
              <a:t>autónomo</a:t>
            </a:r>
            <a:r>
              <a:rPr i="1" lang="es" sz="2100">
                <a:solidFill>
                  <a:schemeClr val="dk1"/>
                </a:solidFill>
                <a:latin typeface="Roboto"/>
                <a:ea typeface="Roboto"/>
                <a:cs typeface="Roboto"/>
                <a:sym typeface="Roboto"/>
              </a:rPr>
              <a:t> de desarrollo</a:t>
            </a:r>
            <a:endParaRPr i="1" sz="2100">
              <a:solidFill>
                <a:schemeClr val="dk1"/>
              </a:solidFill>
              <a:latin typeface="Roboto"/>
              <a:ea typeface="Roboto"/>
              <a:cs typeface="Roboto"/>
              <a:sym typeface="Roboto"/>
            </a:endParaRPr>
          </a:p>
        </p:txBody>
      </p:sp>
      <p:sp>
        <p:nvSpPr>
          <p:cNvPr id="118" name="Google Shape;118;p20"/>
          <p:cNvSpPr/>
          <p:nvPr/>
        </p:nvSpPr>
        <p:spPr>
          <a:xfrm>
            <a:off x="1345450" y="3708300"/>
            <a:ext cx="1345500" cy="672600"/>
          </a:xfrm>
          <a:prstGeom prst="rightArrow">
            <a:avLst>
              <a:gd fmla="val 50000" name="adj1"/>
              <a:gd fmla="val 50000" name="adj2"/>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idx="1" type="body"/>
          </p:nvPr>
        </p:nvSpPr>
        <p:spPr>
          <a:xfrm>
            <a:off x="275775" y="270550"/>
            <a:ext cx="8749800" cy="35415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s" sz="2702">
                <a:latin typeface="Times New Roman"/>
                <a:ea typeface="Times New Roman"/>
                <a:cs typeface="Times New Roman"/>
                <a:sym typeface="Times New Roman"/>
              </a:rPr>
              <a:t>“La economía moderna crece gracias a nuestra esperanza en el futuro y a la buena disposición de los capitalistas a reinvertir sus ganancias en la producción. Pero esto no basta. El crecimiento económico necesita también energía y materias primas, y estas son finitas. Cuando se agoten, si es que lo hacen, todo el sistema se desmoronará.</a:t>
            </a:r>
            <a:endParaRPr sz="2702">
              <a:latin typeface="Times New Roman"/>
              <a:ea typeface="Times New Roman"/>
              <a:cs typeface="Times New Roman"/>
              <a:sym typeface="Times New Roman"/>
            </a:endParaRPr>
          </a:p>
          <a:p>
            <a:pPr indent="0" lvl="0" marL="0" rtl="0" algn="l">
              <a:spcBef>
                <a:spcPts val="1200"/>
              </a:spcBef>
              <a:spcAft>
                <a:spcPts val="0"/>
              </a:spcAft>
              <a:buNone/>
            </a:pPr>
            <a:r>
              <a:rPr lang="es" sz="2702">
                <a:latin typeface="Times New Roman"/>
                <a:ea typeface="Times New Roman"/>
                <a:cs typeface="Times New Roman"/>
                <a:sym typeface="Times New Roman"/>
              </a:rPr>
              <a:t>Sin embargo, las pruebas que proporciona el pasado es que son finitas solo en teoría. De forma contraintuitiva, mientras que el uso que ha hecho la humanidad de la energía y las  materias primas han crecido mucho en los últimos siglos, las cantidades disponibles para nuestra explotación en realidad han aumentado. Cada vez que una escasez de una u otras ha amenazado con hacer más lento el crecimiento económico, han fluido las inversiones hacia la investigación científica y tecnológica. Esto ha producido de forma invariable no solo maneras más eficientes de explotar los recursos existentes, sino también tipos completamente nuevos de energía y materiales .”</a:t>
            </a:r>
            <a:endParaRPr sz="2702">
              <a:latin typeface="Times New Roman"/>
              <a:ea typeface="Times New Roman"/>
              <a:cs typeface="Times New Roman"/>
              <a:sym typeface="Times New Roman"/>
            </a:endParaRPr>
          </a:p>
          <a:p>
            <a:pPr indent="0" lvl="0" marL="0" rtl="0" algn="just">
              <a:lnSpc>
                <a:spcPct val="95000"/>
              </a:lnSpc>
              <a:spcBef>
                <a:spcPts val="1200"/>
              </a:spcBef>
              <a:spcAft>
                <a:spcPts val="0"/>
              </a:spcAft>
              <a:buClr>
                <a:srgbClr val="000000"/>
              </a:buClr>
              <a:buSzPct val="39360"/>
              <a:buFont typeface="Arial"/>
              <a:buNone/>
            </a:pPr>
            <a:r>
              <a:rPr lang="es" sz="2375">
                <a:latin typeface="Times New Roman"/>
                <a:ea typeface="Times New Roman"/>
                <a:cs typeface="Times New Roman"/>
                <a:sym typeface="Times New Roman"/>
              </a:rPr>
              <a:t>(Harari, 2011-Sapiens-pág 305) </a:t>
            </a:r>
            <a:endParaRPr sz="3248">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
        <p:nvSpPr>
          <p:cNvPr id="124" name="Google Shape;124;p21"/>
          <p:cNvSpPr txBox="1"/>
          <p:nvPr/>
        </p:nvSpPr>
        <p:spPr>
          <a:xfrm>
            <a:off x="2638350" y="3476550"/>
            <a:ext cx="5339700" cy="1154400"/>
          </a:xfrm>
          <a:prstGeom prst="rect">
            <a:avLst/>
          </a:prstGeom>
          <a:noFill/>
          <a:ln cap="flat" cmpd="sng" w="38100">
            <a:solidFill>
              <a:schemeClr val="accent5"/>
            </a:solidFill>
            <a:prstDash val="solid"/>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i="1" lang="es" sz="2100">
                <a:solidFill>
                  <a:schemeClr val="dk1"/>
                </a:solidFill>
                <a:latin typeface="Roboto"/>
                <a:ea typeface="Roboto"/>
                <a:cs typeface="Roboto"/>
                <a:sym typeface="Roboto"/>
              </a:rPr>
              <a:t>A pesar de que los recursos son finitos, la tecnología se adecua a los recursos existentes para seguir evolucionando.</a:t>
            </a:r>
            <a:endParaRPr i="1" sz="2100">
              <a:solidFill>
                <a:schemeClr val="dk1"/>
              </a:solidFill>
              <a:latin typeface="Roboto"/>
              <a:ea typeface="Roboto"/>
              <a:cs typeface="Roboto"/>
              <a:sym typeface="Roboto"/>
            </a:endParaRPr>
          </a:p>
        </p:txBody>
      </p:sp>
      <p:sp>
        <p:nvSpPr>
          <p:cNvPr id="125" name="Google Shape;125;p21"/>
          <p:cNvSpPr/>
          <p:nvPr/>
        </p:nvSpPr>
        <p:spPr>
          <a:xfrm>
            <a:off x="888250" y="3708300"/>
            <a:ext cx="1345500" cy="672600"/>
          </a:xfrm>
          <a:prstGeom prst="rightArrow">
            <a:avLst>
              <a:gd fmla="val 50000" name="adj1"/>
              <a:gd fmla="val 50000" name="adj2"/>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