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8441D5-A14F-437D-B470-4AB12196245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9EB5F2-AB51-4429-A190-3A1282A57F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Hatékony sajátságkiemelők képek összehasonlításához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MobileAssistant</a:t>
            </a:r>
            <a:r>
              <a:rPr lang="en-US" dirty="0" smtClean="0"/>
              <a:t> workshop, 2012. </a:t>
            </a:r>
            <a:r>
              <a:rPr lang="en-US" dirty="0" smtClean="0"/>
              <a:t>május</a:t>
            </a:r>
            <a:r>
              <a:rPr lang="en-US" dirty="0" smtClean="0"/>
              <a:t> 4.</a:t>
            </a:r>
          </a:p>
          <a:p>
            <a:r>
              <a:rPr lang="en-US" dirty="0" smtClean="0"/>
              <a:t>Főnix</a:t>
            </a:r>
            <a:r>
              <a:rPr lang="en-US" dirty="0" smtClean="0"/>
              <a:t> </a:t>
            </a:r>
            <a:r>
              <a:rPr lang="en-US" dirty="0" smtClean="0"/>
              <a:t>Inkubátorház</a:t>
            </a:r>
            <a:r>
              <a:rPr lang="en-US" dirty="0" smtClean="0"/>
              <a:t>, 4029 Debrecen, </a:t>
            </a:r>
            <a:r>
              <a:rPr lang="en-US" dirty="0" smtClean="0"/>
              <a:t>Csapó</a:t>
            </a:r>
            <a:r>
              <a:rPr lang="en-US" dirty="0" smtClean="0"/>
              <a:t> u. 42. A </a:t>
            </a:r>
            <a:r>
              <a:rPr lang="en-US" dirty="0" smtClean="0"/>
              <a:t>ép</a:t>
            </a:r>
            <a:r>
              <a:rPr lang="en-US" dirty="0" smtClean="0"/>
              <a:t> III/2 </a:t>
            </a:r>
            <a:r>
              <a:rPr lang="en-US" dirty="0" smtClean="0"/>
              <a:t>terem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/>
              <a:t>A fenti ábra mutatja, hogy a jellemzőkinyerők miként reagálnak a megvilágítási viszonyokra. A STAR és MSER detektorok rendkívül érzékenyek.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Invariancia a megvilágítási viszonyokra</a:t>
            </a:r>
            <a:endParaRPr lang="hu-HU" dirty="0"/>
          </a:p>
        </p:txBody>
      </p:sp>
      <p:pic>
        <p:nvPicPr>
          <p:cNvPr id="5" name="Kép helye 4" descr="Average-feature-point-drift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6324" b="6324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Konklúzió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Sarokpontok detektálására és térbeli rekonstrukcióhoz: FAST</a:t>
            </a:r>
          </a:p>
          <a:p>
            <a:r>
              <a:rPr lang="hu-HU" dirty="0" smtClean="0"/>
              <a:t>Mintázat felismeréshez, skálázás és forgatás invariancia biztosításához: STAR és SURF kombinációja jó lehet</a:t>
            </a:r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Köszönöm a figyelmet!</a:t>
            </a:r>
            <a:endParaRPr lang="hu-HU" sz="4000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 és észrevételek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cap="all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 b="1" cap="all" dirty="0" smtClean="0"/>
              <a:t>Alapprobléma</a:t>
            </a:r>
            <a:endParaRPr lang="hu-HU" dirty="0" smtClean="0"/>
          </a:p>
          <a:p>
            <a:pPr lvl="1"/>
            <a:r>
              <a:rPr lang="hu-HU" dirty="0" smtClean="0"/>
              <a:t>Jellemzőpontok </a:t>
            </a:r>
            <a:r>
              <a:rPr lang="hu-HU" dirty="0"/>
              <a:t>detektálása mindkét képen </a:t>
            </a:r>
          </a:p>
          <a:p>
            <a:pPr lvl="1"/>
            <a:r>
              <a:rPr lang="hu-HU" dirty="0"/>
              <a:t>Kinyert pontok megfeleltetése </a:t>
            </a:r>
          </a:p>
          <a:p>
            <a:pPr lvl="1"/>
            <a:r>
              <a:rPr lang="hu-HU" dirty="0"/>
              <a:t>Megfeleltetések alapján a képpár illesztése </a:t>
            </a:r>
          </a:p>
          <a:p>
            <a:r>
              <a:rPr lang="hu-HU" b="1" cap="all" dirty="0"/>
              <a:t>Megválaszolandó kérdések </a:t>
            </a:r>
          </a:p>
          <a:p>
            <a:pPr lvl="1"/>
            <a:r>
              <a:rPr lang="hu-HU" dirty="0"/>
              <a:t>Melyek azok a pontok, amelyeket megbízható módon detektálhatunk a képeken? </a:t>
            </a:r>
          </a:p>
          <a:p>
            <a:pPr lvl="2"/>
            <a:r>
              <a:rPr lang="hu-HU" dirty="0"/>
              <a:t>Sarokpontok 	</a:t>
            </a:r>
          </a:p>
          <a:p>
            <a:pPr lvl="1"/>
            <a:r>
              <a:rPr lang="hu-HU" dirty="0"/>
              <a:t>Hogyan tudjuk leírni/jellemezni a kinyert pontokat? </a:t>
            </a:r>
          </a:p>
          <a:p>
            <a:pPr lvl="2"/>
            <a:r>
              <a:rPr lang="hu-HU" dirty="0"/>
              <a:t>Invariáns jellemzők </a:t>
            </a:r>
          </a:p>
          <a:p>
            <a:pPr lvl="1"/>
            <a:r>
              <a:rPr lang="hu-HU" dirty="0"/>
              <a:t>Hogyan feleltessünk meg két képről kinyert pontokat? </a:t>
            </a:r>
          </a:p>
          <a:p>
            <a:pPr lvl="2"/>
            <a:r>
              <a:rPr lang="hu-HU" dirty="0"/>
              <a:t>Jellemzők összehasonlítása, robusztusság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cap="all" dirty="0" smtClean="0"/>
              <a:t>Lokális leírók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detektált pontokat hogyan tudnánk leírni úgy, hogy az:</a:t>
            </a:r>
          </a:p>
          <a:p>
            <a:pPr lvl="1"/>
            <a:r>
              <a:rPr lang="hu-HU" dirty="0" smtClean="0"/>
              <a:t>invariáns</a:t>
            </a:r>
          </a:p>
          <a:p>
            <a:pPr lvl="1"/>
            <a:r>
              <a:rPr lang="hu-HU" dirty="0" smtClean="0"/>
              <a:t>egyedi legyen </a:t>
            </a:r>
          </a:p>
          <a:p>
            <a:r>
              <a:rPr lang="hu-HU" dirty="0" smtClean="0"/>
              <a:t>A kinyert pontok önmagukban nem jellemezhetők jól </a:t>
            </a:r>
          </a:p>
          <a:p>
            <a:pPr lvl="1"/>
            <a:r>
              <a:rPr lang="hu-HU" dirty="0" smtClean="0"/>
              <a:t>egyetlen intenzitás-érték nem elég stabil és egyedi </a:t>
            </a:r>
          </a:p>
          <a:p>
            <a:pPr lvl="1"/>
            <a:r>
              <a:rPr lang="hu-HU" dirty="0" smtClean="0"/>
              <a:t>A pontok környezete már elég egyedi lehet, de az invariancia biztosítása nem triviális </a:t>
            </a:r>
          </a:p>
          <a:p>
            <a:r>
              <a:rPr lang="hu-HU" dirty="0" smtClean="0"/>
              <a:t>Tekintsük a pontot tartalmazó ablak tartalmát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cap="all" dirty="0" smtClean="0"/>
              <a:t>SIFT: SCALE INVARIANT FEATURE TRANSFORM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Skála- és irány független fotometriailag invariáns pont-leírókat állít elő az alábbi főbb lépésekben: </a:t>
            </a:r>
          </a:p>
          <a:p>
            <a:pPr lvl="1"/>
            <a:r>
              <a:rPr lang="hu-HU" dirty="0" smtClean="0"/>
              <a:t>Skála meghatározása</a:t>
            </a:r>
          </a:p>
          <a:p>
            <a:pPr lvl="2"/>
            <a:r>
              <a:rPr lang="hu-HU" dirty="0" smtClean="0"/>
              <a:t>DoG</a:t>
            </a:r>
            <a:r>
              <a:rPr lang="hu-HU" dirty="0" smtClean="0"/>
              <a:t> szélsőérték helyek térben és skálában </a:t>
            </a:r>
          </a:p>
          <a:p>
            <a:pPr lvl="1"/>
            <a:r>
              <a:rPr lang="hu-HU" dirty="0" smtClean="0"/>
              <a:t>Lokális orientáció: a domináns gradiens irány </a:t>
            </a:r>
          </a:p>
          <a:p>
            <a:pPr lvl="1"/>
            <a:r>
              <a:rPr lang="hu-HU" dirty="0" smtClean="0"/>
              <a:t>A skála és orientáció minden egyes pontban meghatároz egy lokális koordinátarendszert </a:t>
            </a:r>
          </a:p>
          <a:p>
            <a:pPr lvl="2"/>
            <a:r>
              <a:rPr lang="hu-HU" dirty="0" smtClean="0"/>
              <a:t>A kapott leírók skála- és irány függetlenek lesznek </a:t>
            </a:r>
          </a:p>
          <a:p>
            <a:r>
              <a:rPr lang="hu-HU" dirty="0" smtClean="0"/>
              <a:t>Számítsunk gradiens irány-hisztogramokat több kisebb ablakban, amiből leíró vektort képezünk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cap="all" dirty="0" smtClean="0"/>
              <a:t>SURF: </a:t>
            </a:r>
            <a:r>
              <a:rPr lang="hu-HU" b="1" cap="all" dirty="0" smtClean="0"/>
              <a:t>Speeded</a:t>
            </a:r>
            <a:r>
              <a:rPr lang="hu-HU" b="1" cap="all" dirty="0" smtClean="0"/>
              <a:t> </a:t>
            </a:r>
            <a:r>
              <a:rPr lang="hu-HU" b="1" cap="all" dirty="0" smtClean="0"/>
              <a:t>Up</a:t>
            </a:r>
            <a:r>
              <a:rPr lang="hu-HU" b="1" cap="all" dirty="0" smtClean="0"/>
              <a:t> Robust Feature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Új skála-invariáns, jellemző-kinyerő módszer</a:t>
            </a:r>
          </a:p>
          <a:p>
            <a:r>
              <a:rPr lang="hu-HU" dirty="0" smtClean="0"/>
              <a:t>Számítási igénye alacsonyabb a legtöbb módszernél, mégis nagy hatásfokkal működik </a:t>
            </a:r>
          </a:p>
          <a:p>
            <a:r>
              <a:rPr lang="hu-HU" dirty="0" smtClean="0"/>
              <a:t>A képek integráltját használja fel a konvolúciós lépés során </a:t>
            </a:r>
          </a:p>
          <a:p>
            <a:r>
              <a:rPr lang="hu-HU" dirty="0" smtClean="0"/>
              <a:t>Alapötletét a SIFT szolgáltatta, azonban Haar-féle leírókat használ a képek jellemzésére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Gyakorlati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A fejlesztéshez </a:t>
            </a:r>
            <a:r>
              <a:rPr lang="hu-HU" dirty="0" smtClean="0"/>
              <a:t>OpenCV-t</a:t>
            </a:r>
            <a:r>
              <a:rPr lang="hu-HU" dirty="0" smtClean="0"/>
              <a:t> használunk</a:t>
            </a:r>
          </a:p>
          <a:p>
            <a:pPr lvl="1"/>
            <a:r>
              <a:rPr lang="hu-HU" dirty="0" smtClean="0"/>
              <a:t>Több beépített jellemzőkinyerő eljárást tartalmaz.</a:t>
            </a:r>
          </a:p>
          <a:p>
            <a:pPr lvl="1"/>
            <a:r>
              <a:rPr lang="hu-HU" dirty="0" smtClean="0"/>
              <a:t>A két referencia eljárás (SIFT és SURF) mellett, elemezzük, a beépített eljárások használhatóságát</a:t>
            </a:r>
          </a:p>
          <a:p>
            <a:pPr lvl="1"/>
            <a:r>
              <a:rPr lang="hu-HU" dirty="0" smtClean="0"/>
              <a:t>Az összehasonlítás lépéseit 4 db képre végeztük el.</a:t>
            </a:r>
          </a:p>
          <a:p>
            <a:r>
              <a:rPr lang="hu-HU" dirty="0" smtClean="0"/>
              <a:t>Összehasonlítás feltételei:</a:t>
            </a:r>
          </a:p>
          <a:p>
            <a:pPr lvl="1"/>
            <a:r>
              <a:rPr lang="hu-HU" dirty="0" smtClean="0"/>
              <a:t>Sebesség: valós idejű (~30fps) jellemzőkinyerést szeretnénk</a:t>
            </a:r>
          </a:p>
          <a:p>
            <a:pPr lvl="1"/>
            <a:r>
              <a:rPr lang="hu-HU" dirty="0" smtClean="0"/>
              <a:t>Minőség: mennyire jók a kinyert jellemzők a további feldolgozáshoz</a:t>
            </a:r>
          </a:p>
          <a:p>
            <a:pPr lvl="1"/>
            <a:r>
              <a:rPr lang="hu-HU" dirty="0" smtClean="0"/>
              <a:t>Invariancia: megvilágításra és skálázásra</a:t>
            </a:r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/>
              <a:t>A fenti ábra azt mutatja, hogy a beépített FAST detektor több ezer jellemzőt nyer ki a képekről, még a többi csak néhány százat.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Kinyert jellemzők száma</a:t>
            </a:r>
            <a:endParaRPr lang="hu-HU" dirty="0"/>
          </a:p>
        </p:txBody>
      </p:sp>
      <p:pic>
        <p:nvPicPr>
          <p:cNvPr id="8" name="Kép helye 7" descr="Number-of-detected-features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519" r="1519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Egy darab jellemzőpont kinyerésének a sebessége, mely megegyezik az összes jellemző kinyerésének a sebességével osztva a kinyert jellemzők számával. Itt is a FAST teljesített a legjobban.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Jellemzőkinyerés sebessége</a:t>
            </a:r>
            <a:endParaRPr lang="hu-HU" dirty="0"/>
          </a:p>
        </p:txBody>
      </p:sp>
      <p:pic>
        <p:nvPicPr>
          <p:cNvPr id="5" name="Kép helye 4" descr="Detection-cost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2329" b="2329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átlagos követési hiba (pixelekben), melyet a referencia kép és annak némileg áttranszformált képe között számoltunk ki (</a:t>
            </a:r>
            <a:r>
              <a:rPr lang="hu-HU" dirty="0" smtClean="0"/>
              <a:t>Optical</a:t>
            </a:r>
            <a:r>
              <a:rPr lang="hu-HU" dirty="0" smtClean="0"/>
              <a:t> Flow segítségével). Ebben az esetben a STAR detektor bizonyult a legjobbnak.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Átlagos követési hiba</a:t>
            </a:r>
            <a:endParaRPr lang="hu-HU" dirty="0"/>
          </a:p>
        </p:txBody>
      </p:sp>
      <p:pic>
        <p:nvPicPr>
          <p:cNvPr id="5" name="Kép helye 4" descr="Average-tracking-error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6324" b="6324"/>
          <a:stretch>
            <a:fillRect/>
          </a:stretch>
        </p:blipFill>
        <p:spPr/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</TotalTime>
  <Words>432</Words>
  <Application>Microsoft Office PowerPoint</Application>
  <PresentationFormat>Diavetítés a képernyőre (4:3 oldalarány)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Medián</vt:lpstr>
      <vt:lpstr>Hatékony sajátságkiemelők képek összehasonlításához</vt:lpstr>
      <vt:lpstr>Bevezetés</vt:lpstr>
      <vt:lpstr>Lokális leírók </vt:lpstr>
      <vt:lpstr>SIFT: SCALE INVARIANT FEATURE TRANSFORM</vt:lpstr>
      <vt:lpstr>SURF: Speeded Up Robust Feature</vt:lpstr>
      <vt:lpstr>Gyakorlati lehetőségek</vt:lpstr>
      <vt:lpstr>Kinyert jellemzők száma</vt:lpstr>
      <vt:lpstr>Jellemzőkinyerés sebessége</vt:lpstr>
      <vt:lpstr>Átlagos követési hiba</vt:lpstr>
      <vt:lpstr>Invariancia a megvilágítási viszonyokra</vt:lpstr>
      <vt:lpstr>Konklúzió</vt:lpstr>
      <vt:lpstr>Kérdések és észrevételek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Bertok Kornel</dc:creator>
  <cp:lastModifiedBy>Bertók Kornél</cp:lastModifiedBy>
  <cp:revision>52</cp:revision>
  <dcterms:created xsi:type="dcterms:W3CDTF">2012-09-12T05:56:23Z</dcterms:created>
  <dcterms:modified xsi:type="dcterms:W3CDTF">2012-11-08T07:56:33Z</dcterms:modified>
</cp:coreProperties>
</file>