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29" r:id="rId3"/>
    <p:sldId id="387" r:id="rId4"/>
    <p:sldId id="395" r:id="rId5"/>
    <p:sldId id="390" r:id="rId6"/>
    <p:sldId id="396" r:id="rId7"/>
    <p:sldId id="397" r:id="rId8"/>
    <p:sldId id="335" r:id="rId9"/>
    <p:sldId id="398" r:id="rId10"/>
    <p:sldId id="39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4255"/>
  </p:normalViewPr>
  <p:slideViewPr>
    <p:cSldViewPr snapToGrid="0" snapToObjects="1">
      <p:cViewPr varScale="1">
        <p:scale>
          <a:sx n="95" d="100"/>
          <a:sy n="95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9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859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D32E5-E136-81AC-A98B-25409422F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CED4E13-9668-EEC3-69BE-78217E056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938E35-D6A1-4993-2D93-1158495F3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AD8F64-3CD7-BF23-5217-895FCC974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35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227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9526B-7F75-8F69-ECC7-F589BB7AB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963EA0-C3FC-AC2D-84CB-B4081D06F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12D200-9578-94A2-6F0E-66C4A3E1A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962C7-C7A6-520E-A937-3280DEA28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64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C9708-FF4E-32D5-5B2B-FC2236D90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2732BE-1C7A-998E-1878-F6E1DDAD9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1F90CE7-9802-F5E7-57B9-9133E1E6D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C53B63-9237-E445-5D86-99543210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185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182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97D-ACBE-3CBB-711A-301E6C30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E82485C-1144-6148-75C9-DBD7E3E74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1679B37-5BD4-4B18-AF02-7853DA4EE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65EE1-9959-FAF1-5CA6-D5C9636DE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797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23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23/2/25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23/2/25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PRACTICA 1 – PREDICCION ABANDONO</a:t>
            </a:r>
          </a:p>
          <a:p>
            <a:r>
              <a:rPr lang="es-ES_tradnl" b="1" dirty="0"/>
              <a:t>(3,5 puntos)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pic>
        <p:nvPicPr>
          <p:cNvPr id="3" name="Picture 8" descr="What is GitHub? — Pythia Foundations">
            <a:extLst>
              <a:ext uri="{FF2B5EF4-FFF2-40B4-BE49-F238E27FC236}">
                <a16:creationId xmlns:a16="http://schemas.microsoft.com/office/drawing/2014/main" id="{C77CBD2C-6D24-6519-DFCE-23559DA0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646" y="1707508"/>
            <a:ext cx="5206311" cy="292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7B6A57-1153-D131-AEAC-3A451736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8" y="1524000"/>
            <a:ext cx="7322574" cy="3864077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 err="1"/>
              <a:t>Commit</a:t>
            </a:r>
            <a:r>
              <a:rPr lang="es-ES_tradnl" sz="2400" dirty="0"/>
              <a:t> semanal.</a:t>
            </a:r>
          </a:p>
          <a:p>
            <a:pPr lvl="1"/>
            <a:r>
              <a:rPr lang="es-ES_tradnl" sz="2400" b="1" dirty="0">
                <a:solidFill>
                  <a:srgbClr val="C00000"/>
                </a:solidFill>
              </a:rPr>
              <a:t>Repositorio privado</a:t>
            </a:r>
          </a:p>
          <a:p>
            <a:pPr lvl="1"/>
            <a:r>
              <a:rPr lang="es-ES_tradnl" sz="2400" dirty="0"/>
              <a:t>Nombre repositorio: “GrupoXX_Practica1”</a:t>
            </a:r>
          </a:p>
          <a:p>
            <a:pPr lvl="1"/>
            <a:r>
              <a:rPr lang="es-ES_tradnl" sz="2400" dirty="0"/>
              <a:t>Invitar al profesor como “Colaborador”</a:t>
            </a:r>
          </a:p>
          <a:p>
            <a:pPr marL="457200" lvl="1" indent="0">
              <a:buNone/>
            </a:pPr>
            <a:r>
              <a:rPr lang="es-ES_tradnl" sz="2400" dirty="0"/>
              <a:t>     “</a:t>
            </a:r>
            <a:r>
              <a:rPr lang="es-ES_tradnl" sz="2400" b="1" dirty="0"/>
              <a:t>@mangel-patricio-UC3M</a:t>
            </a:r>
            <a:r>
              <a:rPr lang="es-ES_tradnl" sz="2400" dirty="0"/>
              <a:t>”</a:t>
            </a:r>
          </a:p>
          <a:p>
            <a:pPr lvl="1"/>
            <a:r>
              <a:rPr lang="es-ES_tradnl" sz="2400" dirty="0"/>
              <a:t>Enviar el enlace del repositorio:</a:t>
            </a:r>
          </a:p>
          <a:p>
            <a:pPr marL="457200" lvl="1" indent="0">
              <a:buNone/>
            </a:pPr>
            <a:r>
              <a:rPr lang="es-ES_tradnl" sz="2400" dirty="0"/>
              <a:t>   miguelangel.patricio@uc3m.es</a:t>
            </a:r>
          </a:p>
          <a:p>
            <a:pPr marL="457200" lvl="1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1752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Practicar con métodos de aprendizaje automático (tanto básicos como avanzados)</a:t>
            </a:r>
          </a:p>
          <a:p>
            <a:pPr lvl="1"/>
            <a:r>
              <a:rPr lang="es-ES_tradnl" sz="2400" dirty="0"/>
              <a:t>Practicar con las diferentes técnicas de ajuste de </a:t>
            </a:r>
            <a:r>
              <a:rPr lang="es-ES_tradnl" sz="2400" dirty="0" err="1"/>
              <a:t>hiperparámetros</a:t>
            </a:r>
            <a:r>
              <a:rPr lang="es-ES_tradnl" sz="2400" dirty="0"/>
              <a:t> (HPO)</a:t>
            </a:r>
          </a:p>
          <a:p>
            <a:pPr lvl="1"/>
            <a:r>
              <a:rPr lang="es-ES_tradnl" sz="2400" dirty="0"/>
              <a:t>Realizar todo el proceso: selección del modelo (seleccionar el mejor modelo, incluyendo HPO), estimar el rendimiento futuro (evaluación del modelo), construir el modelo final y utilizarlo para hacer predicciones.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923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Una empresa está preocupada por el </a:t>
            </a:r>
            <a:r>
              <a:rPr lang="es-ES_tradnl" sz="2400" b="1" dirty="0"/>
              <a:t>abandono/agotamiento </a:t>
            </a:r>
            <a:r>
              <a:rPr lang="es-ES_tradnl" sz="2400" dirty="0"/>
              <a:t>de los empleados y le gustaría crear un modelo que prediga si un empleado va a renunciar en función de un conjunto de datos recopilado por el departamento de recursos humanos </a:t>
            </a:r>
          </a:p>
        </p:txBody>
      </p:sp>
    </p:spTree>
    <p:extLst>
      <p:ext uri="{BB962C8B-B14F-4D97-AF65-F5344CB8AC3E}">
        <p14:creationId xmlns:p14="http://schemas.microsoft.com/office/powerpoint/2010/main" val="374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314AE-2D54-EF6D-2083-66CDDE61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8ECC-4600-477E-0C7F-030BFDD3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2AD8030-C684-699D-70FD-1747B7B88E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2BF4C6-7554-2C3B-E434-450283D0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" y="1825625"/>
            <a:ext cx="6091770" cy="44285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D7063C9-9A89-5D61-3A55-69FFBF47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84" y="754830"/>
            <a:ext cx="5914416" cy="56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Consideraciones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5002740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Resultados reproducibles (Fijar semilla con NIA)</a:t>
            </a:r>
          </a:p>
          <a:p>
            <a:pPr lvl="1"/>
            <a:r>
              <a:rPr lang="es-ES_tradnl" sz="2400" dirty="0"/>
              <a:t>Se valora presentar y analizar resultados (tablas, comparativas)</a:t>
            </a:r>
          </a:p>
          <a:p>
            <a:pPr lvl="1"/>
            <a:r>
              <a:rPr lang="es-ES_tradnl" sz="2400" dirty="0" err="1"/>
              <a:t>ChatGPT</a:t>
            </a:r>
            <a:endParaRPr lang="es-ES_tradnl" sz="2400" dirty="0"/>
          </a:p>
          <a:p>
            <a:pPr lvl="1"/>
            <a:r>
              <a:rPr lang="es-ES_tradnl" sz="2400" dirty="0"/>
              <a:t>Preprocesamiento con </a:t>
            </a:r>
            <a:r>
              <a:rPr lang="es-ES_tradnl" sz="2400" b="1" dirty="0"/>
              <a:t>pipelines</a:t>
            </a:r>
          </a:p>
          <a:p>
            <a:pPr lvl="1"/>
            <a:r>
              <a:rPr lang="es-ES_tradnl" sz="2400" dirty="0"/>
              <a:t>Dos ficheros:</a:t>
            </a:r>
          </a:p>
          <a:p>
            <a:pPr lvl="2"/>
            <a:r>
              <a:rPr lang="es-ES_tradnl" sz="2200" dirty="0" err="1"/>
              <a:t>attrition_availabledata_xx.csv</a:t>
            </a:r>
            <a:r>
              <a:rPr lang="es-ES_tradnl" sz="2200" dirty="0"/>
              <a:t> </a:t>
            </a:r>
          </a:p>
          <a:p>
            <a:pPr lvl="2"/>
            <a:r>
              <a:rPr lang="es-ES_tradnl" sz="2200" dirty="0" err="1"/>
              <a:t>attrition_competition_xx.csv</a:t>
            </a:r>
            <a:r>
              <a:rPr lang="es-ES_tradnl" sz="2200" dirty="0"/>
              <a:t> </a:t>
            </a:r>
          </a:p>
          <a:p>
            <a:pPr lvl="1"/>
            <a:r>
              <a:rPr lang="es-ES_tradnl" sz="2400" dirty="0"/>
              <a:t>GITHUB (0,5 puntos – posible más negativo)</a:t>
            </a:r>
          </a:p>
          <a:p>
            <a:pPr marL="457200" lvl="1" indent="0">
              <a:buNone/>
            </a:pPr>
            <a:endParaRPr lang="es-ES_tradn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1DCCC4-7074-B440-3DA8-80AA36F99F23}"/>
              </a:ext>
            </a:extLst>
          </p:cNvPr>
          <p:cNvSpPr txBox="1"/>
          <p:nvPr/>
        </p:nvSpPr>
        <p:spPr>
          <a:xfrm>
            <a:off x="694764" y="5383803"/>
            <a:ext cx="11152094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'attrition_availabledata_00.csv.gz'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compression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19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1D5A0-18D8-7F32-CB22-8063D09F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41F8D-8342-2DE3-10C5-E3E62910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F86549-9A19-1C58-E361-979ADD46E6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FA5E4-5C7F-5AAA-935A-A10DF5B8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500274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s-ES_tradnl" sz="2400" dirty="0"/>
              <a:t>EDA (0,3 puntos):</a:t>
            </a:r>
          </a:p>
          <a:p>
            <a:pPr lvl="2"/>
            <a:r>
              <a:rPr lang="es-ES_tradnl" sz="2200" dirty="0"/>
              <a:t>Núm. Variables, tipos, </a:t>
            </a:r>
            <a:r>
              <a:rPr lang="es-ES_tradnl" sz="2200" dirty="0" err="1"/>
              <a:t>missing</a:t>
            </a:r>
            <a:r>
              <a:rPr lang="es-ES_tradnl" sz="2200" dirty="0"/>
              <a:t> </a:t>
            </a:r>
            <a:r>
              <a:rPr lang="es-ES_tradnl" sz="2200" dirty="0" err="1"/>
              <a:t>values</a:t>
            </a:r>
            <a:r>
              <a:rPr lang="es-ES_tradnl" sz="2200" dirty="0"/>
              <a:t>, columnas constantes, columnas de ID, </a:t>
            </a:r>
            <a:r>
              <a:rPr lang="es-ES_tradnl" sz="2200" dirty="0" err="1"/>
              <a:t>balnceado</a:t>
            </a:r>
            <a:r>
              <a:rPr lang="es-ES_tradnl" sz="2200" dirty="0"/>
              <a:t>, </a:t>
            </a:r>
            <a:r>
              <a:rPr lang="es-ES_tradnl" sz="2200" dirty="0" err="1"/>
              <a:t>etc</a:t>
            </a:r>
            <a:endParaRPr lang="es-ES_tradnl" sz="2200" dirty="0"/>
          </a:p>
          <a:p>
            <a:pPr lvl="1"/>
            <a:r>
              <a:rPr lang="es-ES_tradnl" sz="2400" dirty="0"/>
              <a:t>Evaluación (0,2 puntos):</a:t>
            </a:r>
          </a:p>
          <a:p>
            <a:pPr lvl="2"/>
            <a:r>
              <a:rPr lang="es-ES_tradnl" sz="2200" dirty="0" err="1"/>
              <a:t>Balanced</a:t>
            </a:r>
            <a:r>
              <a:rPr lang="es-ES_tradnl" sz="2200" dirty="0"/>
              <a:t> </a:t>
            </a:r>
            <a:r>
              <a:rPr lang="es-ES_tradnl" sz="2200" dirty="0" err="1"/>
              <a:t>accuracy</a:t>
            </a:r>
            <a:r>
              <a:rPr lang="es-ES_tradnl" sz="2200" dirty="0"/>
              <a:t>, TPR/TNR, </a:t>
            </a:r>
            <a:r>
              <a:rPr lang="es-ES_tradnl" sz="2200" dirty="0" err="1"/>
              <a:t>accuracy</a:t>
            </a:r>
            <a:endParaRPr lang="es-ES_tradnl" sz="2200" dirty="0"/>
          </a:p>
          <a:p>
            <a:pPr lvl="2"/>
            <a:r>
              <a:rPr lang="es-ES_tradnl" sz="2200" dirty="0"/>
              <a:t>Train/test:</a:t>
            </a:r>
          </a:p>
          <a:p>
            <a:pPr lvl="3"/>
            <a:r>
              <a:rPr lang="es-ES_tradnl" sz="2000" dirty="0"/>
              <a:t>Test sólo para evaluar el modelo final</a:t>
            </a:r>
          </a:p>
          <a:p>
            <a:pPr lvl="3"/>
            <a:r>
              <a:rPr lang="es-ES_tradnl" sz="2000" dirty="0"/>
              <a:t>Train para buscar alternativas, HPO</a:t>
            </a:r>
          </a:p>
          <a:p>
            <a:pPr lvl="1"/>
            <a:r>
              <a:rPr lang="es-ES_tradnl" sz="2400" dirty="0"/>
              <a:t>Métodos básicos (KNN, TREES). (1 punto).</a:t>
            </a:r>
          </a:p>
          <a:p>
            <a:pPr lvl="2"/>
            <a:r>
              <a:rPr lang="es-ES_tradnl" sz="2200" dirty="0"/>
              <a:t>Comparar con </a:t>
            </a:r>
            <a:r>
              <a:rPr lang="es-ES_tradnl" sz="2200" dirty="0" err="1"/>
              <a:t>dummy</a:t>
            </a:r>
            <a:endParaRPr lang="es-ES_tradnl" sz="2200" dirty="0"/>
          </a:p>
          <a:p>
            <a:pPr lvl="2"/>
            <a:r>
              <a:rPr lang="es-ES_tradnl" sz="2200" dirty="0"/>
              <a:t>KNN:</a:t>
            </a:r>
          </a:p>
          <a:p>
            <a:pPr lvl="3"/>
            <a:r>
              <a:rPr lang="es-ES_tradnl" sz="2000" dirty="0"/>
              <a:t>Métodos de escalado: </a:t>
            </a:r>
            <a:r>
              <a:rPr lang="es-ES_tradnl" sz="2000" dirty="0" err="1"/>
              <a:t>minmax</a:t>
            </a:r>
            <a:r>
              <a:rPr lang="es-ES_tradnl" sz="2000" dirty="0"/>
              <a:t>, standard, </a:t>
            </a:r>
            <a:r>
              <a:rPr lang="es-ES_tradnl" sz="2000" dirty="0" err="1"/>
              <a:t>robust</a:t>
            </a:r>
            <a:r>
              <a:rPr lang="es-ES_tradnl" sz="2000" dirty="0"/>
              <a:t> </a:t>
            </a:r>
          </a:p>
          <a:p>
            <a:pPr lvl="3"/>
            <a:r>
              <a:rPr lang="es-ES_tradnl" sz="2000" dirty="0"/>
              <a:t>Métodos de imputación: media, mediana</a:t>
            </a:r>
          </a:p>
          <a:p>
            <a:pPr lvl="2"/>
            <a:r>
              <a:rPr lang="es-ES_tradnl" sz="2200" dirty="0"/>
              <a:t>Para KNN/árboles:</a:t>
            </a:r>
          </a:p>
          <a:p>
            <a:pPr lvl="3"/>
            <a:r>
              <a:rPr lang="es-ES_tradnl" sz="2000" dirty="0"/>
              <a:t>Guardar tiempos de entrenamiento</a:t>
            </a:r>
          </a:p>
          <a:p>
            <a:pPr lvl="3"/>
            <a:r>
              <a:rPr lang="es-ES_tradnl" sz="2000" dirty="0"/>
              <a:t>Parámetros por omisión</a:t>
            </a:r>
          </a:p>
          <a:p>
            <a:pPr lvl="3"/>
            <a:r>
              <a:rPr lang="es-ES_tradnl" sz="2000" dirty="0"/>
              <a:t>HPO</a:t>
            </a:r>
          </a:p>
          <a:p>
            <a:pPr lvl="3"/>
            <a:r>
              <a:rPr lang="es-ES_tradnl" sz="2000" dirty="0"/>
              <a:t>Mostrar resultados con el efecto de distintos valores de hiper-parámetros</a:t>
            </a:r>
          </a:p>
          <a:p>
            <a:pPr lvl="2"/>
            <a:r>
              <a:rPr lang="es-ES_tradnl" sz="2200" dirty="0"/>
              <a:t>Conclusiones</a:t>
            </a:r>
          </a:p>
          <a:p>
            <a:pPr lvl="2"/>
            <a:endParaRPr lang="es-ES_tradnl" sz="2200" dirty="0"/>
          </a:p>
          <a:p>
            <a:pPr lvl="2"/>
            <a:endParaRPr lang="es-ES_tradnl" sz="2200" dirty="0"/>
          </a:p>
          <a:p>
            <a:pPr lvl="2"/>
            <a:endParaRPr lang="es-ES_tradnl" sz="2200" dirty="0"/>
          </a:p>
          <a:p>
            <a:pPr marL="457200" lvl="1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7969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F0CBF-1706-F794-4566-DAAF3CCEB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6F61-9F8B-FCD0-9295-0596BC6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A36DFBA-2505-7ECC-0674-7590A108F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75248-80A2-6291-48EB-C2FFA993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5002740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Modelos avanzados: Lineales y </a:t>
            </a:r>
            <a:r>
              <a:rPr lang="es-ES_tradnl" sz="2400" dirty="0" err="1"/>
              <a:t>SVMs</a:t>
            </a:r>
            <a:r>
              <a:rPr lang="es-ES_tradnl" sz="2400" dirty="0"/>
              <a:t> (0,8 puntos)</a:t>
            </a:r>
          </a:p>
          <a:p>
            <a:pPr lvl="2"/>
            <a:r>
              <a:rPr lang="es-ES_tradnl" sz="2000" dirty="0"/>
              <a:t>Parámetros por omisión.</a:t>
            </a:r>
          </a:p>
          <a:p>
            <a:pPr lvl="2"/>
            <a:r>
              <a:rPr lang="es-ES_tradnl" sz="2000" dirty="0"/>
              <a:t>Ajuste HPO</a:t>
            </a:r>
          </a:p>
          <a:p>
            <a:pPr lvl="2"/>
            <a:r>
              <a:rPr lang="es-ES_tradnl" sz="2000" dirty="0"/>
              <a:t>¿Atributos relevantes?</a:t>
            </a:r>
          </a:p>
          <a:p>
            <a:pPr lvl="1"/>
            <a:r>
              <a:rPr lang="es-ES_tradnl" sz="2200" dirty="0"/>
              <a:t>Resultado y modelo final (0,3 puntos)</a:t>
            </a:r>
          </a:p>
          <a:p>
            <a:pPr lvl="1"/>
            <a:r>
              <a:rPr lang="es-ES_tradnl" sz="2200" dirty="0"/>
              <a:t>Tarea adicional (0,4 puntos)</a:t>
            </a:r>
          </a:p>
          <a:p>
            <a:pPr lvl="2"/>
            <a:endParaRPr lang="es-ES_tradnl" sz="2200" dirty="0"/>
          </a:p>
          <a:p>
            <a:pPr lvl="2"/>
            <a:endParaRPr lang="es-ES_tradnl" sz="2200" dirty="0"/>
          </a:p>
          <a:p>
            <a:pPr lvl="2"/>
            <a:endParaRPr lang="es-ES_tradnl" sz="2200" dirty="0"/>
          </a:p>
          <a:p>
            <a:pPr marL="457200" lvl="1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2686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9A36DC-549F-BE2D-EA8F-A1FD8C8E8941}"/>
              </a:ext>
            </a:extLst>
          </p:cNvPr>
          <p:cNvSpPr/>
          <p:nvPr/>
        </p:nvSpPr>
        <p:spPr>
          <a:xfrm>
            <a:off x="2265567" y="1654536"/>
            <a:ext cx="1657350" cy="2200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39AAC4D-9DCE-15B9-CBA5-D208A00358FE}"/>
              </a:ext>
            </a:extLst>
          </p:cNvPr>
          <p:cNvCxnSpPr/>
          <p:nvPr/>
        </p:nvCxnSpPr>
        <p:spPr>
          <a:xfrm>
            <a:off x="2265567" y="3382767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82C308-D4FC-158E-6521-C9634B17AAB8}"/>
              </a:ext>
            </a:extLst>
          </p:cNvPr>
          <p:cNvSpPr txBox="1"/>
          <p:nvPr/>
        </p:nvSpPr>
        <p:spPr>
          <a:xfrm>
            <a:off x="2533030" y="346490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Validación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33F653-00D0-1101-4EE4-3A20E53D3C08}"/>
              </a:ext>
            </a:extLst>
          </p:cNvPr>
          <p:cNvSpPr txBox="1"/>
          <p:nvPr/>
        </p:nvSpPr>
        <p:spPr>
          <a:xfrm>
            <a:off x="2313418" y="2364763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Entrenamiento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7E5606-2770-157F-6B01-CB579E494C6F}"/>
              </a:ext>
            </a:extLst>
          </p:cNvPr>
          <p:cNvSpPr txBox="1"/>
          <p:nvPr/>
        </p:nvSpPr>
        <p:spPr>
          <a:xfrm>
            <a:off x="1201096" y="34649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Dos años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045F35-3203-528A-22A2-CDD050AECEC4}"/>
              </a:ext>
            </a:extLst>
          </p:cNvPr>
          <p:cNvSpPr txBox="1"/>
          <p:nvPr/>
        </p:nvSpPr>
        <p:spPr>
          <a:xfrm>
            <a:off x="1092771" y="236476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Ocho años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DA11265-58F8-9775-95E9-2A0B2797EB7B}"/>
              </a:ext>
            </a:extLst>
          </p:cNvPr>
          <p:cNvSpPr/>
          <p:nvPr/>
        </p:nvSpPr>
        <p:spPr>
          <a:xfrm>
            <a:off x="2274864" y="4138105"/>
            <a:ext cx="1657350" cy="624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6785C81-5165-D92B-3FAB-67DF83CA23F5}"/>
              </a:ext>
            </a:extLst>
          </p:cNvPr>
          <p:cNvSpPr txBox="1"/>
          <p:nvPr/>
        </p:nvSpPr>
        <p:spPr>
          <a:xfrm>
            <a:off x="2825257" y="430237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Test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5DFC52F-B7B1-8754-A6FA-DD483758D561}"/>
              </a:ext>
            </a:extLst>
          </p:cNvPr>
          <p:cNvSpPr txBox="1"/>
          <p:nvPr/>
        </p:nvSpPr>
        <p:spPr>
          <a:xfrm>
            <a:off x="2209705" y="1293933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Datos disponibles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94F8C1D-BC91-45E6-DB2A-D91FBED651E1}"/>
              </a:ext>
            </a:extLst>
          </p:cNvPr>
          <p:cNvSpPr txBox="1"/>
          <p:nvPr/>
        </p:nvSpPr>
        <p:spPr>
          <a:xfrm>
            <a:off x="2209705" y="5317712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Datos competición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2D0BFD6-C46C-3598-BC34-03B8A8D7ACFD}"/>
              </a:ext>
            </a:extLst>
          </p:cNvPr>
          <p:cNvSpPr/>
          <p:nvPr/>
        </p:nvSpPr>
        <p:spPr>
          <a:xfrm>
            <a:off x="2296268" y="5868430"/>
            <a:ext cx="1657350" cy="624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37F9F7D-8F32-6FD2-3A9C-D42093C3BD07}"/>
              </a:ext>
            </a:extLst>
          </p:cNvPr>
          <p:cNvSpPr txBox="1"/>
          <p:nvPr/>
        </p:nvSpPr>
        <p:spPr>
          <a:xfrm>
            <a:off x="2757596" y="604612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Comp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491BDB-5894-ABC2-F6B5-06F4AF824D05}"/>
              </a:ext>
            </a:extLst>
          </p:cNvPr>
          <p:cNvSpPr txBox="1"/>
          <p:nvPr/>
        </p:nvSpPr>
        <p:spPr>
          <a:xfrm>
            <a:off x="4211491" y="1899647"/>
            <a:ext cx="611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Lineal         ÁRBOL      RF      ….              Lineal         ÁRBOL      RF      …</a:t>
            </a:r>
          </a:p>
          <a:p>
            <a:endParaRPr sz="1400" dirty="0">
              <a:latin typeface="Montserrat" pitchFamily="2" charset="77"/>
            </a:endParaRP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130DAD15-622E-EC1C-192C-D564542CED71}"/>
              </a:ext>
            </a:extLst>
          </p:cNvPr>
          <p:cNvSpPr/>
          <p:nvPr/>
        </p:nvSpPr>
        <p:spPr>
          <a:xfrm rot="5400000">
            <a:off x="5471312" y="332257"/>
            <a:ext cx="145955" cy="2665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57AA53D-B1F5-1CB4-A9F3-11CBA726252C}"/>
              </a:ext>
            </a:extLst>
          </p:cNvPr>
          <p:cNvSpPr txBox="1"/>
          <p:nvPr/>
        </p:nvSpPr>
        <p:spPr>
          <a:xfrm>
            <a:off x="4475913" y="1140044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Parámetros por defecto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64D5B5D2-3C95-1969-5886-B1C1ADEB3A29}"/>
              </a:ext>
            </a:extLst>
          </p:cNvPr>
          <p:cNvSpPr/>
          <p:nvPr/>
        </p:nvSpPr>
        <p:spPr>
          <a:xfrm rot="5400000">
            <a:off x="8694740" y="332257"/>
            <a:ext cx="145955" cy="2665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7C78F9-498C-AB0F-1B39-9C5FAC28F43A}"/>
              </a:ext>
            </a:extLst>
          </p:cNvPr>
          <p:cNvSpPr txBox="1"/>
          <p:nvPr/>
        </p:nvSpPr>
        <p:spPr>
          <a:xfrm>
            <a:off x="7118554" y="1140044"/>
            <a:ext cx="3850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  <a:latin typeface="Montserrat" pitchFamily="2" charset="77"/>
              </a:rPr>
              <a:t>HPO – Optimización de </a:t>
            </a:r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</a:rPr>
              <a:t>hiperparámetros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1465BDF-0F62-85EE-7B04-2C93919FF751}"/>
              </a:ext>
            </a:extLst>
          </p:cNvPr>
          <p:cNvCxnSpPr/>
          <p:nvPr/>
        </p:nvCxnSpPr>
        <p:spPr>
          <a:xfrm>
            <a:off x="4585151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9E3497A-CB78-FD19-AF20-5C7F8846DAFA}"/>
              </a:ext>
            </a:extLst>
          </p:cNvPr>
          <p:cNvSpPr txBox="1"/>
          <p:nvPr/>
        </p:nvSpPr>
        <p:spPr>
          <a:xfrm>
            <a:off x="4287633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4AD89D6-4798-BACF-5A05-34E791A8FAA3}"/>
              </a:ext>
            </a:extLst>
          </p:cNvPr>
          <p:cNvCxnSpPr/>
          <p:nvPr/>
        </p:nvCxnSpPr>
        <p:spPr>
          <a:xfrm>
            <a:off x="5544902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D685FB-8169-2203-2361-A0DC3755AC40}"/>
              </a:ext>
            </a:extLst>
          </p:cNvPr>
          <p:cNvSpPr txBox="1"/>
          <p:nvPr/>
        </p:nvSpPr>
        <p:spPr>
          <a:xfrm>
            <a:off x="5247384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E1701BA-B5F4-4092-65A5-CB13BDDF2A50}"/>
              </a:ext>
            </a:extLst>
          </p:cNvPr>
          <p:cNvCxnSpPr/>
          <p:nvPr/>
        </p:nvCxnSpPr>
        <p:spPr>
          <a:xfrm>
            <a:off x="6281343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DEEEA86-804B-997B-83D1-E324035B94B4}"/>
              </a:ext>
            </a:extLst>
          </p:cNvPr>
          <p:cNvSpPr txBox="1"/>
          <p:nvPr/>
        </p:nvSpPr>
        <p:spPr>
          <a:xfrm>
            <a:off x="5983825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9968E50-8055-A66D-EAAA-F127C11941E5}"/>
              </a:ext>
            </a:extLst>
          </p:cNvPr>
          <p:cNvCxnSpPr/>
          <p:nvPr/>
        </p:nvCxnSpPr>
        <p:spPr>
          <a:xfrm>
            <a:off x="7732436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370831B-7FEF-8CEA-1D93-EBCCB5C0F39B}"/>
              </a:ext>
            </a:extLst>
          </p:cNvPr>
          <p:cNvSpPr txBox="1"/>
          <p:nvPr/>
        </p:nvSpPr>
        <p:spPr>
          <a:xfrm>
            <a:off x="7434918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5A1FA50-A3A7-B839-D171-99D424079115}"/>
              </a:ext>
            </a:extLst>
          </p:cNvPr>
          <p:cNvCxnSpPr/>
          <p:nvPr/>
        </p:nvCxnSpPr>
        <p:spPr>
          <a:xfrm>
            <a:off x="8692187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B212CFD-5419-53B8-E541-DA41D4EE21CB}"/>
              </a:ext>
            </a:extLst>
          </p:cNvPr>
          <p:cNvSpPr txBox="1"/>
          <p:nvPr/>
        </p:nvSpPr>
        <p:spPr>
          <a:xfrm>
            <a:off x="8394669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26A0901-5998-D369-05DA-05DCD563EEFC}"/>
              </a:ext>
            </a:extLst>
          </p:cNvPr>
          <p:cNvCxnSpPr/>
          <p:nvPr/>
        </p:nvCxnSpPr>
        <p:spPr>
          <a:xfrm>
            <a:off x="9428628" y="2422867"/>
            <a:ext cx="0" cy="72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76ECC83-61B8-AC6C-CBC3-ED8C85C7F264}"/>
              </a:ext>
            </a:extLst>
          </p:cNvPr>
          <p:cNvSpPr txBox="1"/>
          <p:nvPr/>
        </p:nvSpPr>
        <p:spPr>
          <a:xfrm>
            <a:off x="9131110" y="32171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Montserrat" pitchFamily="2" charset="77"/>
              </a:rPr>
              <a:t>Eval</a:t>
            </a:r>
            <a:r>
              <a:rPr lang="es-ES" sz="1400" dirty="0">
                <a:latin typeface="Montserrat" pitchFamily="2" charset="77"/>
              </a:rPr>
              <a:t>.</a:t>
            </a:r>
            <a:endParaRPr sz="1400" dirty="0">
              <a:latin typeface="Montserrat" pitchFamily="2" charset="77"/>
            </a:endParaRPr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9062EE8D-7832-510B-CEDC-8E4BB57823D3}"/>
              </a:ext>
            </a:extLst>
          </p:cNvPr>
          <p:cNvSpPr/>
          <p:nvPr/>
        </p:nvSpPr>
        <p:spPr>
          <a:xfrm rot="16200000">
            <a:off x="7116986" y="935099"/>
            <a:ext cx="145955" cy="5821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3703A74-9722-3FED-CE1B-AC37BC0D5F35}"/>
              </a:ext>
            </a:extLst>
          </p:cNvPr>
          <p:cNvSpPr txBox="1"/>
          <p:nvPr/>
        </p:nvSpPr>
        <p:spPr>
          <a:xfrm>
            <a:off x="5895247" y="3934825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Seleccionar el mejor modelo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B42D112-D5AF-D0E0-89A1-BF40F783AA04}"/>
              </a:ext>
            </a:extLst>
          </p:cNvPr>
          <p:cNvCxnSpPr>
            <a:cxnSpLocks/>
          </p:cNvCxnSpPr>
          <p:nvPr/>
        </p:nvCxnSpPr>
        <p:spPr>
          <a:xfrm>
            <a:off x="7181889" y="4302372"/>
            <a:ext cx="0" cy="5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A6CCF7-27AB-CE13-6E3B-247207E4A14C}"/>
              </a:ext>
            </a:extLst>
          </p:cNvPr>
          <p:cNvSpPr txBox="1"/>
          <p:nvPr/>
        </p:nvSpPr>
        <p:spPr>
          <a:xfrm>
            <a:off x="4903991" y="4879450"/>
            <a:ext cx="482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Entrenar el modelo  con todos los datos disponibles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8488E6C-A4B7-0203-C7FB-07602032470E}"/>
              </a:ext>
            </a:extLst>
          </p:cNvPr>
          <p:cNvCxnSpPr>
            <a:cxnSpLocks/>
          </p:cNvCxnSpPr>
          <p:nvPr/>
        </p:nvCxnSpPr>
        <p:spPr>
          <a:xfrm>
            <a:off x="4341707" y="4450327"/>
            <a:ext cx="445325" cy="38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152B20C-9799-E482-1C1C-F1DB9E31F480}"/>
              </a:ext>
            </a:extLst>
          </p:cNvPr>
          <p:cNvSpPr txBox="1"/>
          <p:nvPr/>
        </p:nvSpPr>
        <p:spPr>
          <a:xfrm>
            <a:off x="5569837" y="6026763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Montserrat" pitchFamily="2" charset="77"/>
              </a:rPr>
              <a:t>Estimar valores para la competición</a:t>
            </a:r>
            <a:endParaRPr sz="1400" dirty="0">
              <a:latin typeface="Montserrat" pitchFamily="2" charset="77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58B34AD-167F-A28E-C1B8-AFCEA0096A74}"/>
              </a:ext>
            </a:extLst>
          </p:cNvPr>
          <p:cNvCxnSpPr>
            <a:cxnSpLocks/>
          </p:cNvCxnSpPr>
          <p:nvPr/>
        </p:nvCxnSpPr>
        <p:spPr>
          <a:xfrm>
            <a:off x="7184025" y="5262294"/>
            <a:ext cx="0" cy="5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FD3C3EA-724F-D17C-3EEC-1B04EFEFAE8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114452" y="6180651"/>
            <a:ext cx="1455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F371C87-4F87-D203-A02A-871E46476A71}"/>
              </a:ext>
            </a:extLst>
          </p:cNvPr>
          <p:cNvSpPr txBox="1"/>
          <p:nvPr/>
        </p:nvSpPr>
        <p:spPr>
          <a:xfrm>
            <a:off x="9608158" y="487945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</a:rPr>
              <a:t>modelo_final.pkl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0B33A3B-7066-1670-A7BD-1DFE21A1AADD}"/>
              </a:ext>
            </a:extLst>
          </p:cNvPr>
          <p:cNvSpPr txBox="1"/>
          <p:nvPr/>
        </p:nvSpPr>
        <p:spPr>
          <a:xfrm>
            <a:off x="8922151" y="6026163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</a:rPr>
              <a:t>predicciones.csv</a:t>
            </a:r>
            <a:endParaRPr sz="1400" dirty="0">
              <a:solidFill>
                <a:srgbClr val="C0000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726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498C1-0EE5-0A11-79D2-B388C6339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DEEBA-ED9B-75C0-8C1C-9AD9AE96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5DB82DD-E6CF-BB8D-351D-C78972AF74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¿Qué entregar?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E7B6D-A970-5B63-12A7-BA899BE3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5002740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Dos notebooks:</a:t>
            </a:r>
          </a:p>
          <a:p>
            <a:pPr lvl="2"/>
            <a:r>
              <a:rPr lang="es-ES_tradnl" sz="2000" dirty="0"/>
              <a:t>EDA, ajuste de </a:t>
            </a:r>
            <a:r>
              <a:rPr lang="es-ES_tradnl" sz="2000" dirty="0" err="1"/>
              <a:t>hiperparámetros</a:t>
            </a:r>
            <a:r>
              <a:rPr lang="es-ES_tradnl" sz="2000" dirty="0"/>
              <a:t>, selección modelos, etc.</a:t>
            </a:r>
          </a:p>
          <a:p>
            <a:pPr lvl="2"/>
            <a:r>
              <a:rPr lang="es-ES_tradnl" sz="2000" dirty="0"/>
              <a:t>Cargar el modelo final y hacer predicciones.</a:t>
            </a:r>
          </a:p>
          <a:p>
            <a:pPr lvl="1"/>
            <a:r>
              <a:rPr lang="es-ES_tradnl" sz="2200" dirty="0"/>
              <a:t>“</a:t>
            </a:r>
            <a:r>
              <a:rPr lang="es-ES_tradnl" sz="2200" dirty="0" err="1"/>
              <a:t>modelo_final.pkl</a:t>
            </a:r>
            <a:r>
              <a:rPr lang="es-ES_tradnl" sz="2200" dirty="0"/>
              <a:t>” y “</a:t>
            </a:r>
            <a:r>
              <a:rPr lang="es-ES_tradnl" sz="2200" dirty="0" err="1"/>
              <a:t>predicciones.csv</a:t>
            </a:r>
            <a:r>
              <a:rPr lang="es-ES_tradnl" sz="2200" dirty="0"/>
              <a:t>”</a:t>
            </a:r>
          </a:p>
          <a:p>
            <a:pPr lvl="1"/>
            <a:r>
              <a:rPr lang="es-ES_tradnl" sz="2200" dirty="0"/>
              <a:t>En Aula Global un zip</a:t>
            </a:r>
          </a:p>
          <a:p>
            <a:pPr lvl="1"/>
            <a:r>
              <a:rPr lang="es-ES_tradnl" sz="2200" dirty="0" err="1"/>
              <a:t>Chatbot</a:t>
            </a:r>
            <a:r>
              <a:rPr lang="es-ES_tradnl" sz="2200" dirty="0"/>
              <a:t>, explicar brevemente su uso</a:t>
            </a:r>
          </a:p>
          <a:p>
            <a:pPr lvl="1"/>
            <a:r>
              <a:rPr lang="es-ES_tradnl" sz="2200" dirty="0"/>
              <a:t>Los domingos por la tarde comprobación semanal en GITHUB</a:t>
            </a:r>
          </a:p>
          <a:p>
            <a:pPr lvl="2"/>
            <a:endParaRPr lang="es-ES_tradnl" sz="2200" dirty="0"/>
          </a:p>
          <a:p>
            <a:pPr lvl="2"/>
            <a:endParaRPr lang="es-ES_tradnl" sz="2200" dirty="0"/>
          </a:p>
          <a:p>
            <a:pPr marL="457200" lvl="1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647759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31810</TotalTime>
  <Words>528</Words>
  <Application>Microsoft Macintosh PowerPoint</Application>
  <PresentationFormat>Panorámica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Montserrat</vt:lpstr>
      <vt:lpstr>Montserrat Light</vt:lpstr>
      <vt:lpstr>Tema de Office</vt:lpstr>
      <vt:lpstr>Aprendizaje Automático</vt:lpstr>
      <vt:lpstr>Práctica 1</vt:lpstr>
      <vt:lpstr>Práctica 1</vt:lpstr>
      <vt:lpstr>Práctica 1</vt:lpstr>
      <vt:lpstr>Práctica 1</vt:lpstr>
      <vt:lpstr>Práctica 1</vt:lpstr>
      <vt:lpstr>Práctica 1</vt:lpstr>
      <vt:lpstr>Práctica 1</vt:lpstr>
      <vt:lpstr>Práctica 1</vt:lpstr>
      <vt:lpstr>Práctica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Miguel Angel Patricio</cp:lastModifiedBy>
  <cp:revision>31</cp:revision>
  <dcterms:created xsi:type="dcterms:W3CDTF">2021-12-10T11:28:42Z</dcterms:created>
  <dcterms:modified xsi:type="dcterms:W3CDTF">2025-02-24T13:10:10Z</dcterms:modified>
</cp:coreProperties>
</file>