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264"/>
    <a:srgbClr val="17E7B1"/>
    <a:srgbClr val="0E8D6C"/>
    <a:srgbClr val="0C2F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78"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D7254-FC83-6F4A-4768-F96DDD20A65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2DE8F42-841D-8A29-873C-AA7327480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4192653-8CCA-8EEA-277F-8DB6A3D06E4B}"/>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78923B79-1AD0-7C5B-DD27-8804B6757F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023BE8-45E8-2F89-C506-F10662508F9F}"/>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343835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951E7-176C-881C-969F-179CFA48960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1B3A27-6C61-151A-7C1D-457ACF71C6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A26BCB3-5B56-F70C-E6ED-23C6142357D5}"/>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F33454F5-1A5F-3E35-B407-23B4F80DFBD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D2AA6C-5466-26DC-6E36-423B3123537A}"/>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343269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534A1C7-26D4-554E-10DA-FB23F2E670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D3399E1-50B7-A927-9F11-9C306E58E79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DDB0301-5599-0174-E41B-2B875A70EFB7}"/>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72887ED7-03CE-CC67-4D93-1F67EB78DAB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448002D-B4E2-59F8-EC3B-86FF9C3B9CCF}"/>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19043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D638CA-A9EF-9584-C9F8-9EC7FBF20B7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D146EA2-D6D6-03C0-C234-234B69B598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1D3BD0-A0B4-1FB1-AB5D-4C8661C03231}"/>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FE4ABF42-1B11-3F1B-95BB-F126093888D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3D729CA-F892-2E5C-7202-46C1A5660C9F}"/>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417609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A1243-2F1F-EA38-ABE9-15CCE08D6CA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D7F5CD6-4350-5611-3677-BB3A09936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108744-1081-9787-F553-A049814EAB6A}"/>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F6A81660-C533-6AB8-204D-A51136BE97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E2D0BFB-8282-B2A9-473A-C690EA7B1343}"/>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107405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F6B24-5BA1-3CAC-E47D-49004733401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44ECF87-FDB2-AC5E-C653-05F2182BDE5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3EBE5A8-27AE-8FED-0B40-F31C3F3E5BB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0BE57C3-B0B0-6699-E005-836EEEB7EADE}"/>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6" name="Marcador de pie de página 5">
            <a:extLst>
              <a:ext uri="{FF2B5EF4-FFF2-40B4-BE49-F238E27FC236}">
                <a16:creationId xmlns:a16="http://schemas.microsoft.com/office/drawing/2014/main" id="{684C2A7C-E25F-B215-7970-1CBB09A3845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748DD52-1EBE-4E07-72C0-0A1EBBB80912}"/>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15077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85147-0161-DCA4-9322-12E07CCCBA5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62E388A-4BC1-59C8-FC6E-412B5528D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D2289CB-E8AA-1E75-3B6C-BCAACD5E6D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757EBC8-A244-ABFC-FCC7-E3884EB29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32746E-BEF2-67FF-8C1B-017C8B7736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EA120F6-B1D8-4DB3-ED96-E1A8606FC66F}"/>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8" name="Marcador de pie de página 7">
            <a:extLst>
              <a:ext uri="{FF2B5EF4-FFF2-40B4-BE49-F238E27FC236}">
                <a16:creationId xmlns:a16="http://schemas.microsoft.com/office/drawing/2014/main" id="{6F1917FE-8797-0146-4C58-1B5F11A59BC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B86C93-04A9-9D41-5364-25E126E2A799}"/>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28912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F32DE-0A54-B9CF-8665-C29939760C3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6382B1D-8C2C-F62E-55DD-9237A04913FA}"/>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4" name="Marcador de pie de página 3">
            <a:extLst>
              <a:ext uri="{FF2B5EF4-FFF2-40B4-BE49-F238E27FC236}">
                <a16:creationId xmlns:a16="http://schemas.microsoft.com/office/drawing/2014/main" id="{8BD27C8A-6412-CD1F-4A98-846EA199787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AE2DCB6-D5A3-388E-C31C-62E65C3F4DB4}"/>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335981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51F6FB-3EB1-69C0-2D91-6703ED81BEC2}"/>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3" name="Marcador de pie de página 2">
            <a:extLst>
              <a:ext uri="{FF2B5EF4-FFF2-40B4-BE49-F238E27FC236}">
                <a16:creationId xmlns:a16="http://schemas.microsoft.com/office/drawing/2014/main" id="{8C75349E-5F73-F45A-DC49-41AACE4C878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DE9A8A3-0332-C107-FFA6-2791844F2550}"/>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28249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55AEF-D70E-348C-2BEC-0914E14907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5F32D48-DCAF-A807-F8FC-18279CA2C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78D4EA5-DDA3-F373-FD97-3816C925B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C943EB1-D862-EC9A-58AA-06D2B06C084D}"/>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6" name="Marcador de pie de página 5">
            <a:extLst>
              <a:ext uri="{FF2B5EF4-FFF2-40B4-BE49-F238E27FC236}">
                <a16:creationId xmlns:a16="http://schemas.microsoft.com/office/drawing/2014/main" id="{7668A3C5-54FC-DDEE-A23D-CEC2FB6E61B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9765D2B-8DF3-3E84-F12E-44AC7A46229B}"/>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284750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E98C3-FEBA-CB91-D978-35D37ACFA1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DAB5C99-DDF3-1815-AEBE-68ADDAEC7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1538E52-8E67-E19B-EFFE-0C65A7796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431BE4-BAD9-09B3-74C5-3AF1160760F2}"/>
              </a:ext>
            </a:extLst>
          </p:cNvPr>
          <p:cNvSpPr>
            <a:spLocks noGrp="1"/>
          </p:cNvSpPr>
          <p:nvPr>
            <p:ph type="dt" sz="half" idx="10"/>
          </p:nvPr>
        </p:nvSpPr>
        <p:spPr/>
        <p:txBody>
          <a:bodyPr/>
          <a:lstStyle/>
          <a:p>
            <a:fld id="{70134F4A-B449-4236-9528-CB82F870F5DD}" type="datetimeFigureOut">
              <a:rPr lang="es-CO" smtClean="0"/>
              <a:t>27/02/2023</a:t>
            </a:fld>
            <a:endParaRPr lang="es-CO"/>
          </a:p>
        </p:txBody>
      </p:sp>
      <p:sp>
        <p:nvSpPr>
          <p:cNvPr id="6" name="Marcador de pie de página 5">
            <a:extLst>
              <a:ext uri="{FF2B5EF4-FFF2-40B4-BE49-F238E27FC236}">
                <a16:creationId xmlns:a16="http://schemas.microsoft.com/office/drawing/2014/main" id="{5C68299E-9DF7-A6F2-A812-4CAB0859FB5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9A3F6F8-3347-403E-3278-9A7DBC69A99B}"/>
              </a:ext>
            </a:extLst>
          </p:cNvPr>
          <p:cNvSpPr>
            <a:spLocks noGrp="1"/>
          </p:cNvSpPr>
          <p:nvPr>
            <p:ph type="sldNum" sz="quarter" idx="12"/>
          </p:nvPr>
        </p:nvSpPr>
        <p:spPr/>
        <p:txBody>
          <a:bodyPr/>
          <a:lstStyle/>
          <a:p>
            <a:fld id="{A868C677-33B6-4889-972F-24E74683F57A}" type="slidenum">
              <a:rPr lang="es-CO" smtClean="0"/>
              <a:t>‹Nº›</a:t>
            </a:fld>
            <a:endParaRPr lang="es-CO"/>
          </a:p>
        </p:txBody>
      </p:sp>
    </p:spTree>
    <p:extLst>
      <p:ext uri="{BB962C8B-B14F-4D97-AF65-F5344CB8AC3E}">
        <p14:creationId xmlns:p14="http://schemas.microsoft.com/office/powerpoint/2010/main" val="12447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563D89-AF19-DA8A-E677-EB403568C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D1164CC-FBF4-279F-C426-3473DE0CB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6E29A5-CF23-CA4D-3BEA-F9CD41C28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34F4A-B449-4236-9528-CB82F870F5DD}" type="datetimeFigureOut">
              <a:rPr lang="es-CO" smtClean="0"/>
              <a:t>27/02/2023</a:t>
            </a:fld>
            <a:endParaRPr lang="es-CO"/>
          </a:p>
        </p:txBody>
      </p:sp>
      <p:sp>
        <p:nvSpPr>
          <p:cNvPr id="5" name="Marcador de pie de página 4">
            <a:extLst>
              <a:ext uri="{FF2B5EF4-FFF2-40B4-BE49-F238E27FC236}">
                <a16:creationId xmlns:a16="http://schemas.microsoft.com/office/drawing/2014/main" id="{B6E7AD6B-AB8C-4FF8-9D23-C14F094E3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165EF24-0B3E-B9EC-DE56-D0A4E4DF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8C677-33B6-4889-972F-24E74683F57A}" type="slidenum">
              <a:rPr lang="es-CO" smtClean="0"/>
              <a:t>‹Nº›</a:t>
            </a:fld>
            <a:endParaRPr lang="es-CO"/>
          </a:p>
        </p:txBody>
      </p:sp>
    </p:spTree>
    <p:extLst>
      <p:ext uri="{BB962C8B-B14F-4D97-AF65-F5344CB8AC3E}">
        <p14:creationId xmlns:p14="http://schemas.microsoft.com/office/powerpoint/2010/main" val="361528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ágina principal del Centro de ayuda de Centro de Soporte Kushki">
            <a:extLst>
              <a:ext uri="{FF2B5EF4-FFF2-40B4-BE49-F238E27FC236}">
                <a16:creationId xmlns:a16="http://schemas.microsoft.com/office/drawing/2014/main" id="{1965037E-8291-CF14-F3DF-2F98A0A73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4948" y="6248400"/>
            <a:ext cx="2407403"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CB4538B-7166-FCEF-35EC-2329E3B108D9}"/>
              </a:ext>
            </a:extLst>
          </p:cNvPr>
          <p:cNvSpPr/>
          <p:nvPr/>
        </p:nvSpPr>
        <p:spPr>
          <a:xfrm>
            <a:off x="-1" y="0"/>
            <a:ext cx="9438641" cy="6858000"/>
          </a:xfrm>
          <a:prstGeom prst="rect">
            <a:avLst/>
          </a:prstGeom>
          <a:solidFill>
            <a:srgbClr val="17E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3050A197-5FC2-0D60-8D76-425389955BA0}"/>
              </a:ext>
            </a:extLst>
          </p:cNvPr>
          <p:cNvSpPr txBox="1"/>
          <p:nvPr/>
        </p:nvSpPr>
        <p:spPr>
          <a:xfrm>
            <a:off x="2010312" y="1673363"/>
            <a:ext cx="4276167" cy="3046988"/>
          </a:xfrm>
          <a:prstGeom prst="rect">
            <a:avLst/>
          </a:prstGeom>
          <a:noFill/>
        </p:spPr>
        <p:txBody>
          <a:bodyPr wrap="square" rtlCol="0">
            <a:spAutoFit/>
          </a:bodyPr>
          <a:lstStyle/>
          <a:p>
            <a:r>
              <a:rPr lang="es-MX" sz="4800" b="1" u="sng" dirty="0" err="1">
                <a:effectLst>
                  <a:outerShdw blurRad="38100" dist="38100" dir="2700000" algn="tl">
                    <a:srgbClr val="000000">
                      <a:alpha val="43137"/>
                    </a:srgbClr>
                  </a:outerShdw>
                </a:effectLst>
              </a:rPr>
              <a:t>Bosko</a:t>
            </a:r>
            <a:r>
              <a:rPr lang="es-MX" sz="4800" b="1" u="sng" dirty="0">
                <a:effectLst>
                  <a:outerShdw blurRad="38100" dist="38100" dir="2700000" algn="tl">
                    <a:srgbClr val="000000">
                      <a:alpha val="43137"/>
                    </a:srgbClr>
                  </a:outerShdw>
                </a:effectLst>
              </a:rPr>
              <a:t> + Kushki</a:t>
            </a:r>
          </a:p>
          <a:p>
            <a:r>
              <a:rPr lang="es-MX" sz="4800" b="1" dirty="0">
                <a:effectLst>
                  <a:outerShdw blurRad="38100" dist="38100" dir="2700000" algn="tl">
                    <a:srgbClr val="000000">
                      <a:alpha val="43137"/>
                    </a:srgbClr>
                  </a:outerShdw>
                </a:effectLst>
              </a:rPr>
              <a:t>Integración</a:t>
            </a:r>
          </a:p>
          <a:p>
            <a:endParaRPr lang="es-MX" sz="4800" b="1" dirty="0">
              <a:effectLst>
                <a:outerShdw blurRad="38100" dist="38100" dir="2700000" algn="tl">
                  <a:srgbClr val="000000">
                    <a:alpha val="43137"/>
                  </a:srgbClr>
                </a:outerShdw>
              </a:effectLst>
            </a:endParaRPr>
          </a:p>
          <a:p>
            <a:r>
              <a:rPr lang="es-MX" sz="4800" b="1" dirty="0">
                <a:effectLst>
                  <a:outerShdw blurRad="38100" dist="38100" dir="2700000" algn="tl">
                    <a:srgbClr val="000000">
                      <a:alpha val="43137"/>
                    </a:srgbClr>
                  </a:outerShdw>
                </a:effectLst>
              </a:rPr>
              <a:t>Colombia</a:t>
            </a:r>
            <a:endParaRPr lang="es-CO" sz="4800" b="1" dirty="0">
              <a:effectLst>
                <a:outerShdw blurRad="38100" dist="38100" dir="2700000" algn="tl">
                  <a:srgbClr val="000000">
                    <a:alpha val="43137"/>
                  </a:srgbClr>
                </a:outerShdw>
              </a:effectLst>
            </a:endParaRPr>
          </a:p>
        </p:txBody>
      </p:sp>
      <p:pic>
        <p:nvPicPr>
          <p:cNvPr id="1044" name="Picture 20">
            <a:extLst>
              <a:ext uri="{FF2B5EF4-FFF2-40B4-BE49-F238E27FC236}">
                <a16:creationId xmlns:a16="http://schemas.microsoft.com/office/drawing/2014/main" id="{511FC42E-53D0-9B19-9DF7-02FB2C000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831" y="3196857"/>
            <a:ext cx="1893604" cy="1893604"/>
          </a:xfrm>
          <a:prstGeom prst="rect">
            <a:avLst/>
          </a:prstGeom>
          <a:noFill/>
          <a:extLst>
            <a:ext uri="{909E8E84-426E-40DD-AFC4-6F175D3DCCD1}">
              <a14:hiddenFill xmlns:a14="http://schemas.microsoft.com/office/drawing/2010/main">
                <a:solidFill>
                  <a:srgbClr val="FFFFFF"/>
                </a:solidFill>
              </a14:hiddenFill>
            </a:ext>
          </a:extLst>
        </p:spPr>
      </p:pic>
      <p:sp>
        <p:nvSpPr>
          <p:cNvPr id="49" name="Rectángulo 48">
            <a:extLst>
              <a:ext uri="{FF2B5EF4-FFF2-40B4-BE49-F238E27FC236}">
                <a16:creationId xmlns:a16="http://schemas.microsoft.com/office/drawing/2014/main" id="{DBDE0D81-C616-71C4-1B18-1B025B9DA2C7}"/>
              </a:ext>
            </a:extLst>
          </p:cNvPr>
          <p:cNvSpPr/>
          <p:nvPr/>
        </p:nvSpPr>
        <p:spPr>
          <a:xfrm rot="16200000">
            <a:off x="-3097638" y="3103871"/>
            <a:ext cx="6858002" cy="650260"/>
          </a:xfrm>
          <a:prstGeom prst="rect">
            <a:avLst/>
          </a:prstGeom>
          <a:solidFill>
            <a:srgbClr val="0F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a:extLst>
              <a:ext uri="{FF2B5EF4-FFF2-40B4-BE49-F238E27FC236}">
                <a16:creationId xmlns:a16="http://schemas.microsoft.com/office/drawing/2014/main" id="{3D793A2E-B5EE-C023-7098-4B6CB6CB74DE}"/>
              </a:ext>
            </a:extLst>
          </p:cNvPr>
          <p:cNvSpPr/>
          <p:nvPr/>
        </p:nvSpPr>
        <p:spPr>
          <a:xfrm rot="2836998">
            <a:off x="7986407" y="-1569088"/>
            <a:ext cx="7200424" cy="4925370"/>
          </a:xfrm>
          <a:prstGeom prst="rect">
            <a:avLst/>
          </a:prstGeom>
          <a:solidFill>
            <a:srgbClr val="0F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4785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Diseño PNG Y SVG De Terminal De Pago Para Camisetas">
            <a:extLst>
              <a:ext uri="{FF2B5EF4-FFF2-40B4-BE49-F238E27FC236}">
                <a16:creationId xmlns:a16="http://schemas.microsoft.com/office/drawing/2014/main" id="{4B1C66EC-7A14-4DEF-2675-8FFD61DAA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668" y="4585258"/>
            <a:ext cx="1663142" cy="16631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676E4C9-0D22-AE2C-FC71-E82AA5FCB7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79"/>
          <a:stretch/>
        </p:blipFill>
        <p:spPr bwMode="auto">
          <a:xfrm>
            <a:off x="5842002" y="2712171"/>
            <a:ext cx="1696718" cy="13192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ágina principal del Centro de ayuda de Centro de Soporte Kushki">
            <a:extLst>
              <a:ext uri="{FF2B5EF4-FFF2-40B4-BE49-F238E27FC236}">
                <a16:creationId xmlns:a16="http://schemas.microsoft.com/office/drawing/2014/main" id="{1965037E-8291-CF14-F3DF-2F98A0A7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948" y="6248400"/>
            <a:ext cx="2407403"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CB4538B-7166-FCEF-35EC-2329E3B108D9}"/>
              </a:ext>
            </a:extLst>
          </p:cNvPr>
          <p:cNvSpPr/>
          <p:nvPr/>
        </p:nvSpPr>
        <p:spPr>
          <a:xfrm>
            <a:off x="-1" y="0"/>
            <a:ext cx="2725271" cy="6858000"/>
          </a:xfrm>
          <a:prstGeom prst="rect">
            <a:avLst/>
          </a:prstGeom>
          <a:solidFill>
            <a:srgbClr val="17E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3050A197-5FC2-0D60-8D76-425389955BA0}"/>
              </a:ext>
            </a:extLst>
          </p:cNvPr>
          <p:cNvSpPr txBox="1"/>
          <p:nvPr/>
        </p:nvSpPr>
        <p:spPr>
          <a:xfrm>
            <a:off x="295833" y="1696259"/>
            <a:ext cx="2133601" cy="1200329"/>
          </a:xfrm>
          <a:prstGeom prst="rect">
            <a:avLst/>
          </a:prstGeom>
          <a:noFill/>
        </p:spPr>
        <p:txBody>
          <a:bodyPr wrap="square" rtlCol="0">
            <a:spAutoFit/>
          </a:bodyPr>
          <a:lstStyle/>
          <a:p>
            <a:r>
              <a:rPr lang="es-MX" sz="2400" b="1" dirty="0" err="1">
                <a:effectLst>
                  <a:outerShdw blurRad="38100" dist="38100" dir="2700000" algn="tl">
                    <a:srgbClr val="000000">
                      <a:alpha val="43137"/>
                    </a:srgbClr>
                  </a:outerShdw>
                </a:effectLst>
              </a:rPr>
              <a:t>Bosko</a:t>
            </a:r>
            <a:r>
              <a:rPr lang="es-MX" sz="2400" b="1" dirty="0">
                <a:effectLst>
                  <a:outerShdw blurRad="38100" dist="38100" dir="2700000" algn="tl">
                    <a:srgbClr val="000000">
                      <a:alpha val="43137"/>
                    </a:srgbClr>
                  </a:outerShdw>
                </a:effectLst>
              </a:rPr>
              <a:t> + Kushki</a:t>
            </a:r>
          </a:p>
          <a:p>
            <a:r>
              <a:rPr lang="es-MX" sz="2400" b="1" dirty="0">
                <a:effectLst>
                  <a:outerShdw blurRad="38100" dist="38100" dir="2700000" algn="tl">
                    <a:srgbClr val="000000">
                      <a:alpha val="43137"/>
                    </a:srgbClr>
                  </a:outerShdw>
                </a:effectLst>
              </a:rPr>
              <a:t>Integración</a:t>
            </a:r>
          </a:p>
          <a:p>
            <a:r>
              <a:rPr lang="es-MX" sz="2400" b="1" dirty="0">
                <a:effectLst>
                  <a:outerShdw blurRad="38100" dist="38100" dir="2700000" algn="tl">
                    <a:srgbClr val="000000">
                      <a:alpha val="43137"/>
                    </a:srgbClr>
                  </a:outerShdw>
                </a:effectLst>
              </a:rPr>
              <a:t>Colombia</a:t>
            </a:r>
            <a:endParaRPr lang="es-CO" sz="2400" b="1" dirty="0">
              <a:effectLst>
                <a:outerShdw blurRad="38100" dist="38100" dir="2700000" algn="tl">
                  <a:srgbClr val="000000">
                    <a:alpha val="43137"/>
                  </a:srgbClr>
                </a:outerShdw>
              </a:effectLst>
            </a:endParaRPr>
          </a:p>
        </p:txBody>
      </p:sp>
      <p:cxnSp>
        <p:nvCxnSpPr>
          <p:cNvPr id="7" name="Conector recto 6">
            <a:extLst>
              <a:ext uri="{FF2B5EF4-FFF2-40B4-BE49-F238E27FC236}">
                <a16:creationId xmlns:a16="http://schemas.microsoft.com/office/drawing/2014/main" id="{857581C0-6416-E6B1-2F94-7C0A1279E9AA}"/>
              </a:ext>
            </a:extLst>
          </p:cNvPr>
          <p:cNvCxnSpPr/>
          <p:nvPr/>
        </p:nvCxnSpPr>
        <p:spPr>
          <a:xfrm>
            <a:off x="358587" y="2922494"/>
            <a:ext cx="2008094" cy="0"/>
          </a:xfrm>
          <a:prstGeom prst="line">
            <a:avLst/>
          </a:prstGeom>
          <a:ln w="57150">
            <a:solidFill>
              <a:srgbClr val="0F3264"/>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D6B87F5E-D46F-D958-EDBE-A56066AED87C}"/>
              </a:ext>
            </a:extLst>
          </p:cNvPr>
          <p:cNvSpPr txBox="1"/>
          <p:nvPr/>
        </p:nvSpPr>
        <p:spPr>
          <a:xfrm>
            <a:off x="358586" y="3062406"/>
            <a:ext cx="2133601" cy="707886"/>
          </a:xfrm>
          <a:prstGeom prst="rect">
            <a:avLst/>
          </a:prstGeom>
          <a:noFill/>
        </p:spPr>
        <p:txBody>
          <a:bodyPr wrap="square" rtlCol="0">
            <a:spAutoFit/>
          </a:bodyPr>
          <a:lstStyle/>
          <a:p>
            <a:r>
              <a:rPr lang="es-MX" sz="2000" u="sng" dirty="0"/>
              <a:t>Pagos con tarjeta sin CVV</a:t>
            </a:r>
            <a:endParaRPr lang="es-CO" sz="2000" u="sng" dirty="0"/>
          </a:p>
        </p:txBody>
      </p:sp>
      <p:sp>
        <p:nvSpPr>
          <p:cNvPr id="11" name="CuadroTexto 10">
            <a:extLst>
              <a:ext uri="{FF2B5EF4-FFF2-40B4-BE49-F238E27FC236}">
                <a16:creationId xmlns:a16="http://schemas.microsoft.com/office/drawing/2014/main" id="{98BC78FA-5ACC-85BD-8B82-9CBA9518F703}"/>
              </a:ext>
            </a:extLst>
          </p:cNvPr>
          <p:cNvSpPr txBox="1"/>
          <p:nvPr/>
        </p:nvSpPr>
        <p:spPr>
          <a:xfrm>
            <a:off x="3155576" y="573741"/>
            <a:ext cx="8543365" cy="461665"/>
          </a:xfrm>
          <a:prstGeom prst="rect">
            <a:avLst/>
          </a:prstGeom>
          <a:noFill/>
        </p:spPr>
        <p:txBody>
          <a:bodyPr wrap="square" rtlCol="0">
            <a:spAutoFit/>
          </a:bodyPr>
          <a:lstStyle/>
          <a:p>
            <a:r>
              <a:rPr lang="es-MX" sz="2400" b="1" dirty="0">
                <a:solidFill>
                  <a:srgbClr val="0F3264"/>
                </a:solidFill>
                <a:effectLst>
                  <a:outerShdw blurRad="38100" dist="38100" dir="2700000" algn="tl">
                    <a:srgbClr val="000000">
                      <a:alpha val="43137"/>
                    </a:srgbClr>
                  </a:outerShdw>
                </a:effectLst>
              </a:rPr>
              <a:t>Integración BOSKO </a:t>
            </a:r>
            <a:r>
              <a:rPr lang="es-MX" sz="2400" b="1" dirty="0">
                <a:solidFill>
                  <a:srgbClr val="17E7B1"/>
                </a:solidFill>
                <a:effectLst>
                  <a:outerShdw blurRad="38100" dist="38100" dir="2700000" algn="tl">
                    <a:srgbClr val="000000">
                      <a:alpha val="43137"/>
                    </a:srgbClr>
                  </a:outerShdw>
                </a:effectLst>
              </a:rPr>
              <a:t>+</a:t>
            </a:r>
            <a:r>
              <a:rPr lang="es-MX" sz="2400" b="1" dirty="0">
                <a:solidFill>
                  <a:srgbClr val="0F3264"/>
                </a:solidFill>
                <a:effectLst>
                  <a:outerShdw blurRad="38100" dist="38100" dir="2700000" algn="tl">
                    <a:srgbClr val="000000">
                      <a:alpha val="43137"/>
                    </a:srgbClr>
                  </a:outerShdw>
                </a:effectLst>
              </a:rPr>
              <a:t> KUSHKI:</a:t>
            </a:r>
            <a:endParaRPr lang="es-MX" dirty="0">
              <a:solidFill>
                <a:srgbClr val="0F3264"/>
              </a:solidFill>
            </a:endParaRPr>
          </a:p>
        </p:txBody>
      </p:sp>
      <p:sp>
        <p:nvSpPr>
          <p:cNvPr id="12" name="CuadroTexto 11">
            <a:extLst>
              <a:ext uri="{FF2B5EF4-FFF2-40B4-BE49-F238E27FC236}">
                <a16:creationId xmlns:a16="http://schemas.microsoft.com/office/drawing/2014/main" id="{D5F1A441-14A5-4BAB-123E-065C26E76396}"/>
              </a:ext>
            </a:extLst>
          </p:cNvPr>
          <p:cNvSpPr txBox="1"/>
          <p:nvPr/>
        </p:nvSpPr>
        <p:spPr>
          <a:xfrm>
            <a:off x="3155576" y="1186932"/>
            <a:ext cx="8355106" cy="923330"/>
          </a:xfrm>
          <a:prstGeom prst="rect">
            <a:avLst/>
          </a:prstGeom>
          <a:noFill/>
        </p:spPr>
        <p:txBody>
          <a:bodyPr wrap="square" rtlCol="0">
            <a:spAutoFit/>
          </a:bodyPr>
          <a:lstStyle/>
          <a:p>
            <a:pPr algn="just"/>
            <a:r>
              <a:rPr lang="es-MX" dirty="0"/>
              <a:t>Los pagos con </a:t>
            </a:r>
            <a:r>
              <a:rPr lang="es-MX" b="1" dirty="0"/>
              <a:t>tarjeta de crédito</a:t>
            </a:r>
            <a:r>
              <a:rPr lang="es-MX" dirty="0"/>
              <a:t> puede ser realizados </a:t>
            </a:r>
            <a:r>
              <a:rPr lang="es-MX" b="1" dirty="0"/>
              <a:t>sin cvv </a:t>
            </a:r>
            <a:r>
              <a:rPr lang="es-MX" dirty="0"/>
              <a:t>para ofrecerle a los pagadores una forma </a:t>
            </a:r>
            <a:r>
              <a:rPr lang="es-MX" b="1" dirty="0"/>
              <a:t>rápida</a:t>
            </a:r>
            <a:r>
              <a:rPr lang="es-MX" dirty="0"/>
              <a:t> y </a:t>
            </a:r>
            <a:r>
              <a:rPr lang="es-MX" b="1" dirty="0"/>
              <a:t>fácil</a:t>
            </a:r>
            <a:r>
              <a:rPr lang="es-MX" dirty="0"/>
              <a:t> de efectuar pagos en línea, siempre bajo los lineamientos de </a:t>
            </a:r>
            <a:r>
              <a:rPr lang="es-MX" b="1" dirty="0"/>
              <a:t>seguridad</a:t>
            </a:r>
            <a:r>
              <a:rPr lang="es-MX" dirty="0"/>
              <a:t> y </a:t>
            </a:r>
            <a:r>
              <a:rPr lang="es-MX" b="1" dirty="0"/>
              <a:t>valoración antifraude </a:t>
            </a:r>
            <a:r>
              <a:rPr lang="es-MX" dirty="0"/>
              <a:t>para cada pago.</a:t>
            </a:r>
            <a:endParaRPr lang="es-CO" dirty="0"/>
          </a:p>
        </p:txBody>
      </p:sp>
      <p:cxnSp>
        <p:nvCxnSpPr>
          <p:cNvPr id="14" name="Conector: angular 13">
            <a:extLst>
              <a:ext uri="{FF2B5EF4-FFF2-40B4-BE49-F238E27FC236}">
                <a16:creationId xmlns:a16="http://schemas.microsoft.com/office/drawing/2014/main" id="{855C358B-3C20-459A-07CF-8871C062CFC5}"/>
              </a:ext>
            </a:extLst>
          </p:cNvPr>
          <p:cNvCxnSpPr>
            <a:cxnSpLocks/>
          </p:cNvCxnSpPr>
          <p:nvPr/>
        </p:nvCxnSpPr>
        <p:spPr>
          <a:xfrm>
            <a:off x="3155576" y="4598894"/>
            <a:ext cx="2124637" cy="1828799"/>
          </a:xfrm>
          <a:prstGeom prst="bentConnector3">
            <a:avLst>
              <a:gd name="adj1" fmla="val 1477"/>
            </a:avLst>
          </a:prstGeom>
          <a:ln w="76200">
            <a:solidFill>
              <a:srgbClr val="0F3264"/>
            </a:solidFill>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E213DC54-BFF8-B7B2-1305-0F90046B9D13}"/>
              </a:ext>
            </a:extLst>
          </p:cNvPr>
          <p:cNvCxnSpPr>
            <a:cxnSpLocks/>
          </p:cNvCxnSpPr>
          <p:nvPr/>
        </p:nvCxnSpPr>
        <p:spPr>
          <a:xfrm>
            <a:off x="9694948" y="422215"/>
            <a:ext cx="2138466" cy="2100863"/>
          </a:xfrm>
          <a:prstGeom prst="bentConnector3">
            <a:avLst>
              <a:gd name="adj1" fmla="val 97790"/>
            </a:avLst>
          </a:prstGeom>
          <a:ln w="76200">
            <a:solidFill>
              <a:srgbClr val="0F3264"/>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B24A8E6D-76E2-0219-E491-7D36F2D10ABF}"/>
              </a:ext>
            </a:extLst>
          </p:cNvPr>
          <p:cNvCxnSpPr>
            <a:cxnSpLocks/>
          </p:cNvCxnSpPr>
          <p:nvPr/>
        </p:nvCxnSpPr>
        <p:spPr>
          <a:xfrm>
            <a:off x="3272119" y="1065589"/>
            <a:ext cx="4061010" cy="0"/>
          </a:xfrm>
          <a:prstGeom prst="line">
            <a:avLst/>
          </a:prstGeom>
          <a:ln w="28575">
            <a:solidFill>
              <a:srgbClr val="0F3264"/>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CE4B656F-4A61-53CC-1571-13C54B483825}"/>
              </a:ext>
            </a:extLst>
          </p:cNvPr>
          <p:cNvSpPr txBox="1"/>
          <p:nvPr/>
        </p:nvSpPr>
        <p:spPr>
          <a:xfrm>
            <a:off x="3155576" y="2275087"/>
            <a:ext cx="8355106" cy="369332"/>
          </a:xfrm>
          <a:prstGeom prst="rect">
            <a:avLst/>
          </a:prstGeom>
          <a:noFill/>
        </p:spPr>
        <p:txBody>
          <a:bodyPr wrap="square" rtlCol="0">
            <a:spAutoFit/>
          </a:bodyPr>
          <a:lstStyle/>
          <a:p>
            <a:pPr algn="just"/>
            <a:r>
              <a:rPr lang="es-MX" u="sng" dirty="0"/>
              <a:t>El flujo de pago es el siguiente:</a:t>
            </a:r>
            <a:endParaRPr lang="es-CO" u="sng" dirty="0"/>
          </a:p>
        </p:txBody>
      </p:sp>
      <p:sp>
        <p:nvSpPr>
          <p:cNvPr id="26" name="CuadroTexto 25">
            <a:extLst>
              <a:ext uri="{FF2B5EF4-FFF2-40B4-BE49-F238E27FC236}">
                <a16:creationId xmlns:a16="http://schemas.microsoft.com/office/drawing/2014/main" id="{517CAB77-1037-3918-4D46-32C035C11324}"/>
              </a:ext>
            </a:extLst>
          </p:cNvPr>
          <p:cNvSpPr txBox="1"/>
          <p:nvPr/>
        </p:nvSpPr>
        <p:spPr>
          <a:xfrm>
            <a:off x="3681508" y="3196814"/>
            <a:ext cx="2124637" cy="1200329"/>
          </a:xfrm>
          <a:prstGeom prst="rect">
            <a:avLst/>
          </a:prstGeom>
          <a:noFill/>
        </p:spPr>
        <p:txBody>
          <a:bodyPr wrap="square" rtlCol="0">
            <a:spAutoFit/>
          </a:bodyPr>
          <a:lstStyle/>
          <a:p>
            <a:pPr algn="just"/>
            <a:r>
              <a:rPr lang="es-MX" dirty="0"/>
              <a:t>Inscribe la tarjeta del pagador, usando alguna de nuestras integraciones.</a:t>
            </a:r>
            <a:endParaRPr lang="es-CO" dirty="0"/>
          </a:p>
        </p:txBody>
      </p:sp>
      <p:sp>
        <p:nvSpPr>
          <p:cNvPr id="27" name="CuadroTexto 26">
            <a:extLst>
              <a:ext uri="{FF2B5EF4-FFF2-40B4-BE49-F238E27FC236}">
                <a16:creationId xmlns:a16="http://schemas.microsoft.com/office/drawing/2014/main" id="{3205649E-A66E-ED3B-DE55-E0FF454AEE04}"/>
              </a:ext>
            </a:extLst>
          </p:cNvPr>
          <p:cNvSpPr txBox="1"/>
          <p:nvPr/>
        </p:nvSpPr>
        <p:spPr>
          <a:xfrm>
            <a:off x="5723367" y="4585147"/>
            <a:ext cx="2012277" cy="1200329"/>
          </a:xfrm>
          <a:prstGeom prst="rect">
            <a:avLst/>
          </a:prstGeom>
          <a:noFill/>
        </p:spPr>
        <p:txBody>
          <a:bodyPr wrap="square" rtlCol="0">
            <a:spAutoFit/>
          </a:bodyPr>
          <a:lstStyle/>
          <a:p>
            <a:pPr algn="just"/>
            <a:r>
              <a:rPr lang="es-MX" dirty="0"/>
              <a:t>En tu </a:t>
            </a:r>
            <a:r>
              <a:rPr lang="es-MX" dirty="0" err="1"/>
              <a:t>checkout</a:t>
            </a:r>
            <a:r>
              <a:rPr lang="es-MX" dirty="0"/>
              <a:t>, muestra al pagador sus tarjetas registradas.</a:t>
            </a:r>
            <a:endParaRPr lang="es-CO" dirty="0"/>
          </a:p>
        </p:txBody>
      </p:sp>
      <p:sp>
        <p:nvSpPr>
          <p:cNvPr id="28" name="CuadroTexto 27">
            <a:extLst>
              <a:ext uri="{FF2B5EF4-FFF2-40B4-BE49-F238E27FC236}">
                <a16:creationId xmlns:a16="http://schemas.microsoft.com/office/drawing/2014/main" id="{669F4BD8-830B-2150-126F-5F10903DAF8E}"/>
              </a:ext>
            </a:extLst>
          </p:cNvPr>
          <p:cNvSpPr txBox="1"/>
          <p:nvPr/>
        </p:nvSpPr>
        <p:spPr>
          <a:xfrm>
            <a:off x="7735644" y="3151779"/>
            <a:ext cx="2278231" cy="1200329"/>
          </a:xfrm>
          <a:prstGeom prst="rect">
            <a:avLst/>
          </a:prstGeom>
          <a:noFill/>
        </p:spPr>
        <p:txBody>
          <a:bodyPr wrap="square" rtlCol="0">
            <a:spAutoFit/>
          </a:bodyPr>
          <a:lstStyle/>
          <a:p>
            <a:pPr algn="just"/>
            <a:r>
              <a:rPr lang="es-MX" dirty="0"/>
              <a:t>Envía el cobro del pagador las veces que sea solicitado (Por Demanda)</a:t>
            </a:r>
            <a:endParaRPr lang="es-CO" dirty="0"/>
          </a:p>
        </p:txBody>
      </p:sp>
      <p:sp>
        <p:nvSpPr>
          <p:cNvPr id="29" name="CuadroTexto 28">
            <a:extLst>
              <a:ext uri="{FF2B5EF4-FFF2-40B4-BE49-F238E27FC236}">
                <a16:creationId xmlns:a16="http://schemas.microsoft.com/office/drawing/2014/main" id="{CA8142EE-8F8B-163A-97FE-725B6468E615}"/>
              </a:ext>
            </a:extLst>
          </p:cNvPr>
          <p:cNvSpPr txBox="1"/>
          <p:nvPr/>
        </p:nvSpPr>
        <p:spPr>
          <a:xfrm>
            <a:off x="9782290" y="4585147"/>
            <a:ext cx="1850911" cy="1200329"/>
          </a:xfrm>
          <a:prstGeom prst="rect">
            <a:avLst/>
          </a:prstGeom>
          <a:noFill/>
        </p:spPr>
        <p:txBody>
          <a:bodyPr wrap="square" rtlCol="0">
            <a:spAutoFit/>
          </a:bodyPr>
          <a:lstStyle/>
          <a:p>
            <a:pPr algn="just"/>
            <a:r>
              <a:rPr lang="es-MX" dirty="0"/>
              <a:t>Muestra el resumen de las compras a tus pagadores.</a:t>
            </a:r>
            <a:endParaRPr lang="es-CO" dirty="0"/>
          </a:p>
        </p:txBody>
      </p:sp>
      <p:cxnSp>
        <p:nvCxnSpPr>
          <p:cNvPr id="33" name="Conector: curvado 32">
            <a:extLst>
              <a:ext uri="{FF2B5EF4-FFF2-40B4-BE49-F238E27FC236}">
                <a16:creationId xmlns:a16="http://schemas.microsoft.com/office/drawing/2014/main" id="{3F8DA95A-6425-83D9-CED0-1906B1BF2E11}"/>
              </a:ext>
            </a:extLst>
          </p:cNvPr>
          <p:cNvCxnSpPr>
            <a:stCxn id="26" idx="2"/>
            <a:endCxn id="27" idx="1"/>
          </p:cNvCxnSpPr>
          <p:nvPr/>
        </p:nvCxnSpPr>
        <p:spPr>
          <a:xfrm rot="16200000" flipH="1">
            <a:off x="4839513" y="4301457"/>
            <a:ext cx="788169" cy="9795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BA66D80A-41C7-573D-3F4F-9194791B5ABA}"/>
              </a:ext>
            </a:extLst>
          </p:cNvPr>
          <p:cNvCxnSpPr>
            <a:stCxn id="27" idx="0"/>
            <a:endCxn id="28" idx="1"/>
          </p:cNvCxnSpPr>
          <p:nvPr/>
        </p:nvCxnSpPr>
        <p:spPr>
          <a:xfrm rot="5400000" flipH="1" flipV="1">
            <a:off x="6815974" y="3665477"/>
            <a:ext cx="833203" cy="10061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curvado 37">
            <a:extLst>
              <a:ext uri="{FF2B5EF4-FFF2-40B4-BE49-F238E27FC236}">
                <a16:creationId xmlns:a16="http://schemas.microsoft.com/office/drawing/2014/main" id="{D702392C-07FA-A7CB-55D4-CC5741B3FDC1}"/>
              </a:ext>
            </a:extLst>
          </p:cNvPr>
          <p:cNvCxnSpPr/>
          <p:nvPr/>
        </p:nvCxnSpPr>
        <p:spPr>
          <a:xfrm rot="16200000" flipH="1">
            <a:off x="4839514" y="4301457"/>
            <a:ext cx="788169" cy="9795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curvado 38">
            <a:extLst>
              <a:ext uri="{FF2B5EF4-FFF2-40B4-BE49-F238E27FC236}">
                <a16:creationId xmlns:a16="http://schemas.microsoft.com/office/drawing/2014/main" id="{7AFC734F-78E2-EDCC-D263-4F04944AC01F}"/>
              </a:ext>
            </a:extLst>
          </p:cNvPr>
          <p:cNvCxnSpPr/>
          <p:nvPr/>
        </p:nvCxnSpPr>
        <p:spPr>
          <a:xfrm rot="5400000" flipH="1" flipV="1">
            <a:off x="6815975" y="3665477"/>
            <a:ext cx="833203" cy="10061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curvado 39">
            <a:extLst>
              <a:ext uri="{FF2B5EF4-FFF2-40B4-BE49-F238E27FC236}">
                <a16:creationId xmlns:a16="http://schemas.microsoft.com/office/drawing/2014/main" id="{62EA844C-DF64-95D1-C747-1FE2E0FBE9D3}"/>
              </a:ext>
            </a:extLst>
          </p:cNvPr>
          <p:cNvCxnSpPr>
            <a:cxnSpLocks/>
            <a:endCxn id="29" idx="1"/>
          </p:cNvCxnSpPr>
          <p:nvPr/>
        </p:nvCxnSpPr>
        <p:spPr>
          <a:xfrm>
            <a:off x="8874760" y="4352109"/>
            <a:ext cx="907530" cy="833203"/>
          </a:xfrm>
          <a:prstGeom prst="curvedConnector3">
            <a:avLst>
              <a:gd name="adj1" fmla="val 28729"/>
            </a:avLst>
          </a:prstGeom>
          <a:ln w="57150">
            <a:solidFill>
              <a:srgbClr val="17E7B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curvado 40">
            <a:extLst>
              <a:ext uri="{FF2B5EF4-FFF2-40B4-BE49-F238E27FC236}">
                <a16:creationId xmlns:a16="http://schemas.microsoft.com/office/drawing/2014/main" id="{057975D7-E2F3-5A84-F9ED-0F73F66B47FE}"/>
              </a:ext>
            </a:extLst>
          </p:cNvPr>
          <p:cNvCxnSpPr/>
          <p:nvPr/>
        </p:nvCxnSpPr>
        <p:spPr>
          <a:xfrm rot="16200000" flipH="1">
            <a:off x="4839515" y="4301458"/>
            <a:ext cx="788169" cy="979540"/>
          </a:xfrm>
          <a:prstGeom prst="curvedConnector2">
            <a:avLst/>
          </a:prstGeom>
          <a:ln w="57150">
            <a:solidFill>
              <a:srgbClr val="17E7B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2312C607-8F7A-D127-F738-222A9BFB7CC3}"/>
              </a:ext>
            </a:extLst>
          </p:cNvPr>
          <p:cNvCxnSpPr/>
          <p:nvPr/>
        </p:nvCxnSpPr>
        <p:spPr>
          <a:xfrm rot="5400000" flipH="1" flipV="1">
            <a:off x="6815976" y="3665478"/>
            <a:ext cx="833203" cy="1006138"/>
          </a:xfrm>
          <a:prstGeom prst="curvedConnector2">
            <a:avLst/>
          </a:prstGeom>
          <a:ln w="57150">
            <a:solidFill>
              <a:srgbClr val="17E7B1"/>
            </a:solidFill>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Credit Card Clipart PNG Images, Vector Credit Card Icon, Card Icons, Credit  Icons, Credit Card Clipart PNG Image For Free Download">
            <a:extLst>
              <a:ext uri="{FF2B5EF4-FFF2-40B4-BE49-F238E27FC236}">
                <a16:creationId xmlns:a16="http://schemas.microsoft.com/office/drawing/2014/main" id="{C7C67FDC-FE7A-5401-B20B-C2DEA7CE29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555" t="23521" r="8421" b="21355"/>
          <a:stretch/>
        </p:blipFill>
        <p:spPr bwMode="auto">
          <a:xfrm>
            <a:off x="3504610" y="4949538"/>
            <a:ext cx="1385341" cy="9310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adro De Búsqueda En Línea Búsqueda Y Compras Resumen Círculo Fondo PNG ,  Bolsa, Cesta, Negocio PNG y Vector para Descargar Gratis | Pngtree">
            <a:extLst>
              <a:ext uri="{FF2B5EF4-FFF2-40B4-BE49-F238E27FC236}">
                <a16:creationId xmlns:a16="http://schemas.microsoft.com/office/drawing/2014/main" id="{11754C4B-FC73-1B17-2967-5E8DABAF2580}"/>
              </a:ext>
            </a:extLst>
          </p:cNvPr>
          <p:cNvPicPr>
            <a:picLocks noChangeAspect="1" noChangeArrowheads="1"/>
          </p:cNvPicPr>
          <p:nvPr/>
        </p:nvPicPr>
        <p:blipFill rotWithShape="1">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l="18000" t="17917" r="17833" b="18250"/>
          <a:stretch/>
        </p:blipFill>
        <p:spPr bwMode="auto">
          <a:xfrm>
            <a:off x="10001327" y="2955589"/>
            <a:ext cx="1488821" cy="14810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11FC42E-53D0-9B19-9DF7-02FB2C0000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1249" y="2441001"/>
            <a:ext cx="406835" cy="40683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8144BBA-29B6-0E4B-6217-BB68B6A32974}"/>
              </a:ext>
            </a:extLst>
          </p:cNvPr>
          <p:cNvSpPr txBox="1"/>
          <p:nvPr/>
        </p:nvSpPr>
        <p:spPr>
          <a:xfrm>
            <a:off x="3681509" y="3196813"/>
            <a:ext cx="2124637" cy="1200329"/>
          </a:xfrm>
          <a:prstGeom prst="rect">
            <a:avLst/>
          </a:prstGeom>
          <a:noFill/>
        </p:spPr>
        <p:txBody>
          <a:bodyPr wrap="square" rtlCol="0">
            <a:spAutoFit/>
          </a:bodyPr>
          <a:lstStyle/>
          <a:p>
            <a:pPr algn="just"/>
            <a:r>
              <a:rPr lang="es-MX" dirty="0"/>
              <a:t>Inscribe la tarjeta del pagador, usando alguna de nuestras integraciones.</a:t>
            </a:r>
            <a:endParaRPr lang="es-CO" dirty="0"/>
          </a:p>
        </p:txBody>
      </p:sp>
    </p:spTree>
    <p:extLst>
      <p:ext uri="{BB962C8B-B14F-4D97-AF65-F5344CB8AC3E}">
        <p14:creationId xmlns:p14="http://schemas.microsoft.com/office/powerpoint/2010/main" val="302539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ágina principal del Centro de ayuda de Centro de Soporte Kushki">
            <a:extLst>
              <a:ext uri="{FF2B5EF4-FFF2-40B4-BE49-F238E27FC236}">
                <a16:creationId xmlns:a16="http://schemas.microsoft.com/office/drawing/2014/main" id="{1965037E-8291-CF14-F3DF-2F98A0A73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4948" y="6248400"/>
            <a:ext cx="2407403"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3EF1DEEC-7A51-29E4-2A56-734849D64517}"/>
              </a:ext>
            </a:extLst>
          </p:cNvPr>
          <p:cNvSpPr/>
          <p:nvPr/>
        </p:nvSpPr>
        <p:spPr>
          <a:xfrm>
            <a:off x="-1" y="0"/>
            <a:ext cx="2725271" cy="6858000"/>
          </a:xfrm>
          <a:prstGeom prst="rect">
            <a:avLst/>
          </a:prstGeom>
          <a:solidFill>
            <a:srgbClr val="17E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a:extLst>
              <a:ext uri="{FF2B5EF4-FFF2-40B4-BE49-F238E27FC236}">
                <a16:creationId xmlns:a16="http://schemas.microsoft.com/office/drawing/2014/main" id="{F8FD67B8-5F7A-FC28-346E-B711EC824C92}"/>
              </a:ext>
            </a:extLst>
          </p:cNvPr>
          <p:cNvSpPr txBox="1"/>
          <p:nvPr/>
        </p:nvSpPr>
        <p:spPr>
          <a:xfrm>
            <a:off x="295833" y="1696259"/>
            <a:ext cx="2133601" cy="1200329"/>
          </a:xfrm>
          <a:prstGeom prst="rect">
            <a:avLst/>
          </a:prstGeom>
          <a:noFill/>
        </p:spPr>
        <p:txBody>
          <a:bodyPr wrap="square" rtlCol="0">
            <a:spAutoFit/>
          </a:bodyPr>
          <a:lstStyle/>
          <a:p>
            <a:r>
              <a:rPr lang="es-MX" sz="2400" b="1" dirty="0" err="1">
                <a:effectLst>
                  <a:outerShdw blurRad="38100" dist="38100" dir="2700000" algn="tl">
                    <a:srgbClr val="000000">
                      <a:alpha val="43137"/>
                    </a:srgbClr>
                  </a:outerShdw>
                </a:effectLst>
              </a:rPr>
              <a:t>Bosko</a:t>
            </a:r>
            <a:r>
              <a:rPr lang="es-MX" sz="2400" b="1" dirty="0">
                <a:effectLst>
                  <a:outerShdw blurRad="38100" dist="38100" dir="2700000" algn="tl">
                    <a:srgbClr val="000000">
                      <a:alpha val="43137"/>
                    </a:srgbClr>
                  </a:outerShdw>
                </a:effectLst>
              </a:rPr>
              <a:t> + Kushki</a:t>
            </a:r>
          </a:p>
          <a:p>
            <a:r>
              <a:rPr lang="es-MX" sz="2400" b="1" dirty="0">
                <a:effectLst>
                  <a:outerShdw blurRad="38100" dist="38100" dir="2700000" algn="tl">
                    <a:srgbClr val="000000">
                      <a:alpha val="43137"/>
                    </a:srgbClr>
                  </a:outerShdw>
                </a:effectLst>
              </a:rPr>
              <a:t>Integración</a:t>
            </a:r>
          </a:p>
          <a:p>
            <a:r>
              <a:rPr lang="es-MX" sz="2400" b="1" dirty="0">
                <a:effectLst>
                  <a:outerShdw blurRad="38100" dist="38100" dir="2700000" algn="tl">
                    <a:srgbClr val="000000">
                      <a:alpha val="43137"/>
                    </a:srgbClr>
                  </a:outerShdw>
                </a:effectLst>
              </a:rPr>
              <a:t>Colombia</a:t>
            </a:r>
            <a:endParaRPr lang="es-CO" sz="2400" b="1" dirty="0">
              <a:effectLst>
                <a:outerShdw blurRad="38100" dist="38100" dir="2700000" algn="tl">
                  <a:srgbClr val="000000">
                    <a:alpha val="43137"/>
                  </a:srgbClr>
                </a:outerShdw>
              </a:effectLst>
            </a:endParaRPr>
          </a:p>
        </p:txBody>
      </p:sp>
      <p:cxnSp>
        <p:nvCxnSpPr>
          <p:cNvPr id="6" name="Conector recto 5">
            <a:extLst>
              <a:ext uri="{FF2B5EF4-FFF2-40B4-BE49-F238E27FC236}">
                <a16:creationId xmlns:a16="http://schemas.microsoft.com/office/drawing/2014/main" id="{F98CE727-4FAB-D7F2-092C-631EDC7858AE}"/>
              </a:ext>
            </a:extLst>
          </p:cNvPr>
          <p:cNvCxnSpPr/>
          <p:nvPr/>
        </p:nvCxnSpPr>
        <p:spPr>
          <a:xfrm>
            <a:off x="358587" y="2922494"/>
            <a:ext cx="2008094" cy="0"/>
          </a:xfrm>
          <a:prstGeom prst="line">
            <a:avLst/>
          </a:prstGeom>
          <a:ln w="57150">
            <a:solidFill>
              <a:srgbClr val="0F3264"/>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E1CD3286-08AA-164C-8EA3-ABF286F45124}"/>
              </a:ext>
            </a:extLst>
          </p:cNvPr>
          <p:cNvSpPr txBox="1"/>
          <p:nvPr/>
        </p:nvSpPr>
        <p:spPr>
          <a:xfrm>
            <a:off x="358586" y="3062406"/>
            <a:ext cx="2133601" cy="1323439"/>
          </a:xfrm>
          <a:prstGeom prst="rect">
            <a:avLst/>
          </a:prstGeom>
          <a:noFill/>
        </p:spPr>
        <p:txBody>
          <a:bodyPr wrap="square" rtlCol="0">
            <a:spAutoFit/>
          </a:bodyPr>
          <a:lstStyle/>
          <a:p>
            <a:r>
              <a:rPr lang="es-MX" sz="2000" dirty="0"/>
              <a:t>Pagos con tarjeta sin CVV</a:t>
            </a:r>
          </a:p>
          <a:p>
            <a:endParaRPr lang="es-MX" sz="2000" u="sng" dirty="0"/>
          </a:p>
          <a:p>
            <a:r>
              <a:rPr lang="es-MX" sz="2000" u="sng" dirty="0"/>
              <a:t>Pagos en efectivo</a:t>
            </a:r>
            <a:endParaRPr lang="es-CO" sz="2000" u="sng" dirty="0"/>
          </a:p>
        </p:txBody>
      </p:sp>
      <p:pic>
        <p:nvPicPr>
          <p:cNvPr id="10" name="Picture 20">
            <a:extLst>
              <a:ext uri="{FF2B5EF4-FFF2-40B4-BE49-F238E27FC236}">
                <a16:creationId xmlns:a16="http://schemas.microsoft.com/office/drawing/2014/main" id="{B6F5E1F1-0508-60AD-4EEA-F0A1D9596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249" y="2441001"/>
            <a:ext cx="406835" cy="4068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angular 10">
            <a:extLst>
              <a:ext uri="{FF2B5EF4-FFF2-40B4-BE49-F238E27FC236}">
                <a16:creationId xmlns:a16="http://schemas.microsoft.com/office/drawing/2014/main" id="{C642D6E7-988F-C7C6-8D00-2F3A63C8F089}"/>
              </a:ext>
            </a:extLst>
          </p:cNvPr>
          <p:cNvCxnSpPr>
            <a:cxnSpLocks/>
          </p:cNvCxnSpPr>
          <p:nvPr/>
        </p:nvCxnSpPr>
        <p:spPr>
          <a:xfrm>
            <a:off x="3155576" y="4598894"/>
            <a:ext cx="2124637" cy="1828799"/>
          </a:xfrm>
          <a:prstGeom prst="bentConnector3">
            <a:avLst>
              <a:gd name="adj1" fmla="val 1477"/>
            </a:avLst>
          </a:prstGeom>
          <a:ln w="76200">
            <a:solidFill>
              <a:srgbClr val="0F3264"/>
            </a:solidFill>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A74DD454-B1FF-25B7-CEFA-FC5BA6545C7A}"/>
              </a:ext>
            </a:extLst>
          </p:cNvPr>
          <p:cNvCxnSpPr>
            <a:cxnSpLocks/>
          </p:cNvCxnSpPr>
          <p:nvPr/>
        </p:nvCxnSpPr>
        <p:spPr>
          <a:xfrm>
            <a:off x="9694948" y="422215"/>
            <a:ext cx="2138466" cy="2100863"/>
          </a:xfrm>
          <a:prstGeom prst="bentConnector3">
            <a:avLst>
              <a:gd name="adj1" fmla="val 97790"/>
            </a:avLst>
          </a:prstGeom>
          <a:ln w="76200">
            <a:solidFill>
              <a:srgbClr val="0F3264"/>
            </a:solidFill>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AC7AFC1A-B60E-4FEC-F1B9-C12CDEDAEF74}"/>
              </a:ext>
            </a:extLst>
          </p:cNvPr>
          <p:cNvSpPr txBox="1"/>
          <p:nvPr/>
        </p:nvSpPr>
        <p:spPr>
          <a:xfrm>
            <a:off x="3155576" y="573741"/>
            <a:ext cx="8543365" cy="461665"/>
          </a:xfrm>
          <a:prstGeom prst="rect">
            <a:avLst/>
          </a:prstGeom>
          <a:noFill/>
        </p:spPr>
        <p:txBody>
          <a:bodyPr wrap="square" rtlCol="0">
            <a:spAutoFit/>
          </a:bodyPr>
          <a:lstStyle/>
          <a:p>
            <a:r>
              <a:rPr lang="es-MX" sz="2400" b="1" dirty="0">
                <a:solidFill>
                  <a:srgbClr val="0F3264"/>
                </a:solidFill>
                <a:effectLst>
                  <a:outerShdw blurRad="38100" dist="38100" dir="2700000" algn="tl">
                    <a:srgbClr val="000000">
                      <a:alpha val="43137"/>
                    </a:srgbClr>
                  </a:outerShdw>
                </a:effectLst>
              </a:rPr>
              <a:t>Integración BOSKO </a:t>
            </a:r>
            <a:r>
              <a:rPr lang="es-MX" sz="2400" b="1" dirty="0">
                <a:solidFill>
                  <a:srgbClr val="17E7B1"/>
                </a:solidFill>
                <a:effectLst>
                  <a:outerShdw blurRad="38100" dist="38100" dir="2700000" algn="tl">
                    <a:srgbClr val="000000">
                      <a:alpha val="43137"/>
                    </a:srgbClr>
                  </a:outerShdw>
                </a:effectLst>
              </a:rPr>
              <a:t>+</a:t>
            </a:r>
            <a:r>
              <a:rPr lang="es-MX" sz="2400" b="1" dirty="0">
                <a:solidFill>
                  <a:srgbClr val="0F3264"/>
                </a:solidFill>
                <a:effectLst>
                  <a:outerShdw blurRad="38100" dist="38100" dir="2700000" algn="tl">
                    <a:srgbClr val="000000">
                      <a:alpha val="43137"/>
                    </a:srgbClr>
                  </a:outerShdw>
                </a:effectLst>
              </a:rPr>
              <a:t> KUSHKI:</a:t>
            </a:r>
            <a:endParaRPr lang="es-MX" dirty="0">
              <a:solidFill>
                <a:srgbClr val="0F3264"/>
              </a:solidFill>
            </a:endParaRPr>
          </a:p>
        </p:txBody>
      </p:sp>
      <p:cxnSp>
        <p:nvCxnSpPr>
          <p:cNvPr id="14" name="Conector recto 13">
            <a:extLst>
              <a:ext uri="{FF2B5EF4-FFF2-40B4-BE49-F238E27FC236}">
                <a16:creationId xmlns:a16="http://schemas.microsoft.com/office/drawing/2014/main" id="{CDDF61BE-5264-8986-FC61-268381117F03}"/>
              </a:ext>
            </a:extLst>
          </p:cNvPr>
          <p:cNvCxnSpPr>
            <a:cxnSpLocks/>
          </p:cNvCxnSpPr>
          <p:nvPr/>
        </p:nvCxnSpPr>
        <p:spPr>
          <a:xfrm>
            <a:off x="3272119" y="1065589"/>
            <a:ext cx="4061010" cy="0"/>
          </a:xfrm>
          <a:prstGeom prst="line">
            <a:avLst/>
          </a:prstGeom>
          <a:ln w="28575">
            <a:solidFill>
              <a:srgbClr val="0F3264"/>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6E4A98B0-7871-DB75-C83F-2CB6A5D4029E}"/>
              </a:ext>
            </a:extLst>
          </p:cNvPr>
          <p:cNvSpPr txBox="1"/>
          <p:nvPr/>
        </p:nvSpPr>
        <p:spPr>
          <a:xfrm>
            <a:off x="3155576" y="1186932"/>
            <a:ext cx="8355106" cy="1477328"/>
          </a:xfrm>
          <a:prstGeom prst="rect">
            <a:avLst/>
          </a:prstGeom>
          <a:noFill/>
        </p:spPr>
        <p:txBody>
          <a:bodyPr wrap="square" rtlCol="0">
            <a:spAutoFit/>
          </a:bodyPr>
          <a:lstStyle/>
          <a:p>
            <a:pPr algn="just"/>
            <a:r>
              <a:rPr lang="es-MX" dirty="0"/>
              <a:t>Los pagos en efectivo son una gran alternativa para tus pagadores. Estos medios de pago son altamente usados en Colombia.</a:t>
            </a:r>
          </a:p>
          <a:p>
            <a:pPr algn="just"/>
            <a:r>
              <a:rPr lang="es-MX" dirty="0"/>
              <a:t>En KUSHKI ofrecemos referencias para diversos puntos de pago como EFECTY, BANCOLOMBIA, SURED, entre otros, por lo que tus pagadores tendrán la facilidad de pagar en los diversos puntos físicos disponibles en el país. </a:t>
            </a:r>
            <a:endParaRPr lang="es-CO" dirty="0"/>
          </a:p>
        </p:txBody>
      </p:sp>
      <p:pic>
        <p:nvPicPr>
          <p:cNvPr id="35" name="Imagen 34">
            <a:extLst>
              <a:ext uri="{FF2B5EF4-FFF2-40B4-BE49-F238E27FC236}">
                <a16:creationId xmlns:a16="http://schemas.microsoft.com/office/drawing/2014/main" id="{AB43D336-FF47-1B97-F0B1-8AC367457D36}"/>
              </a:ext>
            </a:extLst>
          </p:cNvPr>
          <p:cNvPicPr>
            <a:picLocks noChangeAspect="1"/>
          </p:cNvPicPr>
          <p:nvPr/>
        </p:nvPicPr>
        <p:blipFill>
          <a:blip r:embed="rId4"/>
          <a:stretch>
            <a:fillRect/>
          </a:stretch>
        </p:blipFill>
        <p:spPr>
          <a:xfrm>
            <a:off x="8673803" y="2674604"/>
            <a:ext cx="2984151" cy="3438353"/>
          </a:xfrm>
          <a:prstGeom prst="rect">
            <a:avLst/>
          </a:prstGeom>
        </p:spPr>
      </p:pic>
      <p:sp>
        <p:nvSpPr>
          <p:cNvPr id="38" name="CuadroTexto 37">
            <a:extLst>
              <a:ext uri="{FF2B5EF4-FFF2-40B4-BE49-F238E27FC236}">
                <a16:creationId xmlns:a16="http://schemas.microsoft.com/office/drawing/2014/main" id="{B41BCAE4-944A-D18B-2EDE-D608A34ACBE0}"/>
              </a:ext>
            </a:extLst>
          </p:cNvPr>
          <p:cNvSpPr txBox="1"/>
          <p:nvPr/>
        </p:nvSpPr>
        <p:spPr>
          <a:xfrm>
            <a:off x="3605154" y="2825468"/>
            <a:ext cx="2124637" cy="1200329"/>
          </a:xfrm>
          <a:prstGeom prst="rect">
            <a:avLst/>
          </a:prstGeom>
          <a:noFill/>
        </p:spPr>
        <p:txBody>
          <a:bodyPr wrap="square" rtlCol="0">
            <a:spAutoFit/>
          </a:bodyPr>
          <a:lstStyle/>
          <a:p>
            <a:pPr algn="just"/>
            <a:r>
              <a:rPr lang="es-MX" dirty="0"/>
              <a:t>Crea un token para el pago con efectivo e inicializa la transacción</a:t>
            </a:r>
            <a:endParaRPr lang="es-CO" dirty="0"/>
          </a:p>
        </p:txBody>
      </p:sp>
      <p:sp>
        <p:nvSpPr>
          <p:cNvPr id="39" name="CuadroTexto 38">
            <a:extLst>
              <a:ext uri="{FF2B5EF4-FFF2-40B4-BE49-F238E27FC236}">
                <a16:creationId xmlns:a16="http://schemas.microsoft.com/office/drawing/2014/main" id="{21EE4BC3-3E78-A75B-BB3D-68475FE06BD8}"/>
              </a:ext>
            </a:extLst>
          </p:cNvPr>
          <p:cNvSpPr txBox="1"/>
          <p:nvPr/>
        </p:nvSpPr>
        <p:spPr>
          <a:xfrm>
            <a:off x="6047440" y="3767202"/>
            <a:ext cx="2339193" cy="1754326"/>
          </a:xfrm>
          <a:prstGeom prst="rect">
            <a:avLst/>
          </a:prstGeom>
          <a:noFill/>
        </p:spPr>
        <p:txBody>
          <a:bodyPr wrap="square" rtlCol="0">
            <a:spAutoFit/>
          </a:bodyPr>
          <a:lstStyle/>
          <a:p>
            <a:pPr algn="just"/>
            <a:r>
              <a:rPr lang="es-MX" dirty="0"/>
              <a:t>El usuario pagador usará la referencia del </a:t>
            </a:r>
            <a:r>
              <a:rPr lang="es-MX" dirty="0" err="1"/>
              <a:t>voucher</a:t>
            </a:r>
            <a:r>
              <a:rPr lang="es-MX" dirty="0"/>
              <a:t> generado para realizar el pago en el punto físico más cercano.</a:t>
            </a:r>
            <a:endParaRPr lang="es-CO" dirty="0"/>
          </a:p>
        </p:txBody>
      </p:sp>
      <p:sp>
        <p:nvSpPr>
          <p:cNvPr id="40" name="CuadroTexto 39">
            <a:extLst>
              <a:ext uri="{FF2B5EF4-FFF2-40B4-BE49-F238E27FC236}">
                <a16:creationId xmlns:a16="http://schemas.microsoft.com/office/drawing/2014/main" id="{F41E1B29-1237-9986-00D5-8A9D40560C44}"/>
              </a:ext>
            </a:extLst>
          </p:cNvPr>
          <p:cNvSpPr txBox="1"/>
          <p:nvPr/>
        </p:nvSpPr>
        <p:spPr>
          <a:xfrm>
            <a:off x="3416598" y="5098871"/>
            <a:ext cx="2019941" cy="1200329"/>
          </a:xfrm>
          <a:prstGeom prst="rect">
            <a:avLst/>
          </a:prstGeom>
          <a:noFill/>
        </p:spPr>
        <p:txBody>
          <a:bodyPr wrap="square" rtlCol="0">
            <a:spAutoFit/>
          </a:bodyPr>
          <a:lstStyle/>
          <a:p>
            <a:pPr algn="just"/>
            <a:r>
              <a:rPr lang="es-MX" dirty="0"/>
              <a:t>Espera por la confirmación a través de alguno de nuestros servicios.</a:t>
            </a:r>
            <a:endParaRPr lang="es-CO" dirty="0"/>
          </a:p>
        </p:txBody>
      </p:sp>
      <p:cxnSp>
        <p:nvCxnSpPr>
          <p:cNvPr id="41" name="Conector: curvado 40">
            <a:extLst>
              <a:ext uri="{FF2B5EF4-FFF2-40B4-BE49-F238E27FC236}">
                <a16:creationId xmlns:a16="http://schemas.microsoft.com/office/drawing/2014/main" id="{6B578DF9-1013-60EE-6CC9-1DC8D31BB7D8}"/>
              </a:ext>
            </a:extLst>
          </p:cNvPr>
          <p:cNvCxnSpPr>
            <a:cxnSpLocks/>
            <a:stCxn id="38" idx="3"/>
            <a:endCxn id="39" idx="0"/>
          </p:cNvCxnSpPr>
          <p:nvPr/>
        </p:nvCxnSpPr>
        <p:spPr>
          <a:xfrm>
            <a:off x="5729791" y="3425633"/>
            <a:ext cx="1487246" cy="341569"/>
          </a:xfrm>
          <a:prstGeom prst="curvedConnector2">
            <a:avLst/>
          </a:prstGeom>
          <a:ln w="57150">
            <a:solidFill>
              <a:srgbClr val="17E7B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6E9A6E7B-BF3F-71F1-435C-3A7D662C49F6}"/>
              </a:ext>
            </a:extLst>
          </p:cNvPr>
          <p:cNvCxnSpPr>
            <a:cxnSpLocks/>
            <a:stCxn id="39" idx="2"/>
            <a:endCxn id="40" idx="3"/>
          </p:cNvCxnSpPr>
          <p:nvPr/>
        </p:nvCxnSpPr>
        <p:spPr>
          <a:xfrm rot="5400000">
            <a:off x="6238034" y="4720033"/>
            <a:ext cx="177508" cy="1780498"/>
          </a:xfrm>
          <a:prstGeom prst="curvedConnector2">
            <a:avLst/>
          </a:prstGeom>
          <a:ln w="57150">
            <a:solidFill>
              <a:srgbClr val="17E7B1"/>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conos gratuitos de Engranaje diseñados por Freepik en 2023 | Iconos,  Disenos de unas, Imagenes instagram">
            <a:extLst>
              <a:ext uri="{FF2B5EF4-FFF2-40B4-BE49-F238E27FC236}">
                <a16:creationId xmlns:a16="http://schemas.microsoft.com/office/drawing/2014/main" id="{689783CE-6CA5-0960-E43B-9D630B466A6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89948" y="2560260"/>
            <a:ext cx="1310943" cy="1310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 Efecty | IDRD - Instituto Distrital de Recreación y Deporte">
            <a:extLst>
              <a:ext uri="{FF2B5EF4-FFF2-40B4-BE49-F238E27FC236}">
                <a16:creationId xmlns:a16="http://schemas.microsoft.com/office/drawing/2014/main" id="{1F2C56BB-FC98-2529-9840-D52C7EEE7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155" y="5403207"/>
            <a:ext cx="1839558" cy="9197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mergency Response - Sistema Contra Incendio Icone - (2776x2846) Png  Clipart Download">
            <a:extLst>
              <a:ext uri="{FF2B5EF4-FFF2-40B4-BE49-F238E27FC236}">
                <a16:creationId xmlns:a16="http://schemas.microsoft.com/office/drawing/2014/main" id="{E86811E3-3909-3B85-2CEE-FE79EAE353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5219" y="4082617"/>
            <a:ext cx="935892" cy="95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4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ágina principal del Centro de ayuda de Centro de Soporte Kushki">
            <a:extLst>
              <a:ext uri="{FF2B5EF4-FFF2-40B4-BE49-F238E27FC236}">
                <a16:creationId xmlns:a16="http://schemas.microsoft.com/office/drawing/2014/main" id="{1965037E-8291-CF14-F3DF-2F98A0A73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4948" y="6248400"/>
            <a:ext cx="2407403"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FCB4538B-7166-FCEF-35EC-2329E3B108D9}"/>
              </a:ext>
            </a:extLst>
          </p:cNvPr>
          <p:cNvSpPr/>
          <p:nvPr/>
        </p:nvSpPr>
        <p:spPr>
          <a:xfrm>
            <a:off x="-1" y="0"/>
            <a:ext cx="9438641" cy="6858000"/>
          </a:xfrm>
          <a:prstGeom prst="rect">
            <a:avLst/>
          </a:prstGeom>
          <a:solidFill>
            <a:srgbClr val="17E7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3050A197-5FC2-0D60-8D76-425389955BA0}"/>
              </a:ext>
            </a:extLst>
          </p:cNvPr>
          <p:cNvSpPr txBox="1"/>
          <p:nvPr/>
        </p:nvSpPr>
        <p:spPr>
          <a:xfrm>
            <a:off x="2010312" y="1673363"/>
            <a:ext cx="4276167" cy="1569660"/>
          </a:xfrm>
          <a:prstGeom prst="rect">
            <a:avLst/>
          </a:prstGeom>
          <a:noFill/>
        </p:spPr>
        <p:txBody>
          <a:bodyPr wrap="square" rtlCol="0">
            <a:spAutoFit/>
          </a:bodyPr>
          <a:lstStyle/>
          <a:p>
            <a:r>
              <a:rPr lang="es-MX" sz="4800" b="1" u="sng" dirty="0">
                <a:effectLst>
                  <a:outerShdw blurRad="38100" dist="38100" dir="2700000" algn="tl">
                    <a:srgbClr val="000000">
                      <a:alpha val="43137"/>
                    </a:srgbClr>
                  </a:outerShdw>
                </a:effectLst>
              </a:rPr>
              <a:t>Gracias por su atención</a:t>
            </a:r>
            <a:endParaRPr lang="es-CO" sz="4800" b="1" dirty="0">
              <a:effectLst>
                <a:outerShdw blurRad="38100" dist="38100" dir="2700000" algn="tl">
                  <a:srgbClr val="000000">
                    <a:alpha val="43137"/>
                  </a:srgbClr>
                </a:outerShdw>
              </a:effectLst>
            </a:endParaRPr>
          </a:p>
        </p:txBody>
      </p:sp>
      <p:pic>
        <p:nvPicPr>
          <p:cNvPr id="1044" name="Picture 20">
            <a:extLst>
              <a:ext uri="{FF2B5EF4-FFF2-40B4-BE49-F238E27FC236}">
                <a16:creationId xmlns:a16="http://schemas.microsoft.com/office/drawing/2014/main" id="{511FC42E-53D0-9B19-9DF7-02FB2C000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831" y="3196857"/>
            <a:ext cx="1893604" cy="1893604"/>
          </a:xfrm>
          <a:prstGeom prst="rect">
            <a:avLst/>
          </a:prstGeom>
          <a:noFill/>
          <a:extLst>
            <a:ext uri="{909E8E84-426E-40DD-AFC4-6F175D3DCCD1}">
              <a14:hiddenFill xmlns:a14="http://schemas.microsoft.com/office/drawing/2010/main">
                <a:solidFill>
                  <a:srgbClr val="FFFFFF"/>
                </a:solidFill>
              </a14:hiddenFill>
            </a:ext>
          </a:extLst>
        </p:spPr>
      </p:pic>
      <p:sp>
        <p:nvSpPr>
          <p:cNvPr id="49" name="Rectángulo 48">
            <a:extLst>
              <a:ext uri="{FF2B5EF4-FFF2-40B4-BE49-F238E27FC236}">
                <a16:creationId xmlns:a16="http://schemas.microsoft.com/office/drawing/2014/main" id="{DBDE0D81-C616-71C4-1B18-1B025B9DA2C7}"/>
              </a:ext>
            </a:extLst>
          </p:cNvPr>
          <p:cNvSpPr/>
          <p:nvPr/>
        </p:nvSpPr>
        <p:spPr>
          <a:xfrm rot="16200000">
            <a:off x="-3097638" y="3103871"/>
            <a:ext cx="6858002" cy="650260"/>
          </a:xfrm>
          <a:prstGeom prst="rect">
            <a:avLst/>
          </a:prstGeom>
          <a:solidFill>
            <a:srgbClr val="0F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49">
            <a:extLst>
              <a:ext uri="{FF2B5EF4-FFF2-40B4-BE49-F238E27FC236}">
                <a16:creationId xmlns:a16="http://schemas.microsoft.com/office/drawing/2014/main" id="{3D793A2E-B5EE-C023-7098-4B6CB6CB74DE}"/>
              </a:ext>
            </a:extLst>
          </p:cNvPr>
          <p:cNvSpPr/>
          <p:nvPr/>
        </p:nvSpPr>
        <p:spPr>
          <a:xfrm rot="2836998">
            <a:off x="7986407" y="-1569088"/>
            <a:ext cx="7200424" cy="4925370"/>
          </a:xfrm>
          <a:prstGeom prst="rect">
            <a:avLst/>
          </a:prstGeom>
          <a:solidFill>
            <a:srgbClr val="0F3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708626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254</Words>
  <Application>Microsoft Office PowerPoint</Application>
  <PresentationFormat>Panorámica</PresentationFormat>
  <Paragraphs>29</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Medina Rivas</dc:creator>
  <cp:lastModifiedBy>Carlos Andrés Medina Rivas</cp:lastModifiedBy>
  <cp:revision>3</cp:revision>
  <dcterms:created xsi:type="dcterms:W3CDTF">2023-02-28T00:00:50Z</dcterms:created>
  <dcterms:modified xsi:type="dcterms:W3CDTF">2023-02-28T01:01:10Z</dcterms:modified>
</cp:coreProperties>
</file>