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0CF0-3796-4E17-B7ED-E5E607CC2E7A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8022-2530-4603-9FD9-5FBF83922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58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1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99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73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17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58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36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66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24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15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54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0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6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606320"/>
            <a:ext cx="8575963" cy="74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Los comentarios se hacen con --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[nombre de la columna]</a:t>
            </a:r>
            <a:r>
              <a:rPr lang="es-MX" sz="2000" b="1" dirty="0"/>
              <a:t>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COLUMN</a:t>
            </a:r>
            <a:r>
              <a:rPr lang="es-MX" sz="2000" dirty="0">
                <a:solidFill>
                  <a:schemeClr val="accent1"/>
                </a:solidFill>
              </a:rPr>
              <a:t> prueba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ALTER COLUMN  </a:t>
            </a:r>
            <a:r>
              <a:rPr lang="es-MX" sz="2000" dirty="0">
                <a:solidFill>
                  <a:schemeClr val="accent1"/>
                </a:solidFill>
              </a:rPr>
              <a:t>edad </a:t>
            </a:r>
            <a:r>
              <a:rPr lang="es-MX" sz="2000" b="1" dirty="0">
                <a:solidFill>
                  <a:schemeClr val="accent1"/>
                </a:solidFill>
              </a:rPr>
              <a:t>TYPE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RENAME COLUMN  </a:t>
            </a:r>
            <a:r>
              <a:rPr lang="es-MX" sz="2000" dirty="0">
                <a:solidFill>
                  <a:schemeClr val="accent1"/>
                </a:solidFill>
              </a:rPr>
              <a:t>correo </a:t>
            </a:r>
            <a:r>
              <a:rPr lang="es-MX" sz="2000" b="1" dirty="0">
                <a:solidFill>
                  <a:schemeClr val="accent1"/>
                </a:solidFill>
              </a:rPr>
              <a:t>TO </a:t>
            </a:r>
            <a:r>
              <a:rPr lang="es-MX" sz="2000" dirty="0" err="1">
                <a:solidFill>
                  <a:schemeClr val="accent1"/>
                </a:solidFill>
              </a:rPr>
              <a:t>correo_cliente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16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ALTER COLUMN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 NOT NULL;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ADD CONSTRAINT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CHECK 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&gt;0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PRIMARY KEY 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87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4522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</a:t>
            </a:r>
          </a:p>
          <a:p>
            <a:pPr algn="l"/>
            <a:r>
              <a:rPr lang="es-MX" b="1" dirty="0"/>
              <a:t>BETWEEN </a:t>
            </a:r>
            <a:r>
              <a:rPr lang="es-MX" dirty="0"/>
              <a:t>‘Valor1’ </a:t>
            </a:r>
            <a:r>
              <a:rPr lang="es-MX" b="1" dirty="0"/>
              <a:t>AND</a:t>
            </a:r>
            <a:r>
              <a:rPr lang="es-MX" dirty="0"/>
              <a:t> ‘Valor2’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filtrar valores usando un rango.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8" y="3886088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 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30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7" y="4740566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‘2015-04-01’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‘2016-04-01’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Toma en cuenta los extremos, es decir, es un “menor o igual” y un “mayor o igual”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puede hacer con fechas, pero las fechas se deben poner entre comillas.</a:t>
            </a:r>
          </a:p>
        </p:txBody>
      </p:sp>
    </p:spTree>
    <p:extLst>
      <p:ext uri="{BB962C8B-B14F-4D97-AF65-F5344CB8AC3E}">
        <p14:creationId xmlns:p14="http://schemas.microsoft.com/office/powerpoint/2010/main" val="23573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LIKE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LIKE</a:t>
            </a:r>
            <a:r>
              <a:rPr lang="es-MX" dirty="0"/>
              <a:t> [patrón]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usada para filtrar mediante valores de coincidencia por patrones haciendo uso de </a:t>
            </a:r>
            <a:r>
              <a:rPr lang="es-MX" sz="1600" i="1" dirty="0"/>
              <a:t>comodines.</a:t>
            </a:r>
            <a:r>
              <a:rPr lang="es-MX" sz="1600" dirty="0"/>
              <a:t>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5097174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NOT LIKE </a:t>
            </a:r>
            <a:r>
              <a:rPr lang="es-MX" sz="2000" dirty="0">
                <a:solidFill>
                  <a:schemeClr val="accent1"/>
                </a:solidFill>
              </a:rPr>
              <a:t>‘S%’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</a:t>
            </a:r>
            <a:r>
              <a:rPr lang="es-MX" sz="1600" i="1" dirty="0"/>
              <a:t>comodines</a:t>
            </a:r>
            <a:r>
              <a:rPr lang="es-MX" sz="1600" dirty="0"/>
              <a:t> son “%” y “_”</a:t>
            </a:r>
            <a:endParaRPr lang="es-MX" sz="1600" i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hacer búsqueda con % se debe emplear “/%”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2E99E12-8BFD-A3F9-540B-D1C93F39995B}"/>
              </a:ext>
            </a:extLst>
          </p:cNvPr>
          <p:cNvSpPr txBox="1">
            <a:spLocks/>
          </p:cNvSpPr>
          <p:nvPr/>
        </p:nvSpPr>
        <p:spPr>
          <a:xfrm>
            <a:off x="152393" y="3270830"/>
            <a:ext cx="7966363" cy="1121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A% : Empiece con A y después haya cualquier cosa</a:t>
            </a:r>
          </a:p>
          <a:p>
            <a:pPr algn="l"/>
            <a:r>
              <a:rPr lang="es-MX" sz="2000" dirty="0"/>
              <a:t>%A: Termine con A y antes haya cualquier cosa</a:t>
            </a:r>
          </a:p>
          <a:p>
            <a:pPr algn="l"/>
            <a:r>
              <a:rPr lang="es-MX" sz="2000" dirty="0"/>
              <a:t>A%B: Empiece con A, termine con B y en medio haya cualquier cosa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2BE04EE-06B8-3723-3359-D066C6C9E759}"/>
              </a:ext>
            </a:extLst>
          </p:cNvPr>
          <p:cNvSpPr txBox="1">
            <a:spLocks/>
          </p:cNvSpPr>
          <p:nvPr/>
        </p:nvSpPr>
        <p:spPr>
          <a:xfrm>
            <a:off x="152393" y="4608949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Cuando ponemos “_”es que permitimos que haya UNA única cosa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F192D49-2A3A-643B-A00F-0FAFBB4343BB}"/>
              </a:ext>
            </a:extLst>
          </p:cNvPr>
          <p:cNvSpPr txBox="1">
            <a:spLocks/>
          </p:cNvSpPr>
          <p:nvPr/>
        </p:nvSpPr>
        <p:spPr>
          <a:xfrm>
            <a:off x="152392" y="5752957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‘_ _ _ _  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D900909-B343-6AE3-6204-B89CE79F2815}"/>
              </a:ext>
            </a:extLst>
          </p:cNvPr>
          <p:cNvSpPr txBox="1">
            <a:spLocks/>
          </p:cNvSpPr>
          <p:nvPr/>
        </p:nvSpPr>
        <p:spPr>
          <a:xfrm>
            <a:off x="8285019" y="5752957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pidiendo nombres de cuatro caracteres y que después haya lo que sea</a:t>
            </a:r>
          </a:p>
        </p:txBody>
      </p:sp>
    </p:spTree>
    <p:extLst>
      <p:ext uri="{BB962C8B-B14F-4D97-AF65-F5344CB8AC3E}">
        <p14:creationId xmlns:p14="http://schemas.microsoft.com/office/powerpoint/2010/main" val="4157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ORDER BY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WHERE </a:t>
            </a:r>
            <a:r>
              <a:rPr lang="es-MX" dirty="0"/>
              <a:t>si fuera necesaria)</a:t>
            </a:r>
          </a:p>
          <a:p>
            <a:pPr algn="l"/>
            <a:r>
              <a:rPr lang="es-MX" b="1" dirty="0"/>
              <a:t>ORDER BY</a:t>
            </a:r>
            <a:r>
              <a:rPr lang="es-MX" dirty="0"/>
              <a:t> [alguna columna] [ </a:t>
            </a:r>
            <a:r>
              <a:rPr lang="es-MX" b="1" dirty="0"/>
              <a:t>ASC, DESC </a:t>
            </a:r>
            <a:r>
              <a:rPr lang="es-MX" dirty="0"/>
              <a:t>] [alguna columna], …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8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utilizada para ordenar los registros de un conjunto de resultados. Solo se puede usar con </a:t>
            </a:r>
            <a:r>
              <a:rPr lang="es-MX" sz="1600" b="1" dirty="0"/>
              <a:t>SELECT</a:t>
            </a:r>
            <a:r>
              <a:rPr lang="es-MX" sz="1600" dirty="0"/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5" y="3834857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&gt;25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ASC,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501F927-701F-B266-7DDF-E06E89D0F91D}"/>
              </a:ext>
            </a:extLst>
          </p:cNvPr>
          <p:cNvSpPr txBox="1">
            <a:spLocks/>
          </p:cNvSpPr>
          <p:nvPr/>
        </p:nvSpPr>
        <p:spPr>
          <a:xfrm>
            <a:off x="8285019" y="2835709"/>
            <a:ext cx="3906981" cy="14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especifica, el valor por default es </a:t>
            </a:r>
            <a:r>
              <a:rPr lang="es-MX" sz="1600" b="1" dirty="0"/>
              <a:t>ASC</a:t>
            </a:r>
            <a:r>
              <a:rPr lang="es-MX" sz="1600" dirty="0"/>
              <a:t>. En caso de empate, el criterio de desempate lo determina la segunda columna escrita en la instrucción </a:t>
            </a:r>
            <a:r>
              <a:rPr lang="es-MX" sz="1600" b="1" dirty="0"/>
              <a:t>ORDER BY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988F912-76E8-F4FD-B3B3-ED4CB27A2578}"/>
              </a:ext>
            </a:extLst>
          </p:cNvPr>
          <p:cNvSpPr txBox="1">
            <a:spLocks/>
          </p:cNvSpPr>
          <p:nvPr/>
        </p:nvSpPr>
        <p:spPr>
          <a:xfrm>
            <a:off x="221674" y="5984162"/>
            <a:ext cx="7966363" cy="53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CDF2A8-90F2-7DE7-76D1-B5CDAEBD0870}"/>
              </a:ext>
            </a:extLst>
          </p:cNvPr>
          <p:cNvSpPr txBox="1">
            <a:spLocks/>
          </p:cNvSpPr>
          <p:nvPr/>
        </p:nvSpPr>
        <p:spPr>
          <a:xfrm>
            <a:off x="221664" y="4909509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=‘California’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44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29046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WHERE </a:t>
            </a:r>
            <a:r>
              <a:rPr lang="es-MX" dirty="0"/>
              <a:t>en caso de necesitarlo )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ORDER BY </a:t>
            </a:r>
            <a:r>
              <a:rPr lang="es-MX" dirty="0"/>
              <a:t>en caso de necesitarlo )</a:t>
            </a:r>
          </a:p>
          <a:p>
            <a:pPr algn="l"/>
            <a:r>
              <a:rPr lang="es-MX" b="1" dirty="0"/>
              <a:t>LIMIT </a:t>
            </a:r>
            <a:r>
              <a:rPr lang="es-MX" dirty="0"/>
              <a:t>[número de registros a mostrar]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sirve para visualizar una pequeña parte de la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&gt;=25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LIMIT </a:t>
            </a:r>
            <a:r>
              <a:rPr lang="es-MX" sz="2000" dirty="0">
                <a:solidFill>
                  <a:schemeClr val="accent1"/>
                </a:solidFill>
              </a:rPr>
              <a:t>8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00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540470"/>
          </a:xfrm>
        </p:spPr>
        <p:txBody>
          <a:bodyPr/>
          <a:lstStyle/>
          <a:p>
            <a:pPr algn="l"/>
            <a:r>
              <a:rPr lang="es-MX" b="1" dirty="0"/>
              <a:t>CREATE DATABASE</a:t>
            </a:r>
            <a:r>
              <a:rPr lang="es-MX" dirty="0"/>
              <a:t> [nombre]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33450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 </a:t>
            </a:r>
            <a:r>
              <a:rPr lang="es-MX" b="1" dirty="0"/>
              <a:t>AS</a:t>
            </a:r>
            <a:r>
              <a:rPr lang="es-MX" dirty="0"/>
              <a:t> [alias de la columna],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dar un nombre provisional a una columna o a una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178530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</a:t>
            </a:r>
            <a:r>
              <a:rPr lang="es-MX" sz="2000" dirty="0" err="1">
                <a:solidFill>
                  <a:schemeClr val="accent1"/>
                </a:solidFill>
              </a:rPr>
              <a:t>Num</a:t>
            </a:r>
            <a:r>
              <a:rPr lang="es-MX" sz="2000" dirty="0">
                <a:solidFill>
                  <a:schemeClr val="accent1"/>
                </a:solidFill>
              </a:rPr>
              <a:t> de cliente”,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nombre,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“Edad cliente”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nombre;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31785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comillas dobles son usadas para colocar espacios en los alias, pero al realizar consultas puede lanzar error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3FB6703-98E2-9BBF-A9B9-447561F3D025}"/>
              </a:ext>
            </a:extLst>
          </p:cNvPr>
          <p:cNvSpPr txBox="1">
            <a:spLocks/>
          </p:cNvSpPr>
          <p:nvPr/>
        </p:nvSpPr>
        <p:spPr>
          <a:xfrm>
            <a:off x="152392" y="5008257"/>
            <a:ext cx="7966363" cy="1222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CREATE TABLE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AS</a:t>
            </a:r>
          </a:p>
          <a:p>
            <a:pPr algn="l"/>
            <a:r>
              <a:rPr lang="es-MX" dirty="0"/>
              <a:t>[</a:t>
            </a:r>
            <a:r>
              <a:rPr lang="es-MX" dirty="0" err="1"/>
              <a:t>Query</a:t>
            </a:r>
            <a:r>
              <a:rPr lang="es-MX" dirty="0"/>
              <a:t>]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85018" y="486878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código se crea una tabla con la </a:t>
            </a:r>
            <a:r>
              <a:rPr lang="es-MX" sz="1600" dirty="0" err="1"/>
              <a:t>query</a:t>
            </a:r>
            <a:r>
              <a:rPr lang="es-MX" sz="1600" dirty="0"/>
              <a:t> que se escriba justo después del </a:t>
            </a:r>
            <a:r>
              <a:rPr lang="es-MX" sz="1600" b="1" dirty="0"/>
              <a:t>AS</a:t>
            </a:r>
            <a:r>
              <a:rPr lang="es-MX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635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COUNT, SUM, AVG, MIN, MAX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3"/>
            <a:ext cx="3906981" cy="157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denominan </a:t>
            </a:r>
            <a:r>
              <a:rPr lang="es-MX" sz="1600" i="1" dirty="0"/>
              <a:t>funciones agregadas</a:t>
            </a:r>
            <a:r>
              <a:rPr lang="es-MX" sz="1600" dirty="0"/>
              <a:t> porque funcionan junto con el </a:t>
            </a:r>
            <a:r>
              <a:rPr lang="es-MX" sz="1600" b="1" dirty="0"/>
              <a:t>SELECT.</a:t>
            </a:r>
          </a:p>
          <a:p>
            <a:pPr algn="l"/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429000"/>
            <a:ext cx="7966363" cy="4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) 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AAE55C-441F-F816-CD4A-81FC30BB2751}"/>
              </a:ext>
            </a:extLst>
          </p:cNvPr>
          <p:cNvSpPr txBox="1">
            <a:spLocks/>
          </p:cNvSpPr>
          <p:nvPr/>
        </p:nvSpPr>
        <p:spPr>
          <a:xfrm>
            <a:off x="152400" y="1602656"/>
            <a:ext cx="7966356" cy="140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</a:t>
            </a:r>
            <a:r>
              <a:rPr lang="es-MX" dirty="0"/>
              <a:t> FUNCIONAGG</a:t>
            </a:r>
            <a:r>
              <a:rPr lang="es-MX" b="1" dirty="0"/>
              <a:t>( </a:t>
            </a:r>
            <a:r>
              <a:rPr lang="es-MX" dirty="0"/>
              <a:t>[nombre de la columna]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B898298-9B57-1B59-481C-110AC4DB0C1D}"/>
              </a:ext>
            </a:extLst>
          </p:cNvPr>
          <p:cNvSpPr txBox="1">
            <a:spLocks/>
          </p:cNvSpPr>
          <p:nvPr/>
        </p:nvSpPr>
        <p:spPr>
          <a:xfrm>
            <a:off x="8285019" y="3274344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que tiene la tabla </a:t>
            </a:r>
            <a:r>
              <a:rPr lang="es-MX" sz="1600" i="1" dirty="0"/>
              <a:t>sales</a:t>
            </a:r>
            <a:r>
              <a:rPr lang="es-MX" sz="1600" dirty="0"/>
              <a:t>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0DAD682-BF73-2A76-70B2-248CB4085281}"/>
              </a:ext>
            </a:extLst>
          </p:cNvPr>
          <p:cNvSpPr txBox="1">
            <a:spLocks/>
          </p:cNvSpPr>
          <p:nvPr/>
        </p:nvSpPr>
        <p:spPr>
          <a:xfrm>
            <a:off x="152393" y="4101221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 DISTINCT 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“Número de órdenes distintas”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D877B51-40B1-CE61-A00E-9F6C613E1EAD}"/>
              </a:ext>
            </a:extLst>
          </p:cNvPr>
          <p:cNvSpPr txBox="1">
            <a:spLocks/>
          </p:cNvSpPr>
          <p:nvPr/>
        </p:nvSpPr>
        <p:spPr>
          <a:xfrm>
            <a:off x="8285019" y="4101221"/>
            <a:ext cx="3906981" cy="142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diferentes entre sí de la columna </a:t>
            </a:r>
            <a:r>
              <a:rPr lang="es-MX" sz="1600" i="1" dirty="0" err="1"/>
              <a:t>order_id</a:t>
            </a:r>
            <a:r>
              <a:rPr lang="es-MX" sz="1600" i="1" dirty="0"/>
              <a:t>. </a:t>
            </a:r>
            <a:r>
              <a:rPr lang="es-MX" sz="1600" dirty="0"/>
              <a:t>Pensar que primero se pone </a:t>
            </a:r>
            <a:r>
              <a:rPr lang="es-MX" sz="1600" b="1" dirty="0"/>
              <a:t>SELECT DISTINCT </a:t>
            </a:r>
            <a:r>
              <a:rPr lang="es-MX" sz="1600" dirty="0" err="1"/>
              <a:t>order_id</a:t>
            </a:r>
            <a:r>
              <a:rPr lang="es-MX" sz="1600" dirty="0"/>
              <a:t> y luego se hace un </a:t>
            </a:r>
            <a:r>
              <a:rPr lang="es-MX" sz="1600" b="1" dirty="0"/>
              <a:t>COUNT()</a:t>
            </a:r>
            <a:endParaRPr lang="es-MX" sz="1600" i="1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015CF7F-CE1C-2A08-3DA5-6D0262AC041F}"/>
              </a:ext>
            </a:extLst>
          </p:cNvPr>
          <p:cNvSpPr txBox="1">
            <a:spLocks/>
          </p:cNvSpPr>
          <p:nvPr/>
        </p:nvSpPr>
        <p:spPr>
          <a:xfrm>
            <a:off x="152392" y="5419410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MIN( </a:t>
            </a:r>
            <a:r>
              <a:rPr lang="es-MX" sz="2000" dirty="0">
                <a:solidFill>
                  <a:schemeClr val="accent1"/>
                </a:solidFill>
              </a:rPr>
              <a:t>sales 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“Mínimo de ventas en junio”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</a:t>
            </a:r>
            <a:r>
              <a:rPr lang="es-MX" sz="2000" dirty="0">
                <a:solidFill>
                  <a:schemeClr val="accent1"/>
                </a:solidFill>
              </a:rPr>
              <a:t> ‘2015-06-01’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‘2015-06-30’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C5B0FF4-192D-E4CE-45AB-C9F291775D35}"/>
              </a:ext>
            </a:extLst>
          </p:cNvPr>
          <p:cNvSpPr txBox="1">
            <a:spLocks/>
          </p:cNvSpPr>
          <p:nvPr/>
        </p:nvSpPr>
        <p:spPr>
          <a:xfrm>
            <a:off x="8285019" y="5419410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el uso de </a:t>
            </a:r>
            <a:r>
              <a:rPr lang="es-MX" sz="1600" dirty="0" err="1"/>
              <a:t>comilas</a:t>
            </a:r>
            <a:r>
              <a:rPr lang="es-MX" sz="1600" dirty="0"/>
              <a:t> para hacer un </a:t>
            </a:r>
            <a:r>
              <a:rPr lang="es-MX" sz="1600" b="1" dirty="0"/>
              <a:t>BETWEEN</a:t>
            </a:r>
            <a:r>
              <a:rPr lang="es-MX" sz="1600" dirty="0"/>
              <a:t> con fechas</a:t>
            </a:r>
          </a:p>
        </p:txBody>
      </p:sp>
    </p:spTree>
    <p:extLst>
      <p:ext uri="{BB962C8B-B14F-4D97-AF65-F5344CB8AC3E}">
        <p14:creationId xmlns:p14="http://schemas.microsoft.com/office/powerpoint/2010/main" val="333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GROUP 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482127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junto con </a:t>
            </a:r>
            <a:r>
              <a:rPr lang="es-MX" sz="1600" b="1" dirty="0"/>
              <a:t>SELECT</a:t>
            </a:r>
            <a:r>
              <a:rPr lang="es-MX" sz="1600" dirty="0"/>
              <a:t> para agrupar el conjunto de resultados, se pueden agrupar por una o más columnas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400" y="4508427"/>
            <a:ext cx="7966363" cy="746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 </a:t>
            </a:r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notar que la misma columna que se escribe en </a:t>
            </a:r>
            <a:r>
              <a:rPr lang="es-MX" sz="1600" b="1" dirty="0"/>
              <a:t>GROUP BY</a:t>
            </a:r>
            <a:r>
              <a:rPr lang="es-MX" sz="1600" dirty="0"/>
              <a:t> se tiene que escribir en el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57309" y="3524158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hará que se muestren los registros agrupados por los distintos </a:t>
            </a:r>
            <a:r>
              <a:rPr lang="es-MX" sz="1600" b="1" dirty="0"/>
              <a:t>valores categóricos </a:t>
            </a:r>
            <a:r>
              <a:rPr lang="es-MX" sz="1600" dirty="0"/>
              <a:t>que pueda tener la columna en rojo.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5537668"/>
            <a:ext cx="7966363" cy="1140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“Estado”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clientes”, </a:t>
            </a:r>
            <a:r>
              <a:rPr lang="es-MX" sz="2000" b="1" dirty="0">
                <a:solidFill>
                  <a:schemeClr val="accent1"/>
                </a:solidFill>
              </a:rPr>
              <a:t>AVG(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“Edad promedio”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0F6A8A-AA92-49D7-1D46-92626E82DB91}"/>
              </a:ext>
            </a:extLst>
          </p:cNvPr>
          <p:cNvSpPr txBox="1">
            <a:spLocks/>
          </p:cNvSpPr>
          <p:nvPr/>
        </p:nvSpPr>
        <p:spPr>
          <a:xfrm>
            <a:off x="8312728" y="554697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puede realizar el </a:t>
            </a:r>
            <a:r>
              <a:rPr lang="es-MX" sz="1600" b="1" dirty="0"/>
              <a:t>GROUP BY</a:t>
            </a:r>
            <a:r>
              <a:rPr lang="es-MX" sz="1600" dirty="0"/>
              <a:t> usando dos columnas, pero ambas se deben agregar al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como si los valores categóricos de la columna definieran una partición</a:t>
            </a:r>
          </a:p>
        </p:txBody>
      </p:sp>
    </p:spTree>
    <p:extLst>
      <p:ext uri="{BB962C8B-B14F-4D97-AF65-F5344CB8AC3E}">
        <p14:creationId xmlns:p14="http://schemas.microsoft.com/office/powerpoint/2010/main" val="354303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9924BF-A912-5F78-81EA-093EA2E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69548" r="59846" b="10750"/>
          <a:stretch/>
        </p:blipFill>
        <p:spPr>
          <a:xfrm>
            <a:off x="467585" y="618978"/>
            <a:ext cx="4898234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E2857-CD7C-61DD-8AEE-6352BB10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68932" r="38385" b="9108"/>
          <a:stretch/>
        </p:blipFill>
        <p:spPr>
          <a:xfrm>
            <a:off x="330353" y="3833447"/>
            <a:ext cx="8408266" cy="240557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9B6F5B5-F6FB-54E7-0615-0BD6EF4ABD36}"/>
              </a:ext>
            </a:extLst>
          </p:cNvPr>
          <p:cNvSpPr txBox="1">
            <a:spLocks/>
          </p:cNvSpPr>
          <p:nvPr/>
        </p:nvSpPr>
        <p:spPr>
          <a:xfrm>
            <a:off x="6096000" y="871420"/>
            <a:ext cx="4017818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Agrupa las cuatro regiones y muestra el resultado de realizar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5F46435-184C-BBA8-B3F2-D59FED63F5C5}"/>
              </a:ext>
            </a:extLst>
          </p:cNvPr>
          <p:cNvSpPr txBox="1">
            <a:spLocks/>
          </p:cNvSpPr>
          <p:nvPr/>
        </p:nvSpPr>
        <p:spPr>
          <a:xfrm>
            <a:off x="8738619" y="4255392"/>
            <a:ext cx="34533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+ Muestra los 41 estados, además muestra a qué región pertenecen y muestra las columnas correspondientes a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  </a:t>
            </a:r>
            <a:r>
              <a:rPr lang="es-MX" sz="1600" dirty="0"/>
              <a:t>y </a:t>
            </a:r>
            <a:r>
              <a:rPr lang="es-MX" sz="1600" b="1" dirty="0"/>
              <a:t>AVG</a:t>
            </a:r>
            <a:r>
              <a:rPr lang="es-MX" sz="1600" dirty="0"/>
              <a:t>(</a:t>
            </a:r>
            <a:r>
              <a:rPr lang="es-MX" sz="1600" dirty="0" err="1"/>
              <a:t>age</a:t>
            </a:r>
            <a:r>
              <a:rPr lang="es-MX" sz="1600" dirty="0"/>
              <a:t>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69C9D3-3115-BEA2-1C57-3600B81AFB7C}"/>
              </a:ext>
            </a:extLst>
          </p:cNvPr>
          <p:cNvSpPr txBox="1">
            <a:spLocks/>
          </p:cNvSpPr>
          <p:nvPr/>
        </p:nvSpPr>
        <p:spPr>
          <a:xfrm>
            <a:off x="168399" y="3522199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Este ejemplo no es tan intuitivo o no ayuda mucho a clarificar lo que ocurre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4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HAVING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b="1" dirty="0"/>
              <a:t>HAVING </a:t>
            </a:r>
            <a:r>
              <a:rPr lang="es-MX" dirty="0"/>
              <a:t>[condición]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en combinación con </a:t>
            </a:r>
            <a:r>
              <a:rPr lang="es-MX" sz="1600" b="1" dirty="0"/>
              <a:t>GROUP BY</a:t>
            </a:r>
            <a:r>
              <a:rPr lang="es-MX" sz="1600" dirty="0"/>
              <a:t> para restringir los registros, se mostrará aquellos que cumplan la condición del </a:t>
            </a:r>
            <a:r>
              <a:rPr lang="es-MX" sz="1600" b="1" dirty="0"/>
              <a:t>HAVING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sentencia </a:t>
            </a:r>
            <a:r>
              <a:rPr lang="es-MX" sz="1600" b="1" dirty="0"/>
              <a:t>HAVING</a:t>
            </a:r>
            <a:r>
              <a:rPr lang="es-MX" sz="1600" dirty="0"/>
              <a:t> se aplica sobre la </a:t>
            </a:r>
            <a:r>
              <a:rPr lang="es-MX" sz="1600" b="1" dirty="0"/>
              <a:t>función agregada.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27710" y="4620971"/>
            <a:ext cx="7966363" cy="182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COUNT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‘A%’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HAVING COUNT(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 15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20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Primero va a regresar aquellos registros que cumplan la condición del </a:t>
            </a:r>
            <a:r>
              <a:rPr lang="es-MX" sz="1600" b="1" dirty="0"/>
              <a:t>WHERE</a:t>
            </a:r>
            <a:r>
              <a:rPr lang="es-MX" sz="1600" dirty="0"/>
              <a:t> y sobre ellos se aplicará el </a:t>
            </a:r>
            <a:r>
              <a:rPr lang="es-MX" sz="1600" b="1" dirty="0"/>
              <a:t>HAVING</a:t>
            </a:r>
            <a:r>
              <a:rPr lang="es-MX" sz="1600" dirty="0"/>
              <a:t> y este último hace referencia a la función de agregación.</a:t>
            </a:r>
          </a:p>
        </p:txBody>
      </p:sp>
    </p:spTree>
    <p:extLst>
      <p:ext uri="{BB962C8B-B14F-4D97-AF65-F5344CB8AC3E}">
        <p14:creationId xmlns:p14="http://schemas.microsoft.com/office/powerpoint/2010/main" val="345474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6B874-5037-CD3F-D870-19AA922D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t="69239" r="59057" b="11238"/>
          <a:stretch/>
        </p:blipFill>
        <p:spPr>
          <a:xfrm>
            <a:off x="338385" y="1948721"/>
            <a:ext cx="5342888" cy="2578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F3B98C-22C1-412D-131C-6868E61FF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9" t="69121" r="59795" b="21236"/>
          <a:stretch/>
        </p:blipFill>
        <p:spPr>
          <a:xfrm>
            <a:off x="6096000" y="1993692"/>
            <a:ext cx="5022585" cy="124418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9490837-06EB-6CC2-927B-ABEAE3C1EDAA}"/>
              </a:ext>
            </a:extLst>
          </p:cNvPr>
          <p:cNvSpPr txBox="1">
            <a:spLocks/>
          </p:cNvSpPr>
          <p:nvPr/>
        </p:nvSpPr>
        <p:spPr>
          <a:xfrm>
            <a:off x="338386" y="1589245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Sin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FB742-684D-6A57-85AE-733F8E9CFC24}"/>
              </a:ext>
            </a:extLst>
          </p:cNvPr>
          <p:cNvSpPr txBox="1">
            <a:spLocks/>
          </p:cNvSpPr>
          <p:nvPr/>
        </p:nvSpPr>
        <p:spPr>
          <a:xfrm>
            <a:off x="6096000" y="1622011"/>
            <a:ext cx="2162474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Con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CASE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  <a:endParaRPr lang="es-MX" b="1" dirty="0"/>
          </a:p>
          <a:p>
            <a:pPr algn="l"/>
            <a:r>
              <a:rPr lang="es-MX" b="1" dirty="0"/>
              <a:t>	ELSE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END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como expresión condicional, funciona tal como el </a:t>
            </a:r>
            <a:r>
              <a:rPr lang="es-MX" sz="1600" dirty="0" err="1"/>
              <a:t>if-else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aquellos casos donde no se tenga una instrucción para realizar, terminarán cayendo en el </a:t>
            </a:r>
            <a:r>
              <a:rPr lang="es-MX" sz="1600" b="1" dirty="0"/>
              <a:t>ELSE	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4113355"/>
            <a:ext cx="7966363" cy="262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*,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CASE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&lt;30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Joven’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Mayor’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ELSE </a:t>
            </a:r>
            <a:r>
              <a:rPr lang="es-MX" sz="2000" dirty="0">
                <a:solidFill>
                  <a:schemeClr val="accent1"/>
                </a:solidFill>
              </a:rPr>
              <a:t>‘Medio’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END AS </a:t>
            </a:r>
            <a:r>
              <a:rPr lang="es-MX" sz="2000" dirty="0">
                <a:solidFill>
                  <a:schemeClr val="accent1"/>
                </a:solidFill>
              </a:rPr>
              <a:t>‘Categoría de edad’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la tabla completa y añade una columna más con el nombre de </a:t>
            </a:r>
            <a:r>
              <a:rPr lang="es-MX" sz="1600" i="1" dirty="0"/>
              <a:t>Categoría de edad</a:t>
            </a:r>
            <a:r>
              <a:rPr lang="es-MX" sz="1600" dirty="0"/>
              <a:t> , donde se hace la clasificación de acuerdo a la edad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85019" y="52710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que la sentencia </a:t>
            </a:r>
            <a:r>
              <a:rPr lang="es-MX" sz="1600" b="1" dirty="0"/>
              <a:t>CASE</a:t>
            </a:r>
            <a:r>
              <a:rPr lang="es-MX" sz="1600" dirty="0"/>
              <a:t> se emplea para crear una columna, por lo que se le puede asignar un alias con la sentencia </a:t>
            </a:r>
            <a:r>
              <a:rPr lang="es-MX" sz="1600" b="1" dirty="0"/>
              <a:t>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0866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INNER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INNER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Hace una intersección de ambas tablas mediante la </a:t>
            </a:r>
            <a:r>
              <a:rPr lang="es-MX" sz="1600" b="1" dirty="0"/>
              <a:t>columna </a:t>
            </a:r>
            <a:r>
              <a:rPr lang="es-MX" sz="1600" b="1" dirty="0" err="1"/>
              <a:t>join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un “.” para acceder al nombre de las columnas de cada tabla.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3597643"/>
            <a:ext cx="7966363" cy="313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a.sales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b.age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sales_2015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INNER JOIN</a:t>
            </a:r>
            <a:r>
              <a:rPr lang="es-MX" sz="2000" dirty="0">
                <a:solidFill>
                  <a:schemeClr val="accent1"/>
                </a:solidFill>
              </a:rPr>
              <a:t> customer_20_60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57309" y="3951594"/>
            <a:ext cx="3906981" cy="5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alias a cada tabla se asignan en la misma </a:t>
            </a:r>
            <a:r>
              <a:rPr lang="es-MX" sz="1600" dirty="0" err="1"/>
              <a:t>query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50485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29F449-FFCA-58C5-5CA0-11211185D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t="45463" r="19222" b="32669"/>
          <a:stretch/>
        </p:blipFill>
        <p:spPr>
          <a:xfrm>
            <a:off x="497173" y="2098623"/>
            <a:ext cx="11197653" cy="2248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A04ECB4-B55F-A580-7C2E-4934AD1B24EB}"/>
              </a:ext>
            </a:extLst>
          </p:cNvPr>
          <p:cNvSpPr/>
          <p:nvPr/>
        </p:nvSpPr>
        <p:spPr>
          <a:xfrm>
            <a:off x="974361" y="1993692"/>
            <a:ext cx="6100996" cy="464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F4D482-6216-6EDC-9091-1A69599FC0F3}"/>
              </a:ext>
            </a:extLst>
          </p:cNvPr>
          <p:cNvSpPr/>
          <p:nvPr/>
        </p:nvSpPr>
        <p:spPr>
          <a:xfrm>
            <a:off x="6915462" y="3429000"/>
            <a:ext cx="4779364" cy="1382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96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LEFT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LEFT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izquierda</a:t>
            </a:r>
            <a:r>
              <a:rPr lang="es-MX" sz="1600" dirty="0"/>
              <a:t> aun cuando no exista coincidencia con los de la segunda tabla (cuyo caso asignará valores nulos)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6925A5-2D45-9E91-2FC3-FE95FC095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4" t="54210" r="27213" b="34199"/>
          <a:stretch/>
        </p:blipFill>
        <p:spPr>
          <a:xfrm>
            <a:off x="520381" y="4737316"/>
            <a:ext cx="11151238" cy="1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52400" y="408478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RIGHT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RIGHT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derecha </a:t>
            </a:r>
            <a:r>
              <a:rPr lang="es-MX" sz="1600" dirty="0"/>
              <a:t>aun cuando no exista coincidencia con los de primera tabla(cuyo caso asignará valores nulos)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59CBD-D67B-F1B2-00E1-EEED6F9D6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5" t="56396" r="23402" b="32013"/>
          <a:stretch/>
        </p:blipFill>
        <p:spPr>
          <a:xfrm>
            <a:off x="348079" y="4757002"/>
            <a:ext cx="11495842" cy="1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FULL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FULL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</a:t>
            </a:r>
            <a:r>
              <a:rPr lang="es-MX" sz="1600" b="1" dirty="0"/>
              <a:t>todos los registros</a:t>
            </a:r>
            <a:r>
              <a:rPr lang="es-MX" sz="1600" dirty="0"/>
              <a:t> de ambas tablas, aun cuando no exista coincidencia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C26A60-C362-A4DB-3BD6-BAECCDE1A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2" t="61628" r="23402" b="25016"/>
          <a:stretch/>
        </p:blipFill>
        <p:spPr>
          <a:xfrm>
            <a:off x="346761" y="4640848"/>
            <a:ext cx="11498477" cy="16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00FAE3-6953-3F81-720B-A742DA03B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6" t="32560" r="23155" b="6864"/>
          <a:stretch/>
        </p:blipFill>
        <p:spPr>
          <a:xfrm>
            <a:off x="1464039" y="210056"/>
            <a:ext cx="9263922" cy="6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CROSS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[tabla1], [tabla2], …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resultado de un </a:t>
            </a:r>
            <a:r>
              <a:rPr lang="es-MX" sz="1600" i="1" dirty="0" err="1"/>
              <a:t>cross</a:t>
            </a:r>
            <a:r>
              <a:rPr lang="es-MX" sz="1600" i="1" dirty="0"/>
              <a:t> </a:t>
            </a:r>
            <a:r>
              <a:rPr lang="es-MX" sz="1600" i="1" dirty="0" err="1"/>
              <a:t>join</a:t>
            </a:r>
            <a:r>
              <a:rPr lang="es-MX" sz="1600" b="1" i="1" dirty="0"/>
              <a:t> </a:t>
            </a:r>
            <a:r>
              <a:rPr lang="es-MX" sz="1600" dirty="0"/>
              <a:t>de dos tablas consiste en combinar cada registro de la tabla1 con cada registro de la tabla2	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DA30FA0-62EA-B9DD-B6E3-CCBF716EC366}"/>
              </a:ext>
            </a:extLst>
          </p:cNvPr>
          <p:cNvSpPr txBox="1">
            <a:spLocks/>
          </p:cNvSpPr>
          <p:nvPr/>
        </p:nvSpPr>
        <p:spPr>
          <a:xfrm>
            <a:off x="152400" y="2756779"/>
            <a:ext cx="7966363" cy="39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( MM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( YYYY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(1), (2), (3), (4), … , (12);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(2011), (2012), (2013), (20144), … , (2021);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a.YYYY</a:t>
            </a:r>
            <a:r>
              <a:rPr lang="es-MX" sz="2000" dirty="0">
                <a:solidFill>
                  <a:schemeClr val="accent1"/>
                </a:solidFill>
              </a:rPr>
              <a:t>, b.MM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a,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6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BA041A-C818-B87B-1069-5D4C7BC8B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3" t="56179" r="22500" b="16923"/>
          <a:stretch/>
        </p:blipFill>
        <p:spPr>
          <a:xfrm>
            <a:off x="594610" y="1733663"/>
            <a:ext cx="11396212" cy="31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7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COMANDO</a:t>
            </a:r>
            <a:endParaRPr lang="es-MX" dirty="0"/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[tabla2]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combinar en un solo conjunto de resultados (output de una </a:t>
            </a:r>
            <a:r>
              <a:rPr lang="es-MX" sz="1600" dirty="0" err="1"/>
              <a:t>query</a:t>
            </a:r>
            <a:r>
              <a:rPr lang="es-MX" sz="1600" dirty="0"/>
              <a:t>) las salidas de dos consultas de tipo </a:t>
            </a:r>
            <a:r>
              <a:rPr lang="es-MX" sz="1600" b="1" dirty="0"/>
              <a:t>SELECT</a:t>
            </a:r>
            <a:r>
              <a:rPr lang="es-MX" sz="1600" dirty="0"/>
              <a:t>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3" y="4311181"/>
            <a:ext cx="7966363" cy="22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Dentro de las sentencias que se pueden usar podemos encontrar</a:t>
            </a:r>
          </a:p>
          <a:p>
            <a:pPr algn="l"/>
            <a:r>
              <a:rPr lang="es-MX" sz="2000" b="1" dirty="0"/>
              <a:t>INTERSECT, INTERSECT ALL</a:t>
            </a:r>
          </a:p>
          <a:p>
            <a:pPr algn="l"/>
            <a:r>
              <a:rPr lang="es-MX" sz="2000" b="1" dirty="0"/>
              <a:t>EXCEPT</a:t>
            </a:r>
          </a:p>
          <a:p>
            <a:pPr algn="l"/>
            <a:r>
              <a:rPr lang="es-MX" sz="2000" b="1" dirty="0"/>
              <a:t>UNION, UNION ALL</a:t>
            </a:r>
          </a:p>
        </p:txBody>
      </p:sp>
    </p:spTree>
    <p:extLst>
      <p:ext uri="{BB962C8B-B14F-4D97-AF65-F5344CB8AC3E}">
        <p14:creationId xmlns:p14="http://schemas.microsoft.com/office/powerpoint/2010/main" val="65786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2" y="1680394"/>
            <a:ext cx="7966363" cy="1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INTERSECT:</a:t>
            </a:r>
            <a:r>
              <a:rPr lang="es-MX" sz="2000" dirty="0"/>
              <a:t> se utiliza para encontrar filas en común de ambas consultas, sin valores duplicados. Si se añade la sentencia </a:t>
            </a:r>
            <a:r>
              <a:rPr lang="es-MX" sz="2000" b="1" dirty="0"/>
              <a:t>ALL</a:t>
            </a:r>
            <a:r>
              <a:rPr lang="es-MX" sz="2000" dirty="0"/>
              <a:t>  muestra aquellos valores duplicados de la primera tabla.</a:t>
            </a:r>
            <a:endParaRPr lang="es-MX" sz="20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813C5D1-B950-63EC-CF4F-05D926558256}"/>
              </a:ext>
            </a:extLst>
          </p:cNvPr>
          <p:cNvSpPr txBox="1">
            <a:spLocks/>
          </p:cNvSpPr>
          <p:nvPr/>
        </p:nvSpPr>
        <p:spPr>
          <a:xfrm>
            <a:off x="152392" y="2949399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EXCEPT:</a:t>
            </a:r>
            <a:r>
              <a:rPr lang="es-MX" sz="2000" dirty="0"/>
              <a:t> se utiliza para encontrar filas que están en una tabla, pero no en la otra.</a:t>
            </a:r>
            <a:endParaRPr lang="es-MX" sz="20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596C874-D620-E7E2-DF29-7EF55AFA87B6}"/>
              </a:ext>
            </a:extLst>
          </p:cNvPr>
          <p:cNvSpPr txBox="1">
            <a:spLocks/>
          </p:cNvSpPr>
          <p:nvPr/>
        </p:nvSpPr>
        <p:spPr>
          <a:xfrm>
            <a:off x="152392" y="397251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UNION:</a:t>
            </a:r>
            <a:r>
              <a:rPr lang="es-MX" sz="2000" dirty="0"/>
              <a:t> se utiliza para juntar rodas las filas de ambas consultas. Si se añade la sentencia </a:t>
            </a:r>
            <a:r>
              <a:rPr lang="es-MX" sz="2000" b="1" dirty="0"/>
              <a:t>ALL</a:t>
            </a:r>
            <a:r>
              <a:rPr lang="es-MX" sz="2000" dirty="0"/>
              <a:t> muestra aquellos valores duplicados.</a:t>
            </a:r>
            <a:endParaRPr lang="es-MX" sz="20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F982140-3F95-0983-9932-4BBDE3F024B9}"/>
              </a:ext>
            </a:extLst>
          </p:cNvPr>
          <p:cNvSpPr txBox="1">
            <a:spLocks/>
          </p:cNvSpPr>
          <p:nvPr/>
        </p:nvSpPr>
        <p:spPr>
          <a:xfrm>
            <a:off x="152391" y="4995637"/>
            <a:ext cx="7966363" cy="141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sales_2015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INTERSECT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customer_20_60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3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58EA5-338A-6BB1-1CB0-F5C8B80BB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7" t="34091" r="39102" b="14673"/>
          <a:stretch/>
        </p:blipFill>
        <p:spPr>
          <a:xfrm>
            <a:off x="3282846" y="237825"/>
            <a:ext cx="4976734" cy="61629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961CA0C-0BA0-FE3E-6D7B-86B6DCAB28E3}"/>
              </a:ext>
            </a:extLst>
          </p:cNvPr>
          <p:cNvSpPr/>
          <p:nvPr/>
        </p:nvSpPr>
        <p:spPr>
          <a:xfrm>
            <a:off x="2938072" y="5756223"/>
            <a:ext cx="1109272" cy="49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68418C2-74DD-5173-38EB-C37F7E506E0D}"/>
              </a:ext>
            </a:extLst>
          </p:cNvPr>
          <p:cNvSpPr txBox="1">
            <a:spLocks/>
          </p:cNvSpPr>
          <p:nvPr/>
        </p:nvSpPr>
        <p:spPr>
          <a:xfrm>
            <a:off x="1702490" y="1769127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2DAC38-49E0-765D-8D27-09A89356D5C3}"/>
              </a:ext>
            </a:extLst>
          </p:cNvPr>
          <p:cNvSpPr txBox="1">
            <a:spLocks/>
          </p:cNvSpPr>
          <p:nvPr/>
        </p:nvSpPr>
        <p:spPr>
          <a:xfrm>
            <a:off x="8390601" y="176912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 ALL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DE45B26-4D9E-A66E-5D6E-ABEAE7E8CA89}"/>
              </a:ext>
            </a:extLst>
          </p:cNvPr>
          <p:cNvSpPr txBox="1">
            <a:spLocks/>
          </p:cNvSpPr>
          <p:nvPr/>
        </p:nvSpPr>
        <p:spPr>
          <a:xfrm>
            <a:off x="1702490" y="2679203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EXCEPT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20C70C7-372B-4C93-B7B4-80CF9CCB7D50}"/>
              </a:ext>
            </a:extLst>
          </p:cNvPr>
          <p:cNvSpPr txBox="1">
            <a:spLocks/>
          </p:cNvSpPr>
          <p:nvPr/>
        </p:nvSpPr>
        <p:spPr>
          <a:xfrm>
            <a:off x="1702490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ECB3EF5-D52C-F2A3-DB6F-4DB5CD1342D5}"/>
              </a:ext>
            </a:extLst>
          </p:cNvPr>
          <p:cNvSpPr txBox="1">
            <a:spLocks/>
          </p:cNvSpPr>
          <p:nvPr/>
        </p:nvSpPr>
        <p:spPr>
          <a:xfrm>
            <a:off x="8390601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38645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10" y="2117277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[nombre tabla 1]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columna 1] [operador de comparación]</a:t>
            </a:r>
          </a:p>
          <a:p>
            <a:pPr algn="l"/>
            <a:r>
              <a:rPr lang="es-MX" b="1" dirty="0"/>
              <a:t>	( SELECT </a:t>
            </a:r>
            <a:r>
              <a:rPr lang="es-MX" dirty="0"/>
              <a:t>[nombre columna 2]</a:t>
            </a:r>
            <a:endParaRPr lang="es-MX" b="1" dirty="0"/>
          </a:p>
          <a:p>
            <a:pPr algn="l"/>
            <a:r>
              <a:rPr lang="es-MX" b="1" dirty="0"/>
              <a:t>	 FROM </a:t>
            </a:r>
            <a:r>
              <a:rPr lang="es-MX" dirty="0"/>
              <a:t>[nombre tabla 2]</a:t>
            </a:r>
          </a:p>
          <a:p>
            <a:pPr algn="l"/>
            <a:r>
              <a:rPr lang="es-MX" b="1" dirty="0"/>
              <a:t>	 WHERE </a:t>
            </a:r>
            <a:r>
              <a:rPr lang="es-MX" dirty="0"/>
              <a:t>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Consiste en realizar una consulta dentro de otra consulta que se está realizando en ese momento. 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DAC4FC3-688E-1DE5-8E7E-07448AC29C05}"/>
              </a:ext>
            </a:extLst>
          </p:cNvPr>
          <p:cNvSpPr txBox="1">
            <a:spLocks/>
          </p:cNvSpPr>
          <p:nvPr/>
        </p:nvSpPr>
        <p:spPr>
          <a:xfrm>
            <a:off x="8285019" y="25645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Estas subconsultas se pueden realizar en el </a:t>
            </a:r>
            <a:r>
              <a:rPr lang="es-MX" sz="1600" b="1" dirty="0"/>
              <a:t>SELECT</a:t>
            </a:r>
            <a:r>
              <a:rPr lang="es-MX" sz="1600" dirty="0"/>
              <a:t>, </a:t>
            </a:r>
            <a:r>
              <a:rPr lang="es-MX" sz="1600" b="1" dirty="0"/>
              <a:t>FROM</a:t>
            </a:r>
            <a:r>
              <a:rPr lang="es-MX" sz="1600" dirty="0"/>
              <a:t> o en el </a:t>
            </a:r>
            <a:r>
              <a:rPr lang="es-MX" sz="1600" b="1" dirty="0"/>
              <a:t>WHERE</a:t>
            </a:r>
            <a:endParaRPr lang="es-MX" sz="16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WHERE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4995636"/>
            <a:ext cx="7966363" cy="186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 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 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85019" y="49992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Devolverá aquellos registros cuyos valores de </a:t>
            </a:r>
            <a:r>
              <a:rPr lang="es-MX" sz="1600" dirty="0" err="1"/>
              <a:t>customer_id</a:t>
            </a:r>
            <a:r>
              <a:rPr lang="es-MX" sz="1600" dirty="0"/>
              <a:t> coincidan con los valores que aparecen después de la sentencia </a:t>
            </a:r>
            <a:r>
              <a:rPr lang="es-MX" sz="1600" b="1" dirty="0"/>
              <a:t>IN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23116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FROM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40"/>
            <a:ext cx="7966363" cy="492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a.category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product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	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b="1" dirty="0">
                <a:solidFill>
                  <a:schemeClr val="accent1"/>
                </a:solidFill>
              </a:rPr>
              <a:t>, SUM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quantity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cantidad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GROUP BY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a.product_id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b.product_id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90016" y="562024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</p:spTree>
    <p:extLst>
      <p:ext uri="{BB962C8B-B14F-4D97-AF65-F5344CB8AC3E}">
        <p14:creationId xmlns:p14="http://schemas.microsoft.com/office/powerpoint/2010/main" val="23851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SELECT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39"/>
            <a:ext cx="7966363" cy="293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WHERE </a:t>
            </a:r>
            <a:r>
              <a:rPr lang="es-MX" sz="2000" dirty="0" err="1">
                <a:solidFill>
                  <a:schemeClr val="accent1"/>
                </a:solidFill>
              </a:rPr>
              <a:t>sales.customer_id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customer.customer_id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este ejemplo se emplea la subconsulta en una columna que queremos que se muestre.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CF8B-C5F7-3D9A-9D32-8DABFD8B1FC3}"/>
              </a:ext>
            </a:extLst>
          </p:cNvPr>
          <p:cNvSpPr txBox="1">
            <a:spLocks/>
          </p:cNvSpPr>
          <p:nvPr/>
        </p:nvSpPr>
        <p:spPr>
          <a:xfrm>
            <a:off x="8257309" y="324174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subconsulta está medio rara, pero esta es la idea que se busca ejemplificar. Ya dependerá qué instrucciones necesitemos en la subconsulta.</a:t>
            </a:r>
          </a:p>
        </p:txBody>
      </p:sp>
    </p:spTree>
    <p:extLst>
      <p:ext uri="{BB962C8B-B14F-4D97-AF65-F5344CB8AC3E}">
        <p14:creationId xmlns:p14="http://schemas.microsoft.com/office/powerpoint/2010/main" val="2738138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</a:t>
            </a:r>
            <a:r>
              <a:rPr lang="es-MX" dirty="0"/>
              <a:t>[o </a:t>
            </a:r>
            <a:r>
              <a:rPr lang="es-MX" b="1" dirty="0"/>
              <a:t>REPLACE</a:t>
            </a:r>
            <a:r>
              <a:rPr lang="es-MX" dirty="0"/>
              <a:t>] </a:t>
            </a:r>
            <a:r>
              <a:rPr lang="es-MX" b="1" dirty="0"/>
              <a:t>VIEW </a:t>
            </a:r>
            <a:r>
              <a:rPr lang="es-MX" dirty="0"/>
              <a:t> [nombre de la vista] </a:t>
            </a:r>
            <a:r>
              <a:rPr lang="es-MX" b="1" dirty="0"/>
              <a:t>AS</a:t>
            </a:r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</a:t>
            </a:r>
            <a:r>
              <a:rPr lang="es-MX" dirty="0"/>
              <a:t> en caso de ser necesario)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tabla virtual resultado de una consulta.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758D946-F9E9-C528-33E9-9311FD2AF824}"/>
              </a:ext>
            </a:extLst>
          </p:cNvPr>
          <p:cNvSpPr txBox="1">
            <a:spLocks/>
          </p:cNvSpPr>
          <p:nvPr/>
        </p:nvSpPr>
        <p:spPr>
          <a:xfrm>
            <a:off x="8257309" y="242041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almacenan en </a:t>
            </a:r>
          </a:p>
          <a:p>
            <a:pPr algn="l"/>
            <a:r>
              <a:rPr lang="es-MX" sz="1600" dirty="0"/>
              <a:t>	</a:t>
            </a:r>
            <a:r>
              <a:rPr lang="es-MX" sz="1600" dirty="0" err="1"/>
              <a:t>Schemas</a:t>
            </a:r>
            <a:r>
              <a:rPr lang="es-MX" sz="1600" dirty="0"/>
              <a:t> &gt; </a:t>
            </a:r>
            <a:r>
              <a:rPr lang="es-MX" sz="1600" dirty="0" err="1"/>
              <a:t>Views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3642850"/>
            <a:ext cx="7966363" cy="321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VIEW</a:t>
            </a:r>
            <a:r>
              <a:rPr lang="es-MX" sz="2000" dirty="0">
                <a:solidFill>
                  <a:schemeClr val="accent1"/>
                </a:solidFill>
              </a:rPr>
              <a:t> logística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b.state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4029448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</a:t>
            </a:r>
            <a:r>
              <a:rPr lang="es-MX" sz="1600" dirty="0" err="1"/>
              <a:t>query</a:t>
            </a:r>
            <a:r>
              <a:rPr lang="es-MX" sz="1600" dirty="0"/>
              <a:t> para crear la </a:t>
            </a:r>
            <a:r>
              <a:rPr lang="es-MX" sz="1600" dirty="0" err="1"/>
              <a:t>view</a:t>
            </a:r>
            <a:r>
              <a:rPr lang="es-MX" sz="1600" dirty="0"/>
              <a:t> puede ser tan compleja como lo necesitemos</a:t>
            </a:r>
            <a:endParaRPr lang="es-MX" sz="16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18053C7-1181-D98E-564F-56D937D26B27}"/>
              </a:ext>
            </a:extLst>
          </p:cNvPr>
          <p:cNvSpPr txBox="1">
            <a:spLocks/>
          </p:cNvSpPr>
          <p:nvPr/>
        </p:nvSpPr>
        <p:spPr>
          <a:xfrm>
            <a:off x="8285019" y="469922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</a:t>
            </a:r>
            <a:r>
              <a:rPr lang="es-MX" sz="1600" b="1" dirty="0"/>
              <a:t>VIEW</a:t>
            </a:r>
            <a:r>
              <a:rPr lang="es-MX" sz="1600" dirty="0"/>
              <a:t> no son tan fáciles de actualizar, lo mejor sería tratarlas como tablas.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89550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8" y="1941383"/>
            <a:ext cx="7966356" cy="53199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DROP</a:t>
            </a:r>
            <a:r>
              <a:rPr lang="es-MX" dirty="0"/>
              <a:t> </a:t>
            </a:r>
            <a:r>
              <a:rPr lang="es-MX" b="1" dirty="0"/>
              <a:t>VIEW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98874" y="189631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Este resultado sí elimina la </a:t>
            </a:r>
            <a:r>
              <a:rPr lang="es-MX" sz="1600" b="1" dirty="0"/>
              <a:t>VIEW</a:t>
            </a:r>
            <a:r>
              <a:rPr lang="es-MX" sz="1600" dirty="0"/>
              <a:t> por completo de la memoria de la computadora. A diferencia de </a:t>
            </a:r>
            <a:r>
              <a:rPr lang="es-MX" sz="1600" b="1" dirty="0"/>
              <a:t>DELETE FROM, </a:t>
            </a:r>
            <a:r>
              <a:rPr lang="es-MX" sz="1600" dirty="0"/>
              <a:t>este último solo hacía un vaciado de tabla.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AB62197-AE10-973C-7B86-4740D386B8EE}"/>
              </a:ext>
            </a:extLst>
          </p:cNvPr>
          <p:cNvSpPr txBox="1">
            <a:spLocks/>
          </p:cNvSpPr>
          <p:nvPr/>
        </p:nvSpPr>
        <p:spPr>
          <a:xfrm>
            <a:off x="297877" y="3370442"/>
            <a:ext cx="7966356" cy="53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* FROM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F01F0CED-53FC-F45D-A295-D57788BEDE35}"/>
              </a:ext>
            </a:extLst>
          </p:cNvPr>
          <p:cNvSpPr txBox="1">
            <a:spLocks/>
          </p:cNvSpPr>
          <p:nvPr/>
        </p:nvSpPr>
        <p:spPr>
          <a:xfrm>
            <a:off x="8298874" y="337044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llamar a una </a:t>
            </a:r>
            <a:r>
              <a:rPr lang="es-MX" sz="1600" b="1" dirty="0"/>
              <a:t>VIEW</a:t>
            </a:r>
            <a:r>
              <a:rPr lang="es-MX" sz="1600" dirty="0"/>
              <a:t> se usa la misma sentencia que si estuviéramos llamando una tabla</a:t>
            </a:r>
          </a:p>
        </p:txBody>
      </p:sp>
    </p:spTree>
    <p:extLst>
      <p:ext uri="{BB962C8B-B14F-4D97-AF65-F5344CB8AC3E}">
        <p14:creationId xmlns:p14="http://schemas.microsoft.com/office/powerpoint/2010/main" val="71481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9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3" y="5390389"/>
            <a:ext cx="3906981" cy="11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3780</Words>
  <Application>Microsoft Office PowerPoint</Application>
  <PresentationFormat>Panorámica</PresentationFormat>
  <Paragraphs>419</Paragraphs>
  <Slides>42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  <vt:lpstr>ALTER TABLE</vt:lpstr>
      <vt:lpstr>IN </vt:lpstr>
      <vt:lpstr>BETWEEN </vt:lpstr>
      <vt:lpstr>LIKE </vt:lpstr>
      <vt:lpstr>ORDER BY </vt:lpstr>
      <vt:lpstr>LIMIT</vt:lpstr>
      <vt:lpstr>AS</vt:lpstr>
      <vt:lpstr>COUNT, SUM, AVG, MIN, MAX</vt:lpstr>
      <vt:lpstr>GROUP BY</vt:lpstr>
      <vt:lpstr>Presentación de PowerPoint</vt:lpstr>
      <vt:lpstr>HAVING</vt:lpstr>
      <vt:lpstr>Presentación de PowerPoint</vt:lpstr>
      <vt:lpstr>CASE</vt:lpstr>
      <vt:lpstr>INNER JOIN</vt:lpstr>
      <vt:lpstr>Presentación de PowerPoint</vt:lpstr>
      <vt:lpstr>LEFT JOIN</vt:lpstr>
      <vt:lpstr>RIGHT JOIN</vt:lpstr>
      <vt:lpstr>FULL JOIN</vt:lpstr>
      <vt:lpstr>Presentación de PowerPoint</vt:lpstr>
      <vt:lpstr>CROSS JOIN</vt:lpstr>
      <vt:lpstr>Presentación de PowerPoint</vt:lpstr>
      <vt:lpstr>CONSULTA COMBINADA</vt:lpstr>
      <vt:lpstr>CONSULTA COMBINADA</vt:lpstr>
      <vt:lpstr>Presentación de PowerPoint</vt:lpstr>
      <vt:lpstr>SUBCONSULTAS</vt:lpstr>
      <vt:lpstr>SUBCONSULTAS</vt:lpstr>
      <vt:lpstr>SUBCONSULTAS</vt:lpstr>
      <vt:lpstr>VIEWS</vt:lpstr>
      <vt:lpstr>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149</cp:revision>
  <dcterms:created xsi:type="dcterms:W3CDTF">2023-06-06T03:26:05Z</dcterms:created>
  <dcterms:modified xsi:type="dcterms:W3CDTF">2023-06-14T19:37:44Z</dcterms:modified>
</cp:coreProperties>
</file>