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905282"/>
            <a:ext cx="8575963" cy="44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DELETE FROM - </a:t>
            </a:r>
            <a:r>
              <a:rPr lang="es-MX" sz="3600" b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DELETE FROM</a:t>
            </a:r>
            <a:r>
              <a:rPr lang="es-MX" dirty="0"/>
              <a:t> [nombre de la tabla] 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usa para eliminar registros de una tabla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3288150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=6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 el </a:t>
            </a:r>
            <a:r>
              <a:rPr lang="es-MX" sz="1600" b="1" dirty="0"/>
              <a:t>WHERE</a:t>
            </a:r>
            <a:r>
              <a:rPr lang="es-MX" sz="1600" dirty="0"/>
              <a:t> entonces se </a:t>
            </a:r>
            <a:r>
              <a:rPr lang="es-MX" sz="1600" b="1" dirty="0"/>
              <a:t>vaciará la tabla completa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9DBB30C-8B9A-20D4-8188-D7476ACED5AC}"/>
              </a:ext>
            </a:extLst>
          </p:cNvPr>
          <p:cNvSpPr txBox="1">
            <a:spLocks/>
          </p:cNvSpPr>
          <p:nvPr/>
        </p:nvSpPr>
        <p:spPr>
          <a:xfrm>
            <a:off x="152393" y="4317861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75386C-D529-2FEE-7D7B-172AC467E400}"/>
              </a:ext>
            </a:extLst>
          </p:cNvPr>
          <p:cNvSpPr txBox="1">
            <a:spLocks/>
          </p:cNvSpPr>
          <p:nvPr/>
        </p:nvSpPr>
        <p:spPr>
          <a:xfrm>
            <a:off x="8285019" y="431786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Borramos todos los registros de la tabla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654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1. Respecto a </a:t>
            </a:r>
            <a:r>
              <a:rPr lang="es-MX" sz="2000" i="1" dirty="0"/>
              <a:t>columnas</a:t>
            </a:r>
          </a:p>
          <a:p>
            <a:pPr algn="l"/>
            <a:r>
              <a:rPr lang="es-MX" sz="2000" b="1" dirty="0"/>
              <a:t>ADD COLUMN </a:t>
            </a:r>
            <a:r>
              <a:rPr lang="es-MX" sz="2000" dirty="0"/>
              <a:t>[tipo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DROP COLUMN </a:t>
            </a:r>
            <a:r>
              <a:rPr lang="es-MX" sz="2000" dirty="0"/>
              <a:t>[nombre de la columna]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TYPE</a:t>
            </a:r>
            <a:r>
              <a:rPr lang="es-MX" sz="2000" dirty="0"/>
              <a:t> [nuevo 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RENAME COLUMN </a:t>
            </a:r>
            <a:r>
              <a:rPr lang="es-MX" sz="2000" dirty="0"/>
              <a:t>[nombre de la columna] </a:t>
            </a:r>
            <a:r>
              <a:rPr lang="es-MX" sz="2000" b="1" dirty="0"/>
              <a:t>TO</a:t>
            </a:r>
            <a:r>
              <a:rPr lang="es-MX" sz="2000" dirty="0"/>
              <a:t> [nuevo nombre] 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7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COLUMN</a:t>
            </a:r>
            <a:r>
              <a:rPr lang="es-MX" sz="2000" dirty="0">
                <a:solidFill>
                  <a:schemeClr val="accent1"/>
                </a:solidFill>
              </a:rPr>
              <a:t> prueba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ALTER COLUMN  </a:t>
            </a:r>
            <a:r>
              <a:rPr lang="es-MX" sz="2000" dirty="0">
                <a:solidFill>
                  <a:schemeClr val="accent1"/>
                </a:solidFill>
              </a:rPr>
              <a:t>edad </a:t>
            </a:r>
            <a:r>
              <a:rPr lang="es-MX" sz="2000" b="1" dirty="0">
                <a:solidFill>
                  <a:schemeClr val="accent1"/>
                </a:solidFill>
              </a:rPr>
              <a:t>TYPE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RENAME COLUMN  </a:t>
            </a:r>
            <a:r>
              <a:rPr lang="es-MX" sz="2000" dirty="0">
                <a:solidFill>
                  <a:schemeClr val="accent1"/>
                </a:solidFill>
              </a:rPr>
              <a:t>correo </a:t>
            </a:r>
            <a:r>
              <a:rPr lang="es-MX" sz="2000" b="1" dirty="0">
                <a:solidFill>
                  <a:schemeClr val="accent1"/>
                </a:solidFill>
              </a:rPr>
              <a:t>TO </a:t>
            </a:r>
            <a:r>
              <a:rPr lang="es-MX" sz="2000" dirty="0" err="1">
                <a:solidFill>
                  <a:schemeClr val="accent1"/>
                </a:solidFill>
              </a:rPr>
              <a:t>correo_cliente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166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2. Respecto a las </a:t>
            </a:r>
            <a:r>
              <a:rPr lang="es-MX" sz="2000" i="1" dirty="0"/>
              <a:t>condiciones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SET </a:t>
            </a:r>
            <a:r>
              <a:rPr lang="es-MX" sz="2000" dirty="0"/>
              <a:t>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DROP </a:t>
            </a:r>
            <a:r>
              <a:rPr lang="es-MX" sz="2000" dirty="0"/>
              <a:t> 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CONSTRAINT </a:t>
            </a:r>
            <a:r>
              <a:rPr lang="es-MX" sz="2000" dirty="0"/>
              <a:t>[nombre de la columna] </a:t>
            </a:r>
            <a:r>
              <a:rPr lang="es-MX" sz="2000" b="1" dirty="0"/>
              <a:t>CHECK</a:t>
            </a:r>
            <a:r>
              <a:rPr lang="es-MX" sz="2000" dirty="0"/>
              <a:t> [condición]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PRIMARY KEY </a:t>
            </a:r>
            <a:r>
              <a:rPr lang="es-MX" sz="2000" dirty="0"/>
              <a:t>[nombre de la columna]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ALTER COLUMN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 NOT NULL;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ADD CONSTRAINT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CHECK 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&gt;0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PRIMARY KEY 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87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IN (</a:t>
            </a:r>
            <a:r>
              <a:rPr lang="es-MX" dirty="0"/>
              <a:t>‘Valor1’, ‘Valor2’, …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ayuda a reducir el uso del </a:t>
            </a:r>
            <a:r>
              <a:rPr lang="es-MX" sz="1600" b="1" dirty="0"/>
              <a:t>OR. </a:t>
            </a:r>
            <a:r>
              <a:rPr lang="es-MX" sz="1600" dirty="0"/>
              <a:t>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9" y="3505046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</a:t>
            </a:r>
            <a:r>
              <a:rPr lang="es-MX" sz="2000" dirty="0">
                <a:solidFill>
                  <a:schemeClr val="accent1"/>
                </a:solidFill>
              </a:rPr>
              <a:t>(‘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‘Seattle’)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 err="1">
                <a:solidFill>
                  <a:schemeClr val="accent1"/>
                </a:solidFill>
              </a:rPr>
              <a:t>segment</a:t>
            </a:r>
            <a:r>
              <a:rPr lang="es-MX" sz="2000" b="1" dirty="0">
                <a:solidFill>
                  <a:schemeClr val="accent1"/>
                </a:solidFill>
              </a:rPr>
              <a:t> 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Corporate</a:t>
            </a:r>
            <a:r>
              <a:rPr lang="es-MX" sz="2000" dirty="0">
                <a:solidFill>
                  <a:schemeClr val="accent1"/>
                </a:solidFill>
              </a:rPr>
              <a:t>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4522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BETWEEN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</a:t>
            </a:r>
          </a:p>
          <a:p>
            <a:pPr algn="l"/>
            <a:r>
              <a:rPr lang="es-MX" b="1" dirty="0"/>
              <a:t>BETWEEN </a:t>
            </a:r>
            <a:r>
              <a:rPr lang="es-MX" dirty="0"/>
              <a:t>‘Valor1’ </a:t>
            </a:r>
            <a:r>
              <a:rPr lang="es-MX" b="1" dirty="0"/>
              <a:t>AND</a:t>
            </a:r>
            <a:r>
              <a:rPr lang="es-MX" dirty="0"/>
              <a:t> ‘Valor2’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filtrar valores usando un rango.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8" y="3886088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 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30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7" y="4740566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‘2015-04-01’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‘2016-04-01’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Toma en cuenta los extremos, es decir, es un “menor o igual” y un “mayor o igual”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puede hacer con fechas, pero las fechas se deben poner entre comillas.</a:t>
            </a:r>
          </a:p>
        </p:txBody>
      </p:sp>
    </p:spTree>
    <p:extLst>
      <p:ext uri="{BB962C8B-B14F-4D97-AF65-F5344CB8AC3E}">
        <p14:creationId xmlns:p14="http://schemas.microsoft.com/office/powerpoint/2010/main" val="23573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LIKE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LIKE</a:t>
            </a:r>
            <a:r>
              <a:rPr lang="es-MX" dirty="0"/>
              <a:t> [patrón]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usada para filtrar mediante valores de coincidencia por patrones haciendo uso de </a:t>
            </a:r>
            <a:r>
              <a:rPr lang="es-MX" sz="1600" i="1" dirty="0"/>
              <a:t>comodines.</a:t>
            </a:r>
            <a:r>
              <a:rPr lang="es-MX" sz="1600" dirty="0"/>
              <a:t>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5097174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NOT LIKE </a:t>
            </a:r>
            <a:r>
              <a:rPr lang="es-MX" sz="2000" dirty="0">
                <a:solidFill>
                  <a:schemeClr val="accent1"/>
                </a:solidFill>
              </a:rPr>
              <a:t>‘S%’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</a:t>
            </a:r>
            <a:r>
              <a:rPr lang="es-MX" sz="1600" i="1" dirty="0"/>
              <a:t>comodines</a:t>
            </a:r>
            <a:r>
              <a:rPr lang="es-MX" sz="1600" dirty="0"/>
              <a:t> son “%” y “_”</a:t>
            </a:r>
            <a:endParaRPr lang="es-MX" sz="1600" i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hacer búsqueda con % se debe emplear “/%”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2E99E12-8BFD-A3F9-540B-D1C93F39995B}"/>
              </a:ext>
            </a:extLst>
          </p:cNvPr>
          <p:cNvSpPr txBox="1">
            <a:spLocks/>
          </p:cNvSpPr>
          <p:nvPr/>
        </p:nvSpPr>
        <p:spPr>
          <a:xfrm>
            <a:off x="152393" y="3270830"/>
            <a:ext cx="7966363" cy="1121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A% : Empiece con A y después haya cualquier cosa</a:t>
            </a:r>
          </a:p>
          <a:p>
            <a:pPr algn="l"/>
            <a:r>
              <a:rPr lang="es-MX" sz="2000" dirty="0"/>
              <a:t>%A: Termine con A y antes haya cualquier cosa</a:t>
            </a:r>
          </a:p>
          <a:p>
            <a:pPr algn="l"/>
            <a:r>
              <a:rPr lang="es-MX" sz="2000" dirty="0"/>
              <a:t>A%B: Empiece con A, termine con B y en medio haya cualquier cosa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2BE04EE-06B8-3723-3359-D066C6C9E759}"/>
              </a:ext>
            </a:extLst>
          </p:cNvPr>
          <p:cNvSpPr txBox="1">
            <a:spLocks/>
          </p:cNvSpPr>
          <p:nvPr/>
        </p:nvSpPr>
        <p:spPr>
          <a:xfrm>
            <a:off x="152393" y="4608949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Cuando ponemos “_”es que permitimos que haya UNA única cosa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F192D49-2A3A-643B-A00F-0FAFBB4343BB}"/>
              </a:ext>
            </a:extLst>
          </p:cNvPr>
          <p:cNvSpPr txBox="1">
            <a:spLocks/>
          </p:cNvSpPr>
          <p:nvPr/>
        </p:nvSpPr>
        <p:spPr>
          <a:xfrm>
            <a:off x="152392" y="5752957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‘_ _ _ _  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4D900909-B343-6AE3-6204-B89CE79F2815}"/>
              </a:ext>
            </a:extLst>
          </p:cNvPr>
          <p:cNvSpPr txBox="1">
            <a:spLocks/>
          </p:cNvSpPr>
          <p:nvPr/>
        </p:nvSpPr>
        <p:spPr>
          <a:xfrm>
            <a:off x="8285019" y="5752957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pidiendo nombres de cuatro caracteres y que después haya lo que sea</a:t>
            </a:r>
          </a:p>
        </p:txBody>
      </p:sp>
    </p:spTree>
    <p:extLst>
      <p:ext uri="{BB962C8B-B14F-4D97-AF65-F5344CB8AC3E}">
        <p14:creationId xmlns:p14="http://schemas.microsoft.com/office/powerpoint/2010/main" val="41576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ORDER BY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WHERE </a:t>
            </a:r>
            <a:r>
              <a:rPr lang="es-MX" dirty="0"/>
              <a:t>si fuera necesaria)</a:t>
            </a:r>
          </a:p>
          <a:p>
            <a:pPr algn="l"/>
            <a:r>
              <a:rPr lang="es-MX" b="1" dirty="0"/>
              <a:t>ORDER BY</a:t>
            </a:r>
            <a:r>
              <a:rPr lang="es-MX" dirty="0"/>
              <a:t> [alguna columna] [ </a:t>
            </a:r>
            <a:r>
              <a:rPr lang="es-MX" b="1" dirty="0"/>
              <a:t>ASC, DESC </a:t>
            </a:r>
            <a:r>
              <a:rPr lang="es-MX" dirty="0"/>
              <a:t>] [alguna columna], …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8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utilizada para ordenar los registros de un conjunto de resultados. Solo se puede usar con </a:t>
            </a:r>
            <a:r>
              <a:rPr lang="es-MX" sz="1600" b="1" dirty="0"/>
              <a:t>SELECT</a:t>
            </a:r>
            <a:r>
              <a:rPr lang="es-MX" sz="1600" dirty="0"/>
              <a:t>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5" y="3834857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&gt;25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ASC,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501F927-701F-B266-7DDF-E06E89D0F91D}"/>
              </a:ext>
            </a:extLst>
          </p:cNvPr>
          <p:cNvSpPr txBox="1">
            <a:spLocks/>
          </p:cNvSpPr>
          <p:nvPr/>
        </p:nvSpPr>
        <p:spPr>
          <a:xfrm>
            <a:off x="8285019" y="2835709"/>
            <a:ext cx="3906981" cy="144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especifica, el valor por default es </a:t>
            </a:r>
            <a:r>
              <a:rPr lang="es-MX" sz="1600" b="1" dirty="0"/>
              <a:t>ASC</a:t>
            </a:r>
            <a:r>
              <a:rPr lang="es-MX" sz="1600" dirty="0"/>
              <a:t>. En caso de empate, el criterio de desempate lo determina la segunda columna escrita en la instrucción </a:t>
            </a:r>
            <a:r>
              <a:rPr lang="es-MX" sz="1600" b="1" dirty="0"/>
              <a:t>ORDER BY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988F912-76E8-F4FD-B3B3-ED4CB27A2578}"/>
              </a:ext>
            </a:extLst>
          </p:cNvPr>
          <p:cNvSpPr txBox="1">
            <a:spLocks/>
          </p:cNvSpPr>
          <p:nvPr/>
        </p:nvSpPr>
        <p:spPr>
          <a:xfrm>
            <a:off x="221674" y="5984162"/>
            <a:ext cx="7966363" cy="53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CDF2A8-90F2-7DE7-76D1-B5CDAEBD0870}"/>
              </a:ext>
            </a:extLst>
          </p:cNvPr>
          <p:cNvSpPr txBox="1">
            <a:spLocks/>
          </p:cNvSpPr>
          <p:nvPr/>
        </p:nvSpPr>
        <p:spPr>
          <a:xfrm>
            <a:off x="221664" y="4909509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=‘California’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443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LIMIT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IN (</a:t>
            </a:r>
            <a:r>
              <a:rPr lang="es-MX" dirty="0"/>
              <a:t>‘Valor1’, ‘Valor2’, …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ayuda a reducir el uso del </a:t>
            </a:r>
            <a:r>
              <a:rPr lang="es-MX" sz="1600" b="1" dirty="0"/>
              <a:t>OR. </a:t>
            </a:r>
            <a:r>
              <a:rPr lang="es-MX" sz="1600" dirty="0"/>
              <a:t>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9" y="3505046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</a:t>
            </a:r>
            <a:r>
              <a:rPr lang="es-MX" sz="2000" dirty="0">
                <a:solidFill>
                  <a:schemeClr val="accent1"/>
                </a:solidFill>
              </a:rPr>
              <a:t>(‘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‘Seattle’)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 err="1">
                <a:solidFill>
                  <a:schemeClr val="accent1"/>
                </a:solidFill>
              </a:rPr>
              <a:t>segment</a:t>
            </a:r>
            <a:r>
              <a:rPr lang="es-MX" sz="2000" b="1" dirty="0">
                <a:solidFill>
                  <a:schemeClr val="accent1"/>
                </a:solidFill>
              </a:rPr>
              <a:t> 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Corporate</a:t>
            </a:r>
            <a:r>
              <a:rPr lang="es-MX" sz="2000" dirty="0">
                <a:solidFill>
                  <a:schemeClr val="accent1"/>
                </a:solidFill>
              </a:rPr>
              <a:t>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4C54BB7-CE76-9659-8935-D7CBF4D70739}"/>
              </a:ext>
            </a:extLst>
          </p:cNvPr>
          <p:cNvSpPr txBox="1">
            <a:spLocks/>
          </p:cNvSpPr>
          <p:nvPr/>
        </p:nvSpPr>
        <p:spPr>
          <a:xfrm>
            <a:off x="1898064" y="135142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TODAVIA NO ESTÁ EDITADA ESTA DIAPOSITIVA</a:t>
            </a:r>
          </a:p>
        </p:txBody>
      </p:sp>
    </p:spTree>
    <p:extLst>
      <p:ext uri="{BB962C8B-B14F-4D97-AF65-F5344CB8AC3E}">
        <p14:creationId xmlns:p14="http://schemas.microsoft.com/office/powerpoint/2010/main" val="6400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540470"/>
          </a:xfrm>
        </p:spPr>
        <p:txBody>
          <a:bodyPr/>
          <a:lstStyle/>
          <a:p>
            <a:pPr algn="l"/>
            <a:r>
              <a:rPr lang="es-MX" b="1" dirty="0"/>
              <a:t>CREATE DATABASE</a:t>
            </a:r>
            <a:r>
              <a:rPr lang="es-MX" dirty="0"/>
              <a:t> [nombre]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IN (</a:t>
            </a:r>
            <a:r>
              <a:rPr lang="es-MX" dirty="0"/>
              <a:t>‘Valor1’, ‘Valor2’, …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ayuda a reducir el uso del </a:t>
            </a:r>
            <a:r>
              <a:rPr lang="es-MX" sz="1600" b="1" dirty="0"/>
              <a:t>OR. </a:t>
            </a:r>
            <a:r>
              <a:rPr lang="es-MX" sz="1600" dirty="0"/>
              <a:t>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9" y="3505046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</a:t>
            </a:r>
            <a:r>
              <a:rPr lang="es-MX" sz="2000" dirty="0">
                <a:solidFill>
                  <a:schemeClr val="accent1"/>
                </a:solidFill>
              </a:rPr>
              <a:t>(‘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‘Seattle’)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 err="1">
                <a:solidFill>
                  <a:schemeClr val="accent1"/>
                </a:solidFill>
              </a:rPr>
              <a:t>segment</a:t>
            </a:r>
            <a:r>
              <a:rPr lang="es-MX" sz="2000" b="1" dirty="0">
                <a:solidFill>
                  <a:schemeClr val="accent1"/>
                </a:solidFill>
              </a:rPr>
              <a:t> 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Corporate</a:t>
            </a:r>
            <a:r>
              <a:rPr lang="es-MX" sz="2000" dirty="0">
                <a:solidFill>
                  <a:schemeClr val="accent1"/>
                </a:solidFill>
              </a:rPr>
              <a:t>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184856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52400" y="408478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,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DF159A-92A7-C5C1-A52A-B846CAE55D49}"/>
              </a:ext>
            </a:extLst>
          </p:cNvPr>
          <p:cNvSpPr txBox="1">
            <a:spLocks/>
          </p:cNvSpPr>
          <p:nvPr/>
        </p:nvSpPr>
        <p:spPr>
          <a:xfrm>
            <a:off x="8229600" y="3477673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la tabla ya fue creada con los nombres de las columnas en CREATE TABLE, se puede evitar el primer paréntesis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</a:t>
            </a:r>
            <a:r>
              <a:rPr lang="es-MX" sz="1600" dirty="0"/>
              <a:t>de las columnas seleccionadas.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2819694"/>
            <a:ext cx="7966363" cy="41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nombre, apellido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499773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Poniendo * se puede mostrar la tabla completa.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36A4F4-53CE-3E02-E926-74AE1DECA0EF}"/>
              </a:ext>
            </a:extLst>
          </p:cNvPr>
          <p:cNvSpPr txBox="1">
            <a:spLocks/>
          </p:cNvSpPr>
          <p:nvPr/>
        </p:nvSpPr>
        <p:spPr>
          <a:xfrm>
            <a:off x="304800" y="3457927"/>
            <a:ext cx="9144000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 DISTINCT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1E87D9-1CD6-A755-6C5A-D0D9E8E59630}"/>
              </a:ext>
            </a:extLst>
          </p:cNvPr>
          <p:cNvCxnSpPr/>
          <p:nvPr/>
        </p:nvCxnSpPr>
        <p:spPr>
          <a:xfrm>
            <a:off x="0" y="4127708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29111D7D-3F82-F24B-AA06-09FFF890D942}"/>
              </a:ext>
            </a:extLst>
          </p:cNvPr>
          <p:cNvSpPr txBox="1">
            <a:spLocks/>
          </p:cNvSpPr>
          <p:nvPr/>
        </p:nvSpPr>
        <p:spPr>
          <a:xfrm>
            <a:off x="8395862" y="4642519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únicos </a:t>
            </a:r>
            <a:r>
              <a:rPr lang="es-MX" sz="1600" dirty="0"/>
              <a:t>de las columnas seleccionadas, es decir, valores sin duplicados.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7A6EA8D-0FDF-13FA-A786-BBC8E72700E4}"/>
              </a:ext>
            </a:extLst>
          </p:cNvPr>
          <p:cNvSpPr txBox="1">
            <a:spLocks/>
          </p:cNvSpPr>
          <p:nvPr/>
        </p:nvSpPr>
        <p:spPr>
          <a:xfrm>
            <a:off x="152400" y="4642519"/>
            <a:ext cx="7966356" cy="126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DISTINCT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A1DED62-4FD5-19F5-C01C-E7C32D536424}"/>
              </a:ext>
            </a:extLst>
          </p:cNvPr>
          <p:cNvSpPr txBox="1">
            <a:spLocks/>
          </p:cNvSpPr>
          <p:nvPr/>
        </p:nvSpPr>
        <p:spPr>
          <a:xfrm>
            <a:off x="8395863" y="5390389"/>
            <a:ext cx="3906981" cy="119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datos no los muestra por orden ni frecuencia, esto tiene que ver con la normalización de las bases de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A29B35-FC92-EBFC-6D22-993B399665E9}"/>
              </a:ext>
            </a:extLst>
          </p:cNvPr>
          <p:cNvSpPr txBox="1"/>
          <p:nvPr/>
        </p:nvSpPr>
        <p:spPr>
          <a:xfrm>
            <a:off x="152393" y="6056604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SELECT DISTINCT</a:t>
            </a:r>
            <a:r>
              <a:rPr lang="es-MX" sz="1800" dirty="0">
                <a:solidFill>
                  <a:schemeClr val="accent1"/>
                </a:solidFill>
              </a:rPr>
              <a:t> nombre </a:t>
            </a:r>
            <a:r>
              <a:rPr lang="es-MX" sz="1800" b="1" dirty="0">
                <a:solidFill>
                  <a:schemeClr val="accent1"/>
                </a:solidFill>
              </a:rPr>
              <a:t>FROM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dirty="0">
                <a:solidFill>
                  <a:schemeClr val="accent1"/>
                </a:solidFill>
              </a:rPr>
              <a:t>;</a:t>
            </a:r>
            <a:endParaRPr lang="es-MX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seleccionar aquellas </a:t>
            </a:r>
            <a:r>
              <a:rPr lang="es-MX" sz="1600" i="1" dirty="0"/>
              <a:t>subtablas</a:t>
            </a:r>
            <a:r>
              <a:rPr lang="es-MX" sz="1600" dirty="0"/>
              <a:t> donde se cumpla alguna condición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edad&gt;25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poner más de una condición se deben usar operadores lógicos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OR, AND, NOT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 con OR, AND o NOT]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Estos operadores lógicos se pueden combinar con </a:t>
            </a:r>
            <a:r>
              <a:rPr lang="es-MX" sz="1600" b="1" dirty="0"/>
              <a:t>WHERE</a:t>
            </a:r>
            <a:r>
              <a:rPr lang="es-MX" sz="1600" dirty="0"/>
              <a:t> para realizar múltiples filtros.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edad&lt;30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una desigualdad se puede usar “&lt;&gt;” , “!=“ o un </a:t>
            </a:r>
            <a:r>
              <a:rPr lang="es-MX" sz="1600" b="1" dirty="0"/>
              <a:t>NOT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edad&lt;=25 </a:t>
            </a:r>
            <a:r>
              <a:rPr lang="es-MX" sz="2000" b="1" dirty="0">
                <a:solidFill>
                  <a:schemeClr val="accent1"/>
                </a:solidFill>
              </a:rPr>
              <a:t>OR </a:t>
            </a:r>
            <a:r>
              <a:rPr lang="es-MX" sz="2000" dirty="0">
                <a:solidFill>
                  <a:schemeClr val="accent1"/>
                </a:solidFill>
              </a:rPr>
              <a:t> edad&gt;30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8" y="362521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proposiciones (AUB)</a:t>
            </a:r>
            <a:r>
              <a:rPr lang="es-MX" sz="1600" dirty="0" err="1"/>
              <a:t>nC</a:t>
            </a:r>
            <a:r>
              <a:rPr lang="es-MX" sz="1600" dirty="0"/>
              <a:t> se escribe como</a:t>
            </a:r>
          </a:p>
          <a:p>
            <a:pPr algn="l"/>
            <a:r>
              <a:rPr lang="es-MX" sz="1600" dirty="0"/>
              <a:t>(A OR B) AND C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2" y="547571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apellido </a:t>
            </a:r>
            <a:r>
              <a:rPr lang="es-MX" sz="2000" b="1" dirty="0">
                <a:solidFill>
                  <a:schemeClr val="accent1"/>
                </a:solidFill>
              </a:rPr>
              <a:t>IS NULL;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EB225E9-125E-230F-E723-68E5C4BE566F}"/>
              </a:ext>
            </a:extLst>
          </p:cNvPr>
          <p:cNvSpPr txBox="1">
            <a:spLocks/>
          </p:cNvSpPr>
          <p:nvPr/>
        </p:nvSpPr>
        <p:spPr>
          <a:xfrm>
            <a:off x="8285017" y="549325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 es para seleccionar registros donde cierta columna tenga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17803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UPDATE -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UPDATE </a:t>
            </a:r>
            <a:r>
              <a:rPr lang="es-MX" dirty="0"/>
              <a:t>[nombre de la tabla]</a:t>
            </a:r>
          </a:p>
          <a:p>
            <a:pPr algn="l"/>
            <a:r>
              <a:rPr lang="es-MX" b="1" dirty="0"/>
              <a:t>SET</a:t>
            </a:r>
            <a:r>
              <a:rPr lang="es-MX" dirty="0"/>
              <a:t> [nombre de la columna] = [valor],</a:t>
            </a:r>
          </a:p>
          <a:p>
            <a:pPr algn="l"/>
            <a:r>
              <a:rPr lang="es-MX" dirty="0"/>
              <a:t>[nombre de la columna] = [valor]</a:t>
            </a:r>
            <a:endParaRPr lang="es-MX" b="1" dirty="0"/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cambiar el valor de algunas columnas (campos) para un registro en específico (o conjunto de ellos que cumplan una condición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1" y="4036263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apellido=‘</a:t>
            </a:r>
            <a:r>
              <a:rPr lang="es-MX" sz="2000" dirty="0" err="1">
                <a:solidFill>
                  <a:schemeClr val="accent1"/>
                </a:solidFill>
              </a:rPr>
              <a:t>Perez</a:t>
            </a:r>
            <a:r>
              <a:rPr lang="es-MX" sz="2000" dirty="0">
                <a:solidFill>
                  <a:schemeClr val="accent1"/>
                </a:solidFill>
              </a:rPr>
              <a:t>’, edad=17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=2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cambiando dos valores de un mismo registro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1" y="5255344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correo=‘gee@xyz.com’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56ED617-C9B5-34E3-4EDC-954DFE77FEDF}"/>
              </a:ext>
            </a:extLst>
          </p:cNvPr>
          <p:cNvSpPr txBox="1">
            <a:spLocks/>
          </p:cNvSpPr>
          <p:nvPr/>
        </p:nvSpPr>
        <p:spPr>
          <a:xfrm>
            <a:off x="8285018" y="5255344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Actualizamos todos los valores de una columna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filas actualizadas se mandan hasta abajo de la tabla</a:t>
            </a:r>
          </a:p>
        </p:txBody>
      </p:sp>
    </p:spTree>
    <p:extLst>
      <p:ext uri="{BB962C8B-B14F-4D97-AF65-F5344CB8AC3E}">
        <p14:creationId xmlns:p14="http://schemas.microsoft.com/office/powerpoint/2010/main" val="334128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1956</Words>
  <Application>Microsoft Office PowerPoint</Application>
  <PresentationFormat>Panorámica</PresentationFormat>
  <Paragraphs>199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  <vt:lpstr>SELECT</vt:lpstr>
      <vt:lpstr>WHERE</vt:lpstr>
      <vt:lpstr>OR, AND, NOT</vt:lpstr>
      <vt:lpstr>UPDATE - SET</vt:lpstr>
      <vt:lpstr>DELETE FROM - WHERE</vt:lpstr>
      <vt:lpstr>ALTER TABLE</vt:lpstr>
      <vt:lpstr>ALTER TABLE</vt:lpstr>
      <vt:lpstr>ALTER TABLE</vt:lpstr>
      <vt:lpstr>ALTER TABLE</vt:lpstr>
      <vt:lpstr>IN </vt:lpstr>
      <vt:lpstr>BETWEEN </vt:lpstr>
      <vt:lpstr>LIKE </vt:lpstr>
      <vt:lpstr>ORDER BY </vt:lpstr>
      <vt:lpstr>LIMIT</vt:lpstr>
      <vt:lpstr>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61</cp:revision>
  <dcterms:created xsi:type="dcterms:W3CDTF">2023-06-06T03:26:05Z</dcterms:created>
  <dcterms:modified xsi:type="dcterms:W3CDTF">2023-06-10T05:45:22Z</dcterms:modified>
</cp:coreProperties>
</file>