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082D7-B281-292B-ABCB-FE34CDF7F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26441E-FF19-AAB9-6A14-3372617FF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0272F7-E3BD-2A9E-7440-1B4609AA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1040D-0753-4FBE-A7DC-2D5706D9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855690-C3FB-847A-F859-14F77C3A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451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F4308-4E57-B851-5AAE-A3628B0B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0FD0D4-E324-3D99-9F78-53EC6E9BB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6BC24F-C394-A429-29C0-D95AEB23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156E43-FBC9-09A8-F10C-71D78BF6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9CB02B-EEF4-B3AB-85C6-907553E3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51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BA902A-8BFC-23B2-A3B4-C63A4089D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AD5F49-0A9B-6829-8867-D2A9213B5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097D2C-FDF3-2B01-E216-1777962F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5CCDF0-F370-1892-F3F7-616F6213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663F2D-3F30-C557-B98F-3461D9D1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62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6E203-1608-DA99-07EA-2247D771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DE3E8-BB42-D4FD-D912-4162AFF2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74D1A8-E13A-F939-3603-364F52CF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CAF578-1AB8-A3E9-C1A6-3369CA2A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BF28C6-AE9D-EA1F-7648-A9FAD59F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453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90058-3FDA-ACE4-A6F7-5C7B1C3C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5ECEFB-BCC0-D05E-1EC0-B699760E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AA06D1-CE79-E714-9D1C-34548D6B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B7BC73-AEE1-106A-8046-113440D7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65BA46-71DD-C772-A667-4A549CDF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47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0AB23-6A3F-9A37-35F6-0D614305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C925F7-5833-74FA-A4E4-C5BA0064E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1D8BD8-9167-D9C1-3DD2-D1B9D22B3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F76FDA-B17B-E0C9-C16F-40E56E8A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ECA87F-87CB-1431-9A9D-28BEDC56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1575B1-3C64-596B-E604-CB8B780E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779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0B648-8039-536D-F611-FDDE4AC4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EBBE28-8126-941C-981C-AEBBC4E80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B1FD2B-1466-C183-5967-D431043BC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E04C16-9A10-AECC-A237-51D967D22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69849F-FB5F-0892-E573-82151FDAC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180AD6-6CED-31D6-58CA-5193E2AA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DDA833-59E2-68AA-653E-29646F39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26392A-3C80-DD18-05B9-3A619F9C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094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4EA11-86ED-EBDF-E245-4330D9A3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4F7601-11C4-DED5-2470-206629C8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34FCD6-6728-D289-3981-00A3B82B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ED3FA4-1DB3-045A-1E9C-D491C0F1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270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DA506F-8E2A-B213-549A-4FB2B549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6A73CE-1149-005A-93CA-C4A32BA2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ED05C3-5C19-A4F0-F2AB-B88DFDE5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163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369D6-008C-3276-E01C-7029092D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8E3E8A-740E-2974-3A8E-B3FFE757B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55C71E-55F7-CB4E-64C5-7EAAB0524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1D970C-C9E0-DB39-4F9A-CD19F1D2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977A32-704A-CD2B-B1F6-A08681D0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DE512F-086B-37DF-C340-906650E0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663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D1960-30C1-6C9E-C245-35B6ACA8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4C3245-E8F6-701F-5E6E-ACDFF26CD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80A6FD-63D4-975E-B663-78C0E6127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474000-6E45-1C85-EEA9-A78E944E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AF924E-B62F-0275-2E84-CB22F5C3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32100D-46E6-5BC5-82AC-8CD1272A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765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3CCA74D-F64E-764B-7083-4275F7E0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414CBD-2268-661D-8B7A-06B73B8A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83CC7-EB71-1648-F9F1-4B596FA9A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B2A45-B92C-450A-8ABF-83088A5CA865}" type="datetimeFigureOut">
              <a:rPr lang="es-MX" smtClean="0"/>
              <a:t>06/06/2023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594C3B-61DA-D29A-95D9-56EF3A60E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3220B0-A682-F158-AB27-F79B9B489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259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>
                <a:latin typeface="Gadugi" panose="020B0502040204020203" pitchFamily="34" charset="0"/>
                <a:ea typeface="Gadugi" panose="020B0502040204020203" pitchFamily="34" charset="0"/>
              </a:rPr>
              <a:t>Curso AABD-SQL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latin typeface="Gadugi" panose="020B0502040204020203" pitchFamily="34" charset="0"/>
                <a:ea typeface="Gadugi" panose="020B0502040204020203" pitchFamily="34" charset="0"/>
              </a:rPr>
              <a:t>Notas del curso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6A86BF0-5D53-CA34-5960-85673997AC35}"/>
              </a:ext>
            </a:extLst>
          </p:cNvPr>
          <p:cNvSpPr txBox="1">
            <a:spLocks/>
          </p:cNvSpPr>
          <p:nvPr/>
        </p:nvSpPr>
        <p:spPr>
          <a:xfrm>
            <a:off x="249381" y="5905282"/>
            <a:ext cx="8575963" cy="44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 F5 se corren las líneas de código</a:t>
            </a:r>
          </a:p>
        </p:txBody>
      </p:sp>
    </p:spTree>
    <p:extLst>
      <p:ext uri="{BB962C8B-B14F-4D97-AF65-F5344CB8AC3E}">
        <p14:creationId xmlns:p14="http://schemas.microsoft.com/office/powerpoint/2010/main" val="233376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CREATE DATABASE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540470"/>
          </a:xfrm>
        </p:spPr>
        <p:txBody>
          <a:bodyPr/>
          <a:lstStyle/>
          <a:p>
            <a:pPr algn="l"/>
            <a:r>
              <a:rPr lang="es-MX" b="1" dirty="0"/>
              <a:t>CREATE DATABASE</a:t>
            </a:r>
            <a:r>
              <a:rPr lang="es-MX" dirty="0"/>
              <a:t> [nombre]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540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crea una data base con el nombre asignado</a:t>
            </a:r>
          </a:p>
        </p:txBody>
      </p:sp>
    </p:spTree>
    <p:extLst>
      <p:ext uri="{BB962C8B-B14F-4D97-AF65-F5344CB8AC3E}">
        <p14:creationId xmlns:p14="http://schemas.microsoft.com/office/powerpoint/2010/main" val="86937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CREATE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CREATE TABLE</a:t>
            </a:r>
            <a:r>
              <a:rPr lang="es-MX" dirty="0"/>
              <a:t> [nombre]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 [nombre columna 1] [tipo de datos] [condiciones]</a:t>
            </a:r>
          </a:p>
          <a:p>
            <a:pPr algn="l"/>
            <a:r>
              <a:rPr lang="es-MX" b="1" dirty="0"/>
              <a:t>…</a:t>
            </a:r>
          </a:p>
          <a:p>
            <a:pPr algn="l"/>
            <a:r>
              <a:rPr lang="es-MX" dirty="0"/>
              <a:t> [nombre columna n] [tipo de datos] [condiciones] </a:t>
            </a:r>
            <a:r>
              <a:rPr lang="es-MX" b="1" dirty="0"/>
              <a:t>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953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crea una tabla con n columnas con los nombres y tipos de datos. Las condiciones son opcionales.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9A8F9DE-FC44-7EF7-B911-1115BA28206D}"/>
              </a:ext>
            </a:extLst>
          </p:cNvPr>
          <p:cNvSpPr txBox="1">
            <a:spLocks/>
          </p:cNvSpPr>
          <p:nvPr/>
        </p:nvSpPr>
        <p:spPr>
          <a:xfrm>
            <a:off x="8257309" y="4388722"/>
            <a:ext cx="3934691" cy="669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/>
              <a:t>Condiciones</a:t>
            </a:r>
            <a:r>
              <a:rPr lang="es-MX" sz="1600" dirty="0"/>
              <a:t>: NOT NULL, UNIQUE, PRIMARY KEY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8257310" y="3760429"/>
            <a:ext cx="3906982" cy="1130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/>
              <a:t>Tipo de datos</a:t>
            </a:r>
            <a:r>
              <a:rPr lang="es-MX" sz="1600" dirty="0"/>
              <a:t>: </a:t>
            </a:r>
            <a:r>
              <a:rPr lang="es-MX" sz="1600" dirty="0" err="1"/>
              <a:t>int</a:t>
            </a:r>
            <a:r>
              <a:rPr lang="es-MX" sz="1600" dirty="0"/>
              <a:t>, </a:t>
            </a:r>
            <a:r>
              <a:rPr lang="es-MX" sz="1600" dirty="0" err="1"/>
              <a:t>char</a:t>
            </a:r>
            <a:r>
              <a:rPr lang="es-MX" sz="1600" dirty="0"/>
              <a:t>, </a:t>
            </a:r>
            <a:r>
              <a:rPr lang="es-MX" sz="1600" dirty="0" err="1"/>
              <a:t>char</a:t>
            </a:r>
            <a:r>
              <a:rPr lang="es-MX" sz="1600" dirty="0"/>
              <a:t>(n), </a:t>
            </a:r>
            <a:r>
              <a:rPr lang="es-MX" sz="1600" dirty="0" err="1"/>
              <a:t>varchar</a:t>
            </a:r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77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tablas creadas se ven en </a:t>
            </a:r>
          </a:p>
          <a:p>
            <a:pPr algn="l"/>
            <a:r>
              <a:rPr lang="es-MX" sz="1600" dirty="0" err="1"/>
              <a:t>Schemas</a:t>
            </a:r>
            <a:r>
              <a:rPr lang="es-MX" sz="1600" dirty="0"/>
              <a:t> &gt; Tablas (dentro del </a:t>
            </a:r>
            <a:r>
              <a:rPr lang="es-MX" sz="1600" dirty="0" err="1"/>
              <a:t>database</a:t>
            </a:r>
            <a:r>
              <a:rPr lang="es-MX" sz="1600" dirty="0"/>
              <a:t>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8FBF688-0765-C356-EA41-52A7004277BB}"/>
              </a:ext>
            </a:extLst>
          </p:cNvPr>
          <p:cNvSpPr txBox="1"/>
          <p:nvPr/>
        </p:nvSpPr>
        <p:spPr>
          <a:xfrm>
            <a:off x="152400" y="4084783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dirty="0">
                <a:solidFill>
                  <a:schemeClr val="accent1"/>
                </a:solidFill>
              </a:rPr>
              <a:t>CREATE TABLE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tabla_clientes</a:t>
            </a:r>
            <a:r>
              <a:rPr lang="es-MX" sz="1800" b="1" dirty="0">
                <a:solidFill>
                  <a:schemeClr val="accent1"/>
                </a:solidFill>
              </a:rPr>
              <a:t>(</a:t>
            </a:r>
          </a:p>
          <a:p>
            <a:pPr algn="l"/>
            <a:r>
              <a:rPr lang="es-MX" dirty="0" err="1">
                <a:solidFill>
                  <a:schemeClr val="accent1"/>
                </a:solidFill>
              </a:rPr>
              <a:t>i</a:t>
            </a:r>
            <a:r>
              <a:rPr lang="es-MX" sz="1800" dirty="0" err="1">
                <a:solidFill>
                  <a:schemeClr val="accent1"/>
                </a:solidFill>
              </a:rPr>
              <a:t>d_cliente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b="1" dirty="0" err="1">
                <a:solidFill>
                  <a:schemeClr val="accent1"/>
                </a:solidFill>
              </a:rPr>
              <a:t>int</a:t>
            </a:r>
            <a:r>
              <a:rPr lang="es-MX" sz="1800" b="1" dirty="0">
                <a:solidFill>
                  <a:schemeClr val="accent1"/>
                </a:solidFill>
              </a:rPr>
              <a:t>,</a:t>
            </a:r>
            <a:r>
              <a:rPr lang="es-MX" sz="1800" dirty="0">
                <a:solidFill>
                  <a:schemeClr val="accent1"/>
                </a:solidFill>
              </a:rPr>
              <a:t>, 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nombre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r>
              <a:rPr lang="es-MX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a</a:t>
            </a:r>
            <a:r>
              <a:rPr lang="es-MX" sz="1800" dirty="0">
                <a:solidFill>
                  <a:schemeClr val="accent1"/>
                </a:solidFill>
              </a:rPr>
              <a:t>pellido </a:t>
            </a:r>
            <a:r>
              <a:rPr lang="es-MX" sz="1800" b="1" dirty="0" err="1">
                <a:solidFill>
                  <a:schemeClr val="accent1"/>
                </a:solidFill>
              </a:rPr>
              <a:t>varchar</a:t>
            </a:r>
            <a:r>
              <a:rPr lang="es-MX" sz="1800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edad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r>
              <a:rPr lang="es-MX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c</a:t>
            </a:r>
            <a:r>
              <a:rPr lang="es-MX" sz="1800" dirty="0">
                <a:solidFill>
                  <a:schemeClr val="accent1"/>
                </a:solidFill>
              </a:rPr>
              <a:t>orreo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endParaRPr lang="es-MX" b="1" dirty="0">
              <a:solidFill>
                <a:schemeClr val="accent1"/>
              </a:solidFill>
            </a:endParaRPr>
          </a:p>
          <a:p>
            <a:pPr algn="l"/>
            <a:r>
              <a:rPr lang="es-MX" sz="1800" b="1" dirty="0">
                <a:solidFill>
                  <a:schemeClr val="accent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7623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INSERT INTO - VALUES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INSERT INTO </a:t>
            </a:r>
            <a:r>
              <a:rPr lang="es-MX" dirty="0"/>
              <a:t>[nombre de la tabla]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[nombre columna 1] ,[nombre columna 2], … 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VALUES (</a:t>
            </a:r>
            <a:r>
              <a:rPr lang="es-MX" dirty="0"/>
              <a:t> [valor1], [valor2], … </a:t>
            </a:r>
            <a:r>
              <a:rPr lang="es-MX" b="1" dirty="0"/>
              <a:t>) ,</a:t>
            </a:r>
          </a:p>
          <a:p>
            <a:pPr algn="l"/>
            <a:r>
              <a:rPr lang="es-MX" b="1" dirty="0"/>
              <a:t>VALUES (</a:t>
            </a:r>
            <a:r>
              <a:rPr lang="es-MX" dirty="0"/>
              <a:t> [valor1], [valor2], … </a:t>
            </a:r>
            <a:r>
              <a:rPr lang="es-MX" b="1" dirty="0"/>
              <a:t>) 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Dada una tabla creada, se pueden insertar valores de forma “manual” a una tabla con esta sentencia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9" y="4061765"/>
            <a:ext cx="7966363" cy="204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( </a:t>
            </a:r>
            <a:r>
              <a:rPr lang="es-MX" sz="2000" dirty="0">
                <a:solidFill>
                  <a:schemeClr val="accent1"/>
                </a:solidFill>
              </a:rPr>
              <a:t>1,’Cintia’, ‘</a:t>
            </a:r>
            <a:r>
              <a:rPr lang="es-MX" sz="2000" dirty="0" err="1">
                <a:solidFill>
                  <a:schemeClr val="accent1"/>
                </a:solidFill>
              </a:rPr>
              <a:t>Cee</a:t>
            </a:r>
            <a:r>
              <a:rPr lang="es-MX" sz="2000" dirty="0">
                <a:solidFill>
                  <a:schemeClr val="accent1"/>
                </a:solidFill>
              </a:rPr>
              <a:t>’ 32, ‘ab@xyz.com’ 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, nombre, correo, edad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(</a:t>
            </a:r>
            <a:r>
              <a:rPr lang="es-MX" sz="2000" dirty="0">
                <a:solidFill>
                  <a:schemeClr val="accent1"/>
                </a:solidFill>
              </a:rPr>
              <a:t> 2, ’Diana’,  ‘d@xyz.com’, 32 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116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Dentro del primer paréntesis, se </a:t>
            </a:r>
            <a:r>
              <a:rPr lang="es-MX" sz="1600" b="1" dirty="0"/>
              <a:t>puede</a:t>
            </a:r>
            <a:r>
              <a:rPr lang="es-MX" sz="1600" dirty="0"/>
              <a:t> especificar el orden en que se desea guardar los valores que aparecen en el segundo paréntesis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E0D65993-9AE1-F377-04C9-EC4B67EDF2A9}"/>
              </a:ext>
            </a:extLst>
          </p:cNvPr>
          <p:cNvSpPr txBox="1">
            <a:spLocks/>
          </p:cNvSpPr>
          <p:nvPr/>
        </p:nvSpPr>
        <p:spPr>
          <a:xfrm>
            <a:off x="8257309" y="3977518"/>
            <a:ext cx="3906981" cy="116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agregan VALUES como si cada uno fuera un vector</a:t>
            </a:r>
          </a:p>
        </p:txBody>
      </p:sp>
    </p:spTree>
    <p:extLst>
      <p:ext uri="{BB962C8B-B14F-4D97-AF65-F5344CB8AC3E}">
        <p14:creationId xmlns:p14="http://schemas.microsoft.com/office/powerpoint/2010/main" val="309874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COPY - FROM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COPY </a:t>
            </a:r>
            <a:r>
              <a:rPr lang="es-MX" dirty="0"/>
              <a:t>[nombre de la tabla]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 [nombre columna 1] , [nombre columna 2], …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</a:t>
            </a:r>
            <a:r>
              <a:rPr lang="es-MX" b="1" dirty="0"/>
              <a:t>‘</a:t>
            </a:r>
            <a:r>
              <a:rPr lang="es-MX" dirty="0"/>
              <a:t>dirección y nombre.csv</a:t>
            </a:r>
            <a:r>
              <a:rPr lang="es-MX" b="1" dirty="0"/>
              <a:t>’</a:t>
            </a:r>
            <a:r>
              <a:rPr lang="es-MX" dirty="0"/>
              <a:t> </a:t>
            </a:r>
            <a:r>
              <a:rPr lang="es-MX" b="1" dirty="0"/>
              <a:t>DELIMITER ‘</a:t>
            </a:r>
            <a:r>
              <a:rPr lang="es-MX" dirty="0"/>
              <a:t>,</a:t>
            </a:r>
            <a:r>
              <a:rPr lang="es-MX" b="1" dirty="0"/>
              <a:t>’ </a:t>
            </a:r>
          </a:p>
          <a:p>
            <a:pPr algn="l"/>
            <a:r>
              <a:rPr lang="es-MX" b="1" dirty="0"/>
              <a:t>CSV HEADER: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una forma de hacer un importado de una tabla en formato .</a:t>
            </a:r>
            <a:r>
              <a:rPr lang="es-MX" sz="1600" dirty="0" err="1"/>
              <a:t>txt</a:t>
            </a:r>
            <a:r>
              <a:rPr lang="es-MX" sz="1600" dirty="0"/>
              <a:t> o .</a:t>
            </a:r>
            <a:r>
              <a:rPr lang="es-MX" sz="1600" dirty="0" err="1"/>
              <a:t>csv</a:t>
            </a:r>
            <a:r>
              <a:rPr lang="es-MX" sz="1600" dirty="0"/>
              <a:t> a SQL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9" y="4061765"/>
            <a:ext cx="7966363" cy="204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COPY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, nombre, apellido, edad, correo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‘ C:\Users\Public\Documents\aabd_sql_20121\copy.csv’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DELIMITER</a:t>
            </a:r>
            <a:r>
              <a:rPr lang="es-MX" sz="2000" dirty="0">
                <a:solidFill>
                  <a:schemeClr val="accent1"/>
                </a:solidFill>
              </a:rPr>
              <a:t> ‘,’ </a:t>
            </a:r>
            <a:r>
              <a:rPr lang="es-MX" sz="2000" b="1" dirty="0">
                <a:solidFill>
                  <a:schemeClr val="accent1"/>
                </a:solidFill>
              </a:rPr>
              <a:t>CSV HEADER;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archivo que contiene la tabla debe estar en la parte pública de la computadora.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ADF159A-92A7-C5C1-A52A-B846CAE55D49}"/>
              </a:ext>
            </a:extLst>
          </p:cNvPr>
          <p:cNvSpPr txBox="1">
            <a:spLocks/>
          </p:cNvSpPr>
          <p:nvPr/>
        </p:nvSpPr>
        <p:spPr>
          <a:xfrm>
            <a:off x="8229600" y="3477673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la tabla ya fue creada con los nombres de las columnas en CREATE TABLE, se puede evitar el primer paréntesis</a:t>
            </a:r>
          </a:p>
        </p:txBody>
      </p:sp>
    </p:spTree>
    <p:extLst>
      <p:ext uri="{BB962C8B-B14F-4D97-AF65-F5344CB8AC3E}">
        <p14:creationId xmlns:p14="http://schemas.microsoft.com/office/powerpoint/2010/main" val="23146908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447</Words>
  <Application>Microsoft Office PowerPoint</Application>
  <PresentationFormat>Panorámica</PresentationFormat>
  <Paragraphs>47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Gadugi</vt:lpstr>
      <vt:lpstr>Tema de Office</vt:lpstr>
      <vt:lpstr>Curso AABD-SQL</vt:lpstr>
      <vt:lpstr>CREATE DATABASE</vt:lpstr>
      <vt:lpstr>CREATE TABLE</vt:lpstr>
      <vt:lpstr>INSERT INTO - VALUES</vt:lpstr>
      <vt:lpstr>COPY - FROM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AABD-SQL</dc:title>
  <dc:creator>CARLOS CAMPOS TZOMPANTZI</dc:creator>
  <cp:lastModifiedBy>CARLOS CAMPOS TZOMPANTZI</cp:lastModifiedBy>
  <cp:revision>28</cp:revision>
  <dcterms:created xsi:type="dcterms:W3CDTF">2023-06-06T03:26:05Z</dcterms:created>
  <dcterms:modified xsi:type="dcterms:W3CDTF">2023-06-07T04:36:27Z</dcterms:modified>
</cp:coreProperties>
</file>