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0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3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83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7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79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15/06/2023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- ILIKE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D9A2BC-0537-D88C-053F-911FEF877118}"/>
              </a:ext>
            </a:extLst>
          </p:cNvPr>
          <p:cNvSpPr txBox="1">
            <a:spLocks/>
          </p:cNvSpPr>
          <p:nvPr/>
        </p:nvSpPr>
        <p:spPr>
          <a:xfrm>
            <a:off x="8285019" y="4448795"/>
            <a:ext cx="3906981" cy="1088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LIKE</a:t>
            </a:r>
            <a:r>
              <a:rPr lang="es-MX" sz="1600" dirty="0"/>
              <a:t> hace distinción entre mayúsculas y minúsculas, si quisiéramos omitir eso podríamos usar </a:t>
            </a:r>
            <a:r>
              <a:rPr lang="es-MX" sz="1600" b="1" dirty="0"/>
              <a:t>ILIKE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01586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SUBSTRING( </a:t>
            </a:r>
            <a:r>
              <a:rPr lang="es-MX" dirty="0"/>
              <a:t>‘texto original’, </a:t>
            </a:r>
            <a:r>
              <a:rPr lang="es-MX" b="1" dirty="0"/>
              <a:t>FROM</a:t>
            </a:r>
            <a:r>
              <a:rPr lang="es-MX" dirty="0"/>
              <a:t> [posición original],</a:t>
            </a:r>
          </a:p>
          <a:p>
            <a:pPr algn="l"/>
            <a:r>
              <a:rPr lang="es-MX" dirty="0"/>
              <a:t>	 	</a:t>
            </a:r>
            <a:r>
              <a:rPr lang="es-MX" b="1" dirty="0"/>
              <a:t>FOR</a:t>
            </a:r>
            <a:r>
              <a:rPr lang="es-MX" dirty="0"/>
              <a:t> [posición final]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permite extraer un subtexto de un texto especificado.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400" y="3488981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SUBSTRING(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</a:t>
            </a:r>
            <a:r>
              <a:rPr lang="es-MX" sz="2000" dirty="0">
                <a:solidFill>
                  <a:schemeClr val="accent1"/>
                </a:solidFill>
              </a:rPr>
              <a:t> 2)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customer_grupo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SUBSTRING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FOR </a:t>
            </a:r>
            <a:r>
              <a:rPr lang="es-MX" sz="2000" dirty="0">
                <a:solidFill>
                  <a:schemeClr val="accent1"/>
                </a:solidFill>
              </a:rPr>
              <a:t>2)=‘AB’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9967E9C-1538-D6F2-6611-695322DA4D4F}"/>
              </a:ext>
            </a:extLst>
          </p:cNvPr>
          <p:cNvSpPr txBox="1">
            <a:spLocks/>
          </p:cNvSpPr>
          <p:nvPr/>
        </p:nvSpPr>
        <p:spPr>
          <a:xfrm>
            <a:off x="8285019" y="358413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FROM</a:t>
            </a:r>
            <a:r>
              <a:rPr lang="es-MX" sz="1600" dirty="0"/>
              <a:t> indica desde qué posición empieza a extraer. </a:t>
            </a:r>
            <a:r>
              <a:rPr lang="es-MX" sz="1600" b="1" dirty="0"/>
              <a:t>FOR</a:t>
            </a:r>
            <a:r>
              <a:rPr lang="es-MX" sz="1600" dirty="0"/>
              <a:t> indica cuántos caracteres extraerá.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39363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STRING_AGG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66977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STRING_AGG( </a:t>
            </a:r>
            <a:r>
              <a:rPr lang="es-MX" dirty="0"/>
              <a:t>[expresión], </a:t>
            </a:r>
            <a:r>
              <a:rPr lang="es-MX" b="1" dirty="0"/>
              <a:t>‘</a:t>
            </a:r>
            <a:r>
              <a:rPr lang="es-MX" dirty="0"/>
              <a:t>delimitador</a:t>
            </a:r>
            <a:r>
              <a:rPr lang="es-MX" b="1" dirty="0"/>
              <a:t>’ )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Concatena caracteres como una lista, separados por un delimitador especificado. Es una </a:t>
            </a:r>
            <a:r>
              <a:rPr lang="es-MX" sz="1600" b="1" dirty="0"/>
              <a:t>función vectorizada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24683" y="2918716"/>
            <a:ext cx="8132626" cy="196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STRING_AGG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producto_id</a:t>
            </a:r>
            <a:r>
              <a:rPr lang="es-MX" sz="2000" dirty="0">
                <a:solidFill>
                  <a:schemeClr val="accent1"/>
                </a:solidFill>
              </a:rPr>
              <a:t>, ‘, ‘)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delimitador es arbitrario, puede ser cualquiera que necesitemos</a:t>
            </a:r>
            <a:endParaRPr lang="es-MX" sz="1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3EC4F24-99EF-FB7C-508D-5AF7BF44E319}"/>
              </a:ext>
            </a:extLst>
          </p:cNvPr>
          <p:cNvSpPr txBox="1">
            <a:spLocks/>
          </p:cNvSpPr>
          <p:nvPr/>
        </p:nvSpPr>
        <p:spPr>
          <a:xfrm>
            <a:off x="8257309" y="3438795"/>
            <a:ext cx="3906981" cy="55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se pueden concatenar elementos de la misma columna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10300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Son las funciones piso y techo que se conocen en matemáticas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FLOOR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CEIL</a:t>
            </a:r>
            <a:r>
              <a:rPr lang="es-MX" sz="2000" dirty="0">
                <a:solidFill>
                  <a:schemeClr val="accent1"/>
                </a:solidFill>
              </a:rPr>
              <a:t>(sales)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discount</a:t>
            </a:r>
            <a:r>
              <a:rPr lang="es-MX" sz="2000" dirty="0">
                <a:solidFill>
                  <a:schemeClr val="accent1"/>
                </a:solidFill>
              </a:rPr>
              <a:t>&gt;0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2623058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FLOOR(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FLOOR / CEIL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007FF0B-0E42-C17F-39E9-1943B38E143E}"/>
              </a:ext>
            </a:extLst>
          </p:cNvPr>
          <p:cNvSpPr txBox="1">
            <a:spLocks/>
          </p:cNvSpPr>
          <p:nvPr/>
        </p:nvSpPr>
        <p:spPr>
          <a:xfrm>
            <a:off x="4772994" y="1981333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RANDOM();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RANDOM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FF6DCAD0-C836-DDC0-CFB7-DE25FDABF5CE}"/>
              </a:ext>
            </a:extLst>
          </p:cNvPr>
          <p:cNvSpPr txBox="1">
            <a:spLocks/>
          </p:cNvSpPr>
          <p:nvPr/>
        </p:nvSpPr>
        <p:spPr>
          <a:xfrm>
            <a:off x="4793770" y="4678301"/>
            <a:ext cx="262305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CEIL( </a:t>
            </a:r>
            <a:r>
              <a:rPr lang="es-MX" dirty="0"/>
              <a:t>[número] </a:t>
            </a:r>
            <a:r>
              <a:rPr lang="es-MX" b="1" dirty="0"/>
              <a:t>);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para generar un número aleatorio entre 0, inclusive, y 1, exclusive.</a:t>
            </a:r>
          </a:p>
        </p:txBody>
      </p:sp>
    </p:spTree>
    <p:extLst>
      <p:ext uri="{BB962C8B-B14F-4D97-AF65-F5344CB8AC3E}">
        <p14:creationId xmlns:p14="http://schemas.microsoft.com/office/powerpoint/2010/main" val="24297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fijar el mismo número </a:t>
            </a:r>
            <a:r>
              <a:rPr lang="es-MX" sz="1600" dirty="0" err="1"/>
              <a:t>aletorio</a:t>
            </a:r>
            <a:r>
              <a:rPr lang="es-MX" sz="1600" dirty="0"/>
              <a:t>, por ejemplo, para cuando se quiere repetir las simulaciones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SETSEED</a:t>
            </a:r>
            <a:r>
              <a:rPr lang="es-MX" sz="2000" dirty="0">
                <a:solidFill>
                  <a:schemeClr val="accent1"/>
                </a:solidFill>
              </a:rPr>
              <a:t>(0.5)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RANDOM(), RANDOM()</a:t>
            </a:r>
            <a:r>
              <a:rPr lang="es-MX" sz="2000" dirty="0">
                <a:solidFill>
                  <a:schemeClr val="accent1"/>
                </a:solidFill>
              </a:rPr>
              <a:t>*(50-10)+10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SEETSEED( </a:t>
            </a:r>
            <a:r>
              <a:rPr lang="es-MX" dirty="0"/>
              <a:t>[semilla]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SETSEED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C6E56E80-EE3F-601B-B87A-06A74DFCACB9}"/>
              </a:ext>
            </a:extLst>
          </p:cNvPr>
          <p:cNvSpPr txBox="1">
            <a:spLocks/>
          </p:cNvSpPr>
          <p:nvPr/>
        </p:nvSpPr>
        <p:spPr>
          <a:xfrm>
            <a:off x="173169" y="5309266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order_line</a:t>
            </a:r>
            <a:r>
              <a:rPr lang="es-MX" sz="2000" dirty="0">
                <a:solidFill>
                  <a:schemeClr val="accent1"/>
                </a:solidFill>
              </a:rPr>
              <a:t>, sales,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(sales), </a:t>
            </a:r>
            <a:r>
              <a:rPr lang="es-MX" sz="2000" b="1" dirty="0">
                <a:solidFill>
                  <a:schemeClr val="accent1"/>
                </a:solidFill>
              </a:rPr>
              <a:t>ROUND</a:t>
            </a:r>
            <a:r>
              <a:rPr lang="es-MX" sz="2000" dirty="0">
                <a:solidFill>
                  <a:schemeClr val="accent1"/>
                </a:solidFill>
              </a:rPr>
              <a:t>(sales,2)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006003A-FF7F-6252-B6DA-8ABDCC7CD552}"/>
              </a:ext>
            </a:extLst>
          </p:cNvPr>
          <p:cNvSpPr txBox="1">
            <a:spLocks/>
          </p:cNvSpPr>
          <p:nvPr/>
        </p:nvSpPr>
        <p:spPr>
          <a:xfrm>
            <a:off x="173169" y="4732588"/>
            <a:ext cx="7743908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ROUND(</a:t>
            </a:r>
            <a:r>
              <a:rPr lang="es-MX" dirty="0"/>
              <a:t> [número],[cantidad de decimales] </a:t>
            </a:r>
            <a:r>
              <a:rPr lang="es-MX" b="1" dirty="0"/>
              <a:t>);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18D8799-E414-5CFA-BED2-BFD6F61BC253}"/>
              </a:ext>
            </a:extLst>
          </p:cNvPr>
          <p:cNvSpPr txBox="1">
            <a:spLocks/>
          </p:cNvSpPr>
          <p:nvPr/>
        </p:nvSpPr>
        <p:spPr>
          <a:xfrm>
            <a:off x="152393" y="4206260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ROUND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5FB8EE80-13A4-C7B4-6CA2-9E6896E91D06}"/>
              </a:ext>
            </a:extLst>
          </p:cNvPr>
          <p:cNvSpPr txBox="1">
            <a:spLocks/>
          </p:cNvSpPr>
          <p:nvPr/>
        </p:nvSpPr>
        <p:spPr>
          <a:xfrm>
            <a:off x="8305795" y="4579709"/>
            <a:ext cx="3906981" cy="15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Redondea números hasta una cierta cantidad de decimales. Si no se especifica un número de decimales, lo redondea al siguiente entero si su parte decimal es mayor a 0.5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01DEA-9D20-0A9C-6B9B-CC65B7614961}"/>
              </a:ext>
            </a:extLst>
          </p:cNvPr>
          <p:cNvSpPr txBox="1">
            <a:spLocks/>
          </p:cNvSpPr>
          <p:nvPr/>
        </p:nvSpPr>
        <p:spPr>
          <a:xfrm>
            <a:off x="8257309" y="2648872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setseed</a:t>
            </a:r>
            <a:r>
              <a:rPr lang="es-MX" sz="1600" dirty="0"/>
              <a:t> únicamente aplicará al primer comando que contenga aleatoriedad</a:t>
            </a:r>
          </a:p>
        </p:txBody>
      </p:sp>
    </p:spTree>
    <p:extLst>
      <p:ext uri="{BB962C8B-B14F-4D97-AF65-F5344CB8AC3E}">
        <p14:creationId xmlns:p14="http://schemas.microsoft.com/office/powerpoint/2010/main" val="217250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MATEMÁTICAS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8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Sirve para calcular potencias. Con esta sentencia estamos calculando </a:t>
            </a:r>
            <a:r>
              <a:rPr lang="es-MX" sz="1600" dirty="0" err="1"/>
              <a:t>m^n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2298"/>
            <a:ext cx="8132626" cy="12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POWER(</a:t>
            </a:r>
            <a:r>
              <a:rPr lang="es-MX" sz="2000" dirty="0">
                <a:solidFill>
                  <a:schemeClr val="accent1"/>
                </a:solidFill>
              </a:rPr>
              <a:t>age,2)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3085482" cy="471661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POWER( </a:t>
            </a:r>
            <a:r>
              <a:rPr lang="es-MX" dirty="0" err="1"/>
              <a:t>m,n</a:t>
            </a:r>
            <a:r>
              <a:rPr lang="es-MX" dirty="0"/>
              <a:t> </a:t>
            </a:r>
            <a:r>
              <a:rPr lang="es-MX" b="1" dirty="0"/>
              <a:t>);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094846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FECHA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746760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YYYY-MM-DD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10841" y="5079658"/>
            <a:ext cx="8132626" cy="177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CURRENT_DATE,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</a:t>
            </a:r>
            <a:r>
              <a:rPr lang="es-MX" sz="2000" dirty="0">
                <a:solidFill>
                  <a:schemeClr val="accent1"/>
                </a:solidFill>
              </a:rPr>
              <a:t>(3),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CURRENT_TIMESTAMP</a:t>
            </a:r>
            <a:r>
              <a:rPr lang="es-MX" sz="2000" dirty="0">
                <a:solidFill>
                  <a:schemeClr val="accent1"/>
                </a:solidFill>
              </a:rPr>
              <a:t>(3)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08FCBB4-3418-7C70-DE68-32559672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3" y="2035620"/>
            <a:ext cx="6745352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CURRENT_DATE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170483-8890-2298-82A6-ACFDD3896EB6}"/>
              </a:ext>
            </a:extLst>
          </p:cNvPr>
          <p:cNvSpPr txBox="1">
            <a:spLocks/>
          </p:cNvSpPr>
          <p:nvPr/>
        </p:nvSpPr>
        <p:spPr>
          <a:xfrm>
            <a:off x="131617" y="1509292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C22FF-755B-52DE-9E77-56FF760EFB96}"/>
              </a:ext>
            </a:extLst>
          </p:cNvPr>
          <p:cNvSpPr txBox="1">
            <a:spLocks/>
          </p:cNvSpPr>
          <p:nvPr/>
        </p:nvSpPr>
        <p:spPr>
          <a:xfrm>
            <a:off x="131617" y="3237745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B44CF7C-D173-C83F-C322-3241326B5462}"/>
              </a:ext>
            </a:extLst>
          </p:cNvPr>
          <p:cNvSpPr txBox="1">
            <a:spLocks/>
          </p:cNvSpPr>
          <p:nvPr/>
        </p:nvSpPr>
        <p:spPr>
          <a:xfrm>
            <a:off x="110841" y="2711417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95CB6DC-5908-3757-4B51-E885484AE771}"/>
              </a:ext>
            </a:extLst>
          </p:cNvPr>
          <p:cNvSpPr txBox="1">
            <a:spLocks/>
          </p:cNvSpPr>
          <p:nvPr/>
        </p:nvSpPr>
        <p:spPr>
          <a:xfrm>
            <a:off x="8285019" y="2899718"/>
            <a:ext cx="3906981" cy="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hora actual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95A33C-DB7F-B846-36B9-393857270360}"/>
              </a:ext>
            </a:extLst>
          </p:cNvPr>
          <p:cNvSpPr txBox="1">
            <a:spLocks/>
          </p:cNvSpPr>
          <p:nvPr/>
        </p:nvSpPr>
        <p:spPr>
          <a:xfrm>
            <a:off x="173169" y="4416946"/>
            <a:ext cx="6745352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CURRENT_TIME( </a:t>
            </a:r>
            <a:r>
              <a:rPr lang="es-MX" dirty="0"/>
              <a:t>[precisión] </a:t>
            </a:r>
            <a:r>
              <a:rPr lang="es-MX" b="1" dirty="0"/>
              <a:t>);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5BED74-263A-289B-6A90-6EB7A45BB44B}"/>
              </a:ext>
            </a:extLst>
          </p:cNvPr>
          <p:cNvSpPr txBox="1">
            <a:spLocks/>
          </p:cNvSpPr>
          <p:nvPr/>
        </p:nvSpPr>
        <p:spPr>
          <a:xfrm>
            <a:off x="152393" y="3890618"/>
            <a:ext cx="7966363" cy="4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CURRENT_TIMESTAMP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760E380-BECD-3745-B7A5-26658A9C8A87}"/>
              </a:ext>
            </a:extLst>
          </p:cNvPr>
          <p:cNvSpPr txBox="1">
            <a:spLocks/>
          </p:cNvSpPr>
          <p:nvPr/>
        </p:nvSpPr>
        <p:spPr>
          <a:xfrm>
            <a:off x="8298861" y="4326849"/>
            <a:ext cx="3906981" cy="127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devuelve la </a:t>
            </a:r>
            <a:r>
              <a:rPr lang="es-MX" sz="1600" b="1" dirty="0"/>
              <a:t>fecha y hora actuales</a:t>
            </a:r>
            <a:r>
              <a:rPr lang="es-MX" sz="1600" dirty="0"/>
              <a:t> en formato</a:t>
            </a:r>
          </a:p>
          <a:p>
            <a:pPr algn="l"/>
            <a:r>
              <a:rPr lang="es-MX" sz="1600" dirty="0"/>
              <a:t>HH:MM:SS.GMT+TZ</a:t>
            </a:r>
          </a:p>
        </p:txBody>
      </p:sp>
    </p:spTree>
    <p:extLst>
      <p:ext uri="{BB962C8B-B14F-4D97-AF65-F5344CB8AC3E}">
        <p14:creationId xmlns:p14="http://schemas.microsoft.com/office/powerpoint/2010/main" val="33759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4727</Words>
  <Application>Microsoft Office PowerPoint</Application>
  <PresentationFormat>Panorámica</PresentationFormat>
  <Paragraphs>534</Paragraphs>
  <Slides>52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- ILIKE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  <vt:lpstr>SUBSTRING</vt:lpstr>
      <vt:lpstr>STRING_AGG</vt:lpstr>
      <vt:lpstr>FUNCIONES MATEMÁTICAS</vt:lpstr>
      <vt:lpstr>FUNCIONES MATEMÁTICAS</vt:lpstr>
      <vt:lpstr>FUNCIONES MATEMÁTICAS</vt:lpstr>
      <vt:lpstr>FUNCIONES DE FECHA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204</cp:revision>
  <dcterms:created xsi:type="dcterms:W3CDTF">2023-06-06T03:26:05Z</dcterms:created>
  <dcterms:modified xsi:type="dcterms:W3CDTF">2023-06-16T05:06:47Z</dcterms:modified>
</cp:coreProperties>
</file>