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30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34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00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76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4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- ILIKE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D9A2BC-0537-D88C-053F-911FEF877118}"/>
              </a:ext>
            </a:extLst>
          </p:cNvPr>
          <p:cNvSpPr txBox="1">
            <a:spLocks/>
          </p:cNvSpPr>
          <p:nvPr/>
        </p:nvSpPr>
        <p:spPr>
          <a:xfrm>
            <a:off x="8285019" y="4448796"/>
            <a:ext cx="3906981" cy="80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LIKE</a:t>
            </a:r>
            <a:r>
              <a:rPr lang="es-MX" sz="1600" dirty="0"/>
              <a:t> hace distinción entre mayúsculas y minúsculas, si quisiéramos omitir eso podríamos usar </a:t>
            </a:r>
            <a:r>
              <a:rPr lang="es-MX" sz="1600" b="1" dirty="0"/>
              <a:t>ILIKE</a:t>
            </a:r>
            <a:endParaRPr lang="es-MX" sz="160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24D90B4-1EAA-819B-FA46-34A7179DEA5C}"/>
              </a:ext>
            </a:extLst>
          </p:cNvPr>
          <p:cNvSpPr txBox="1">
            <a:spLocks/>
          </p:cNvSpPr>
          <p:nvPr/>
        </p:nvSpPr>
        <p:spPr>
          <a:xfrm>
            <a:off x="8285019" y="5287657"/>
            <a:ext cx="3906981" cy="37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Se dice que </a:t>
            </a:r>
            <a:r>
              <a:rPr lang="es-MX" sz="1600" b="1" dirty="0"/>
              <a:t>LIKE </a:t>
            </a:r>
            <a:r>
              <a:rPr lang="es-MX" sz="1600" dirty="0"/>
              <a:t>es </a:t>
            </a:r>
            <a:r>
              <a:rPr lang="es-MX" sz="1600" b="1" dirty="0"/>
              <a:t>case sensitive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0DFFB-6EB2-8B8B-53EA-9ADE3029AABE}"/>
              </a:ext>
            </a:extLst>
          </p:cNvPr>
          <p:cNvSpPr txBox="1">
            <a:spLocks/>
          </p:cNvSpPr>
          <p:nvPr/>
        </p:nvSpPr>
        <p:spPr>
          <a:xfrm>
            <a:off x="304800" y="1755056"/>
            <a:ext cx="9144000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/>
              <a:t>CREATE DATABASE</a:t>
            </a:r>
            <a:r>
              <a:rPr lang="es-MX"/>
              <a:t> [nombre] </a:t>
            </a:r>
            <a:r>
              <a:rPr lang="es-MX" b="1"/>
              <a:t>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AB7A05DF-0F01-DCDD-29AD-D165EA4CA8F9}"/>
              </a:ext>
            </a:extLst>
          </p:cNvPr>
          <p:cNvSpPr txBox="1">
            <a:spLocks/>
          </p:cNvSpPr>
          <p:nvPr/>
        </p:nvSpPr>
        <p:spPr>
          <a:xfrm>
            <a:off x="8285017" y="3972393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el </a:t>
            </a:r>
            <a:r>
              <a:rPr lang="es-MX" sz="1600" b="1" dirty="0"/>
              <a:t>ORDER BY </a:t>
            </a:r>
            <a:r>
              <a:rPr lang="es-MX" sz="1600" dirty="0"/>
              <a:t>pudo usarse “</a:t>
            </a:r>
            <a:r>
              <a:rPr lang="es-MX" sz="1600" dirty="0" err="1"/>
              <a:t>customer_name</a:t>
            </a:r>
            <a:r>
              <a:rPr lang="es-MX" sz="1600" dirty="0"/>
              <a:t>” o bien “nombre” como aparece en el ejemplo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AC1001F-9870-D434-EE98-836C9D3FCB09}"/>
              </a:ext>
            </a:extLst>
          </p:cNvPr>
          <p:cNvSpPr txBox="1">
            <a:spLocks/>
          </p:cNvSpPr>
          <p:nvPr/>
        </p:nvSpPr>
        <p:spPr>
          <a:xfrm>
            <a:off x="8257308" y="5662648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remarcar que para poder usar </a:t>
            </a:r>
            <a:r>
              <a:rPr lang="es-MX" sz="1600" b="1" dirty="0"/>
              <a:t>AS</a:t>
            </a:r>
            <a:r>
              <a:rPr lang="es-MX" sz="1600" dirty="0"/>
              <a:t> se usan </a:t>
            </a:r>
            <a:r>
              <a:rPr lang="es-MX" sz="1600" dirty="0" err="1"/>
              <a:t>comilas</a:t>
            </a:r>
            <a:r>
              <a:rPr lang="es-MX" sz="1600" dirty="0"/>
              <a:t> dobles “”, no comillas simples ‘’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,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64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Es como si los valores categóricos de la columna definieran una partición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588FD1B-BB15-594B-DDD3-0FBCE2F63C93}"/>
              </a:ext>
            </a:extLst>
          </p:cNvPr>
          <p:cNvSpPr txBox="1">
            <a:spLocks/>
          </p:cNvSpPr>
          <p:nvPr/>
        </p:nvSpPr>
        <p:spPr>
          <a:xfrm>
            <a:off x="8326583" y="240044"/>
            <a:ext cx="3906981" cy="94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En el </a:t>
            </a:r>
            <a:r>
              <a:rPr lang="es-MX" sz="1600" b="1" dirty="0"/>
              <a:t>GROUP BY</a:t>
            </a:r>
            <a:r>
              <a:rPr lang="es-MX" sz="1600" dirty="0"/>
              <a:t> tiene que ponerse aquellas columnas que no se les esté aplicando una función agregada (FUNCIONAGG)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 con la FUNCIONAGG 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“Categoría de edad”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  <a:r>
              <a:rPr lang="es-MX" b="1" dirty="0"/>
              <a:t>,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80108" y="37079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ABCB9A-8D78-1EC7-A27C-21CB849FD078}"/>
              </a:ext>
            </a:extLst>
          </p:cNvPr>
          <p:cNvSpPr txBox="1"/>
          <p:nvPr/>
        </p:nvSpPr>
        <p:spPr>
          <a:xfrm>
            <a:off x="166254" y="4826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EADFF9-9A20-BC94-4758-8EE77E8E7E93}"/>
              </a:ext>
            </a:extLst>
          </p:cNvPr>
          <p:cNvSpPr txBox="1"/>
          <p:nvPr/>
        </p:nvSpPr>
        <p:spPr>
          <a:xfrm>
            <a:off x="152399" y="6018225"/>
            <a:ext cx="777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users</a:t>
            </a:r>
            <a:r>
              <a:rPr lang="es-MX" sz="1800" dirty="0">
                <a:solidFill>
                  <a:schemeClr val="accent1"/>
                </a:solidFill>
              </a:rPr>
              <a:t>(id </a:t>
            </a:r>
            <a:r>
              <a:rPr lang="es-MX" sz="1800" b="1" dirty="0">
                <a:solidFill>
                  <a:schemeClr val="accent1"/>
                </a:solidFill>
              </a:rPr>
              <a:t>INT GENERATED BY DEFAULT AS IDENTITY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		  </a:t>
            </a:r>
            <a:r>
              <a:rPr lang="es-MX" sz="1800" dirty="0" err="1">
                <a:solidFill>
                  <a:schemeClr val="accent1"/>
                </a:solidFill>
              </a:rPr>
              <a:t>name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caracter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varying</a:t>
            </a:r>
            <a:r>
              <a:rPr lang="es-MX" sz="1800" dirty="0">
                <a:solidFill>
                  <a:schemeClr val="accent1"/>
                </a:solidFill>
              </a:rPr>
              <a:t>);</a:t>
            </a:r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79406D2-C24E-1689-8379-C9A8A2D64FCC}"/>
              </a:ext>
            </a:extLst>
          </p:cNvPr>
          <p:cNvSpPr txBox="1">
            <a:spLocks/>
          </p:cNvSpPr>
          <p:nvPr/>
        </p:nvSpPr>
        <p:spPr>
          <a:xfrm>
            <a:off x="8298873" y="6053060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Con esto logramos que ponga los números consecutivos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’,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producto_id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FF6DCAD0-C836-DDC0-CFB7-DE25FDABF5CE}"/>
              </a:ext>
            </a:extLst>
          </p:cNvPr>
          <p:cNvSpPr txBox="1">
            <a:spLocks/>
          </p:cNvSpPr>
          <p:nvPr/>
        </p:nvSpPr>
        <p:spPr>
          <a:xfrm>
            <a:off x="4793770" y="4678301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AGE( </a:t>
            </a:r>
            <a:r>
              <a:rPr lang="es-MX" dirty="0"/>
              <a:t>[fecha 1], [fecha 2]</a:t>
            </a:r>
            <a:r>
              <a:rPr lang="es-MX" b="1" dirty="0"/>
              <a:t> 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diferencia que existe entre dos fechas en número de años, meses, días, horas, minutos y segundos.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117501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>
                <a:solidFill>
                  <a:schemeClr val="accent1"/>
                </a:solidFill>
              </a:rPr>
              <a:t>‘2014-04-25’, ‘2014-01-01’</a:t>
            </a:r>
            <a:r>
              <a:rPr lang="es-MX" sz="2000" b="1" dirty="0">
                <a:solidFill>
                  <a:schemeClr val="accent1"/>
                </a:solidFill>
              </a:rPr>
              <a:t> 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TIMESTAMP </a:t>
            </a:r>
            <a:r>
              <a:rPr lang="es-MX" sz="2000" dirty="0">
                <a:solidFill>
                  <a:schemeClr val="accent1"/>
                </a:solidFill>
              </a:rPr>
              <a:t>‘2014-04-25 17:00:10’</a:t>
            </a:r>
            <a:r>
              <a:rPr lang="es-MX" sz="2000" b="1" dirty="0">
                <a:solidFill>
                  <a:schemeClr val="accent1"/>
                </a:solidFill>
              </a:rPr>
              <a:t> 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 calcula como fecha1 - fecha2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467828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caso de poner las fechas al revés, devolverá el resultado con un signo negativo</a:t>
            </a:r>
            <a:endParaRPr lang="es-MX" sz="16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0AAF46F-D70B-6CFB-A353-B54CCC6F00F2}"/>
              </a:ext>
            </a:extLst>
          </p:cNvPr>
          <p:cNvSpPr txBox="1">
            <a:spLocks/>
          </p:cNvSpPr>
          <p:nvPr/>
        </p:nvSpPr>
        <p:spPr>
          <a:xfrm>
            <a:off x="152400" y="4600006"/>
            <a:ext cx="8132626" cy="16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b="1" dirty="0">
                <a:solidFill>
                  <a:schemeClr val="accent1"/>
                </a:solidFill>
              </a:rPr>
              <a:t>) AS </a:t>
            </a:r>
            <a:r>
              <a:rPr lang="es-MX" sz="2000" dirty="0">
                <a:solidFill>
                  <a:schemeClr val="accent1"/>
                </a:solidFill>
              </a:rPr>
              <a:t>tiempo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9" y="330127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TIMESTAMP</a:t>
            </a:r>
            <a:r>
              <a:rPr lang="es-MX" sz="1600" dirty="0"/>
              <a:t> permite indicar que queremos considerar el tiempo actual.</a:t>
            </a:r>
          </a:p>
        </p:txBody>
      </p:sp>
    </p:spTree>
    <p:extLst>
      <p:ext uri="{BB962C8B-B14F-4D97-AF65-F5344CB8AC3E}">
        <p14:creationId xmlns:p14="http://schemas.microsoft.com/office/powerpoint/2010/main" val="17186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EXTRACT( </a:t>
            </a:r>
            <a:r>
              <a:rPr lang="es-MX" dirty="0"/>
              <a:t>[unidades] </a:t>
            </a:r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TIMESTAMP </a:t>
            </a:r>
            <a:r>
              <a:rPr lang="es-MX" dirty="0"/>
              <a:t>[fecha]</a:t>
            </a:r>
            <a:r>
              <a:rPr lang="es-MX" b="1" dirty="0"/>
              <a:t> 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extraer partes de una fecha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6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EXTRACT </a:t>
            </a:r>
            <a:r>
              <a:rPr lang="es-MX" sz="2000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day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TIMESTAMP</a:t>
            </a:r>
            <a:r>
              <a:rPr lang="es-MX" sz="2000" dirty="0">
                <a:solidFill>
                  <a:schemeClr val="accent1"/>
                </a:solidFill>
              </a:rPr>
              <a:t> ‘2014-04-25’ 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29595" y="3010879"/>
            <a:ext cx="3906981" cy="7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“unidades” que pueden usarse aparecen en la siguiente tabla tabla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25.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536A29-35A7-2903-FC05-06D1377FA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0" t="42182" r="24981" b="17143"/>
          <a:stretch/>
        </p:blipFill>
        <p:spPr>
          <a:xfrm>
            <a:off x="310247" y="3064636"/>
            <a:ext cx="7312696" cy="3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REGEX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60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una búsqueda de patrones por codificación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30E7F-A03E-50C3-69D9-CE8EAE17F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7" t="38176" r="27034" b="17361"/>
          <a:stretch/>
        </p:blipFill>
        <p:spPr>
          <a:xfrm>
            <a:off x="0" y="1755200"/>
            <a:ext cx="8027643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CHAR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TO_CHAR(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números o fechas </a:t>
            </a:r>
            <a:r>
              <a:rPr lang="es-MX" sz="1600" b="1" dirty="0"/>
              <a:t>a texto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‘9999.99’)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diciendo que queremos dos decimales (los trunca), y que la parte entera sea de 4 lugares, por lo que “14” aparecerá como “  14”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EE1C9B-9EDC-9E76-610F-12CE06C98A1D}"/>
              </a:ext>
            </a:extLst>
          </p:cNvPr>
          <p:cNvSpPr txBox="1">
            <a:spLocks/>
          </p:cNvSpPr>
          <p:nvPr/>
        </p:nvSpPr>
        <p:spPr>
          <a:xfrm>
            <a:off x="152400" y="350274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‘$9,999.99’)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14B1063-0C18-421D-B789-D092C7BA0BD8}"/>
              </a:ext>
            </a:extLst>
          </p:cNvPr>
          <p:cNvSpPr txBox="1">
            <a:spLocks/>
          </p:cNvSpPr>
          <p:nvPr/>
        </p:nvSpPr>
        <p:spPr>
          <a:xfrm>
            <a:off x="8285019" y="3445863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Especificamos que el separador de miles sea una coma y que ponga el signo de pesos.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A7E2FE5-D372-2A29-B2C6-A632FED46A58}"/>
              </a:ext>
            </a:extLst>
          </p:cNvPr>
          <p:cNvSpPr txBox="1">
            <a:spLocks/>
          </p:cNvSpPr>
          <p:nvPr/>
        </p:nvSpPr>
        <p:spPr>
          <a:xfrm>
            <a:off x="152400" y="435469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‘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DD, YY’ 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9416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3D632D-ED98-5289-D24E-95E7C324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7" t="42838" r="36065" b="22609"/>
          <a:stretch/>
        </p:blipFill>
        <p:spPr>
          <a:xfrm>
            <a:off x="374753" y="1765091"/>
            <a:ext cx="4907476" cy="33278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935C80-FF74-1637-48A8-F5B0EE5C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0" t="32122" r="27582" b="16705"/>
          <a:stretch/>
        </p:blipFill>
        <p:spPr>
          <a:xfrm>
            <a:off x="5585566" y="1626433"/>
            <a:ext cx="6231681" cy="39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3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TO_DATE(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textos </a:t>
            </a:r>
            <a:r>
              <a:rPr lang="es-MX" sz="1600" b="1" dirty="0"/>
              <a:t>a fechas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(‘2019/01/15’, ‘YYYY/MM/DD’)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tiene que especificar en qué formato viene el texto que estamos metiendo como input para que SQL la ponga en formato YYYY-MM-DD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86112DE-643B-88DB-7A2A-57A6B23DA9C3}"/>
              </a:ext>
            </a:extLst>
          </p:cNvPr>
          <p:cNvSpPr txBox="1">
            <a:spLocks/>
          </p:cNvSpPr>
          <p:nvPr/>
        </p:nvSpPr>
        <p:spPr>
          <a:xfrm>
            <a:off x="152400" y="3176245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(‘26122018’, ‘DDMMYYYY’)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6A0C7E34-C6CF-DAC4-BEEF-29D6380FDC9F}"/>
              </a:ext>
            </a:extLst>
          </p:cNvPr>
          <p:cNvSpPr txBox="1">
            <a:spLocks/>
          </p:cNvSpPr>
          <p:nvPr/>
        </p:nvSpPr>
        <p:spPr>
          <a:xfrm>
            <a:off x="152400" y="364527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2018-12-26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D0C9D48-A66F-90A7-0019-EA68DE9D0CAC}"/>
              </a:ext>
            </a:extLst>
          </p:cNvPr>
          <p:cNvSpPr txBox="1">
            <a:spLocks/>
          </p:cNvSpPr>
          <p:nvPr/>
        </p:nvSpPr>
        <p:spPr>
          <a:xfrm>
            <a:off x="152399" y="275678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2019-01-05</a:t>
            </a:r>
          </a:p>
        </p:txBody>
      </p:sp>
    </p:spTree>
    <p:extLst>
      <p:ext uri="{BB962C8B-B14F-4D97-AF65-F5344CB8AC3E}">
        <p14:creationId xmlns:p14="http://schemas.microsoft.com/office/powerpoint/2010/main" val="26795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0D45D5B-AB6A-A8E6-5512-CB3CEDE487BE}"/>
              </a:ext>
            </a:extLst>
          </p:cNvPr>
          <p:cNvSpPr txBox="1">
            <a:spLocks/>
          </p:cNvSpPr>
          <p:nvPr/>
        </p:nvSpPr>
        <p:spPr>
          <a:xfrm>
            <a:off x="136264" y="591112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new_age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b="1" dirty="0">
                <a:solidFill>
                  <a:schemeClr val="accent1"/>
                </a:solidFill>
              </a:rPr>
              <a:t>CAST(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INT 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5211</Words>
  <Application>Microsoft Office PowerPoint</Application>
  <PresentationFormat>Panorámica</PresentationFormat>
  <Paragraphs>584</Paragraphs>
  <Slides>58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- ILIKE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  <vt:lpstr>AGE</vt:lpstr>
      <vt:lpstr>EXTRACT</vt:lpstr>
      <vt:lpstr>REGEX</vt:lpstr>
      <vt:lpstr>TO CHAR</vt:lpstr>
      <vt:lpstr>Presentación de PowerPoint</vt:lpstr>
      <vt:lpstr>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242</cp:revision>
  <dcterms:created xsi:type="dcterms:W3CDTF">2023-06-06T03:26:05Z</dcterms:created>
  <dcterms:modified xsi:type="dcterms:W3CDTF">2023-08-05T20:45:00Z</dcterms:modified>
</cp:coreProperties>
</file>