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0CF0-3796-4E17-B7ED-E5E607CC2E7A}" type="datetimeFigureOut">
              <a:rPr lang="es-MX" smtClean="0"/>
              <a:t>18/07/2023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8022-2530-4603-9FD9-5FBF83922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58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1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99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73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17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58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360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02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692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431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5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07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036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838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167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934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798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307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934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007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763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45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66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24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15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54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0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6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18/07/2023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18/07/2023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18/07/2023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18/07/2023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18/07/2023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18/07/2023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18/07/2023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606320"/>
            <a:ext cx="8575963" cy="74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Los comentarios se hacen con --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[nombre de la columna]</a:t>
            </a:r>
            <a:r>
              <a:rPr lang="es-MX" sz="2000" b="1" dirty="0"/>
              <a:t>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COLUMN</a:t>
            </a:r>
            <a:r>
              <a:rPr lang="es-MX" sz="2000" dirty="0">
                <a:solidFill>
                  <a:schemeClr val="accent1"/>
                </a:solidFill>
              </a:rPr>
              <a:t> prueba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ALTER COLUMN  </a:t>
            </a:r>
            <a:r>
              <a:rPr lang="es-MX" sz="2000" dirty="0">
                <a:solidFill>
                  <a:schemeClr val="accent1"/>
                </a:solidFill>
              </a:rPr>
              <a:t>edad </a:t>
            </a:r>
            <a:r>
              <a:rPr lang="es-MX" sz="2000" b="1" dirty="0">
                <a:solidFill>
                  <a:schemeClr val="accent1"/>
                </a:solidFill>
              </a:rPr>
              <a:t>TYPE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RENAME COLUMN  </a:t>
            </a:r>
            <a:r>
              <a:rPr lang="es-MX" sz="2000" dirty="0">
                <a:solidFill>
                  <a:schemeClr val="accent1"/>
                </a:solidFill>
              </a:rPr>
              <a:t>correo </a:t>
            </a:r>
            <a:r>
              <a:rPr lang="es-MX" sz="2000" b="1" dirty="0">
                <a:solidFill>
                  <a:schemeClr val="accent1"/>
                </a:solidFill>
              </a:rPr>
              <a:t>TO </a:t>
            </a:r>
            <a:r>
              <a:rPr lang="es-MX" sz="2000" dirty="0" err="1">
                <a:solidFill>
                  <a:schemeClr val="accent1"/>
                </a:solidFill>
              </a:rPr>
              <a:t>correo_cliente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16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ALTER COLUMN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 NOT NULL;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ADD CONSTRAINT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CHECK 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&gt;0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PRIMARY KEY 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87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4522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</a:t>
            </a:r>
          </a:p>
          <a:p>
            <a:pPr algn="l"/>
            <a:r>
              <a:rPr lang="es-MX" b="1" dirty="0"/>
              <a:t>BETWEEN </a:t>
            </a:r>
            <a:r>
              <a:rPr lang="es-MX" dirty="0"/>
              <a:t>‘Valor1’ </a:t>
            </a:r>
            <a:r>
              <a:rPr lang="es-MX" b="1" dirty="0"/>
              <a:t>AND</a:t>
            </a:r>
            <a:r>
              <a:rPr lang="es-MX" dirty="0"/>
              <a:t> ‘Valor2’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filtrar valores usando un rango.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8" y="3886088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 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30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7" y="4740566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‘2015-04-01’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‘2016-04-01’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Toma en cuenta los extremos, es decir, es un “menor o igual” y un “mayor o igual”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puede hacer con fechas, pero las fechas se deben poner entre comillas.</a:t>
            </a:r>
          </a:p>
        </p:txBody>
      </p:sp>
    </p:spTree>
    <p:extLst>
      <p:ext uri="{BB962C8B-B14F-4D97-AF65-F5344CB8AC3E}">
        <p14:creationId xmlns:p14="http://schemas.microsoft.com/office/powerpoint/2010/main" val="23573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LIKE - ILIKE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LIKE</a:t>
            </a:r>
            <a:r>
              <a:rPr lang="es-MX" dirty="0"/>
              <a:t> [patrón]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usada para filtrar mediante valores de coincidencia por patrones haciendo uso de </a:t>
            </a:r>
            <a:r>
              <a:rPr lang="es-MX" sz="1600" i="1" dirty="0"/>
              <a:t>comodines.</a:t>
            </a:r>
            <a:r>
              <a:rPr lang="es-MX" sz="1600" dirty="0"/>
              <a:t>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5097174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NOT LIKE </a:t>
            </a:r>
            <a:r>
              <a:rPr lang="es-MX" sz="2000" dirty="0">
                <a:solidFill>
                  <a:schemeClr val="accent1"/>
                </a:solidFill>
              </a:rPr>
              <a:t>‘S%’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</a:t>
            </a:r>
            <a:r>
              <a:rPr lang="es-MX" sz="1600" i="1" dirty="0"/>
              <a:t>comodines</a:t>
            </a:r>
            <a:r>
              <a:rPr lang="es-MX" sz="1600" dirty="0"/>
              <a:t> son “%” y “_”</a:t>
            </a:r>
            <a:endParaRPr lang="es-MX" sz="1600" i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hacer búsqueda con % se debe emplear “/%”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2E99E12-8BFD-A3F9-540B-D1C93F39995B}"/>
              </a:ext>
            </a:extLst>
          </p:cNvPr>
          <p:cNvSpPr txBox="1">
            <a:spLocks/>
          </p:cNvSpPr>
          <p:nvPr/>
        </p:nvSpPr>
        <p:spPr>
          <a:xfrm>
            <a:off x="152393" y="3270830"/>
            <a:ext cx="7966363" cy="1121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A% : Empiece con A y después haya cualquier cosa</a:t>
            </a:r>
          </a:p>
          <a:p>
            <a:pPr algn="l"/>
            <a:r>
              <a:rPr lang="es-MX" sz="2000" dirty="0"/>
              <a:t>%A: Termine con A y antes haya cualquier cosa</a:t>
            </a:r>
          </a:p>
          <a:p>
            <a:pPr algn="l"/>
            <a:r>
              <a:rPr lang="es-MX" sz="2000" dirty="0"/>
              <a:t>A%B: Empiece con A, termine con B y en medio haya cualquier cosa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2BE04EE-06B8-3723-3359-D066C6C9E759}"/>
              </a:ext>
            </a:extLst>
          </p:cNvPr>
          <p:cNvSpPr txBox="1">
            <a:spLocks/>
          </p:cNvSpPr>
          <p:nvPr/>
        </p:nvSpPr>
        <p:spPr>
          <a:xfrm>
            <a:off x="152393" y="4608949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Cuando ponemos “_”es que permitimos que haya UNA única cosa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F192D49-2A3A-643B-A00F-0FAFBB4343BB}"/>
              </a:ext>
            </a:extLst>
          </p:cNvPr>
          <p:cNvSpPr txBox="1">
            <a:spLocks/>
          </p:cNvSpPr>
          <p:nvPr/>
        </p:nvSpPr>
        <p:spPr>
          <a:xfrm>
            <a:off x="152392" y="5752957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‘_ _ _ _  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D900909-B343-6AE3-6204-B89CE79F2815}"/>
              </a:ext>
            </a:extLst>
          </p:cNvPr>
          <p:cNvSpPr txBox="1">
            <a:spLocks/>
          </p:cNvSpPr>
          <p:nvPr/>
        </p:nvSpPr>
        <p:spPr>
          <a:xfrm>
            <a:off x="8285019" y="5752957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pidiendo nombres de cuatro caracteres y que después haya lo que sea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DD9A2BC-0537-D88C-053F-911FEF877118}"/>
              </a:ext>
            </a:extLst>
          </p:cNvPr>
          <p:cNvSpPr txBox="1">
            <a:spLocks/>
          </p:cNvSpPr>
          <p:nvPr/>
        </p:nvSpPr>
        <p:spPr>
          <a:xfrm>
            <a:off x="8285019" y="4448795"/>
            <a:ext cx="3906981" cy="108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LIKE</a:t>
            </a:r>
            <a:r>
              <a:rPr lang="es-MX" sz="1600" dirty="0"/>
              <a:t> hace distinción entre mayúsculas y minúsculas, si quisiéramos omitir eso podríamos usar </a:t>
            </a:r>
            <a:r>
              <a:rPr lang="es-MX" sz="1600" b="1" dirty="0"/>
              <a:t>ILIKE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157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ORDER BY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WHERE </a:t>
            </a:r>
            <a:r>
              <a:rPr lang="es-MX" dirty="0"/>
              <a:t>si fuera necesaria)</a:t>
            </a:r>
          </a:p>
          <a:p>
            <a:pPr algn="l"/>
            <a:r>
              <a:rPr lang="es-MX" b="1" dirty="0"/>
              <a:t>ORDER BY</a:t>
            </a:r>
            <a:r>
              <a:rPr lang="es-MX" dirty="0"/>
              <a:t> [alguna columna] [ </a:t>
            </a:r>
            <a:r>
              <a:rPr lang="es-MX" b="1" dirty="0"/>
              <a:t>ASC, DESC </a:t>
            </a:r>
            <a:r>
              <a:rPr lang="es-MX" dirty="0"/>
              <a:t>] [alguna columna], …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8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utilizada para ordenar los registros de un conjunto de resultados. Solo se puede usar con </a:t>
            </a:r>
            <a:r>
              <a:rPr lang="es-MX" sz="1600" b="1" dirty="0"/>
              <a:t>SELECT</a:t>
            </a:r>
            <a:r>
              <a:rPr lang="es-MX" sz="1600" dirty="0"/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5" y="3834857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&gt;25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ASC,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501F927-701F-B266-7DDF-E06E89D0F91D}"/>
              </a:ext>
            </a:extLst>
          </p:cNvPr>
          <p:cNvSpPr txBox="1">
            <a:spLocks/>
          </p:cNvSpPr>
          <p:nvPr/>
        </p:nvSpPr>
        <p:spPr>
          <a:xfrm>
            <a:off x="8285019" y="2835709"/>
            <a:ext cx="3906981" cy="14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especifica, el valor por default es </a:t>
            </a:r>
            <a:r>
              <a:rPr lang="es-MX" sz="1600" b="1" dirty="0"/>
              <a:t>ASC</a:t>
            </a:r>
            <a:r>
              <a:rPr lang="es-MX" sz="1600" dirty="0"/>
              <a:t>. En caso de empate, el criterio de desempate lo determina la segunda columna escrita en la instrucción </a:t>
            </a:r>
            <a:r>
              <a:rPr lang="es-MX" sz="1600" b="1" dirty="0"/>
              <a:t>ORDER BY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988F912-76E8-F4FD-B3B3-ED4CB27A2578}"/>
              </a:ext>
            </a:extLst>
          </p:cNvPr>
          <p:cNvSpPr txBox="1">
            <a:spLocks/>
          </p:cNvSpPr>
          <p:nvPr/>
        </p:nvSpPr>
        <p:spPr>
          <a:xfrm>
            <a:off x="221674" y="5984162"/>
            <a:ext cx="7966363" cy="53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CDF2A8-90F2-7DE7-76D1-B5CDAEBD0870}"/>
              </a:ext>
            </a:extLst>
          </p:cNvPr>
          <p:cNvSpPr txBox="1">
            <a:spLocks/>
          </p:cNvSpPr>
          <p:nvPr/>
        </p:nvSpPr>
        <p:spPr>
          <a:xfrm>
            <a:off x="221664" y="4909509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=‘California’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44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29046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WHERE </a:t>
            </a:r>
            <a:r>
              <a:rPr lang="es-MX" dirty="0"/>
              <a:t>en caso de necesitarlo )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ORDER BY </a:t>
            </a:r>
            <a:r>
              <a:rPr lang="es-MX" dirty="0"/>
              <a:t>en caso de necesitarlo )</a:t>
            </a:r>
          </a:p>
          <a:p>
            <a:pPr algn="l"/>
            <a:r>
              <a:rPr lang="es-MX" b="1" dirty="0"/>
              <a:t>LIMIT </a:t>
            </a:r>
            <a:r>
              <a:rPr lang="es-MX" dirty="0"/>
              <a:t>[número de registros a mostrar]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sirve para visualizar una pequeña parte de la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&gt;=25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LIMIT </a:t>
            </a:r>
            <a:r>
              <a:rPr lang="es-MX" sz="2000" dirty="0">
                <a:solidFill>
                  <a:schemeClr val="accent1"/>
                </a:solidFill>
              </a:rPr>
              <a:t>8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00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AE0DFFB-6EB2-8B8B-53EA-9ADE3029AABE}"/>
              </a:ext>
            </a:extLst>
          </p:cNvPr>
          <p:cNvSpPr txBox="1">
            <a:spLocks/>
          </p:cNvSpPr>
          <p:nvPr/>
        </p:nvSpPr>
        <p:spPr>
          <a:xfrm>
            <a:off x="304800" y="1755056"/>
            <a:ext cx="9144000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/>
              <a:t>CREATE DATABASE</a:t>
            </a:r>
            <a:r>
              <a:rPr lang="es-MX"/>
              <a:t> [nombre] </a:t>
            </a:r>
            <a:r>
              <a:rPr lang="es-MX" b="1"/>
              <a:t>;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33450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 </a:t>
            </a:r>
            <a:r>
              <a:rPr lang="es-MX" b="1" dirty="0"/>
              <a:t>AS</a:t>
            </a:r>
            <a:r>
              <a:rPr lang="es-MX" dirty="0"/>
              <a:t> [alias de la columna],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dar un nombre provisional a una columna o a una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178530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</a:t>
            </a:r>
            <a:r>
              <a:rPr lang="es-MX" sz="2000" dirty="0" err="1">
                <a:solidFill>
                  <a:schemeClr val="accent1"/>
                </a:solidFill>
              </a:rPr>
              <a:t>Num</a:t>
            </a:r>
            <a:r>
              <a:rPr lang="es-MX" sz="2000" dirty="0">
                <a:solidFill>
                  <a:schemeClr val="accent1"/>
                </a:solidFill>
              </a:rPr>
              <a:t> de cliente”,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nombre,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“Edad cliente”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nombre;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31785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comillas dobles son usadas para colocar espacios en los alias, pero al realizar consultas puede lanzar error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3FB6703-98E2-9BBF-A9B9-447561F3D025}"/>
              </a:ext>
            </a:extLst>
          </p:cNvPr>
          <p:cNvSpPr txBox="1">
            <a:spLocks/>
          </p:cNvSpPr>
          <p:nvPr/>
        </p:nvSpPr>
        <p:spPr>
          <a:xfrm>
            <a:off x="152392" y="5008257"/>
            <a:ext cx="7966363" cy="1222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CREATE TABLE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AS</a:t>
            </a:r>
          </a:p>
          <a:p>
            <a:pPr algn="l"/>
            <a:r>
              <a:rPr lang="es-MX" dirty="0"/>
              <a:t>[</a:t>
            </a:r>
            <a:r>
              <a:rPr lang="es-MX" dirty="0" err="1"/>
              <a:t>Query</a:t>
            </a:r>
            <a:r>
              <a:rPr lang="es-MX" dirty="0"/>
              <a:t>]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85018" y="486878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código se crea una tabla con la </a:t>
            </a:r>
            <a:r>
              <a:rPr lang="es-MX" sz="1600" dirty="0" err="1"/>
              <a:t>query</a:t>
            </a:r>
            <a:r>
              <a:rPr lang="es-MX" sz="1600" dirty="0"/>
              <a:t> que se escriba justo después del </a:t>
            </a:r>
            <a:r>
              <a:rPr lang="es-MX" sz="1600" b="1" dirty="0"/>
              <a:t>AS</a:t>
            </a:r>
            <a:r>
              <a:rPr lang="es-MX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635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COUNT, SUM, AVG, MIN, MAX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3"/>
            <a:ext cx="3906981" cy="157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denominan </a:t>
            </a:r>
            <a:r>
              <a:rPr lang="es-MX" sz="1600" i="1" dirty="0"/>
              <a:t>funciones agregadas</a:t>
            </a:r>
            <a:r>
              <a:rPr lang="es-MX" sz="1600" dirty="0"/>
              <a:t> porque funcionan junto con el </a:t>
            </a:r>
            <a:r>
              <a:rPr lang="es-MX" sz="1600" b="1" dirty="0"/>
              <a:t>SELECT.</a:t>
            </a:r>
          </a:p>
          <a:p>
            <a:pPr algn="l"/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429000"/>
            <a:ext cx="7966363" cy="4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) 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AAE55C-441F-F816-CD4A-81FC30BB2751}"/>
              </a:ext>
            </a:extLst>
          </p:cNvPr>
          <p:cNvSpPr txBox="1">
            <a:spLocks/>
          </p:cNvSpPr>
          <p:nvPr/>
        </p:nvSpPr>
        <p:spPr>
          <a:xfrm>
            <a:off x="152400" y="1602656"/>
            <a:ext cx="7966356" cy="140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</a:t>
            </a:r>
            <a:r>
              <a:rPr lang="es-MX" dirty="0"/>
              <a:t> FUNCIONAGG</a:t>
            </a:r>
            <a:r>
              <a:rPr lang="es-MX" b="1" dirty="0"/>
              <a:t>( </a:t>
            </a:r>
            <a:r>
              <a:rPr lang="es-MX" dirty="0"/>
              <a:t>[nombre de la columna]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B898298-9B57-1B59-481C-110AC4DB0C1D}"/>
              </a:ext>
            </a:extLst>
          </p:cNvPr>
          <p:cNvSpPr txBox="1">
            <a:spLocks/>
          </p:cNvSpPr>
          <p:nvPr/>
        </p:nvSpPr>
        <p:spPr>
          <a:xfrm>
            <a:off x="8285019" y="3274344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que tiene la tabla </a:t>
            </a:r>
            <a:r>
              <a:rPr lang="es-MX" sz="1600" i="1" dirty="0"/>
              <a:t>sales</a:t>
            </a:r>
            <a:r>
              <a:rPr lang="es-MX" sz="1600" dirty="0"/>
              <a:t>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0DAD682-BF73-2A76-70B2-248CB4085281}"/>
              </a:ext>
            </a:extLst>
          </p:cNvPr>
          <p:cNvSpPr txBox="1">
            <a:spLocks/>
          </p:cNvSpPr>
          <p:nvPr/>
        </p:nvSpPr>
        <p:spPr>
          <a:xfrm>
            <a:off x="152393" y="4101221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 DISTINCT 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“Número de órdenes distintas”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D877B51-40B1-CE61-A00E-9F6C613E1EAD}"/>
              </a:ext>
            </a:extLst>
          </p:cNvPr>
          <p:cNvSpPr txBox="1">
            <a:spLocks/>
          </p:cNvSpPr>
          <p:nvPr/>
        </p:nvSpPr>
        <p:spPr>
          <a:xfrm>
            <a:off x="8285019" y="4101221"/>
            <a:ext cx="3906981" cy="142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diferentes entre sí de la columna </a:t>
            </a:r>
            <a:r>
              <a:rPr lang="es-MX" sz="1600" i="1" dirty="0" err="1"/>
              <a:t>order_id</a:t>
            </a:r>
            <a:r>
              <a:rPr lang="es-MX" sz="1600" i="1" dirty="0"/>
              <a:t>. </a:t>
            </a:r>
            <a:r>
              <a:rPr lang="es-MX" sz="1600" dirty="0"/>
              <a:t>Pensar que primero se pone </a:t>
            </a:r>
            <a:r>
              <a:rPr lang="es-MX" sz="1600" b="1" dirty="0"/>
              <a:t>SELECT DISTINCT </a:t>
            </a:r>
            <a:r>
              <a:rPr lang="es-MX" sz="1600" dirty="0" err="1"/>
              <a:t>order_id</a:t>
            </a:r>
            <a:r>
              <a:rPr lang="es-MX" sz="1600" dirty="0"/>
              <a:t> y luego se hace un </a:t>
            </a:r>
            <a:r>
              <a:rPr lang="es-MX" sz="1600" b="1" dirty="0"/>
              <a:t>COUNT()</a:t>
            </a:r>
            <a:endParaRPr lang="es-MX" sz="1600" i="1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015CF7F-CE1C-2A08-3DA5-6D0262AC041F}"/>
              </a:ext>
            </a:extLst>
          </p:cNvPr>
          <p:cNvSpPr txBox="1">
            <a:spLocks/>
          </p:cNvSpPr>
          <p:nvPr/>
        </p:nvSpPr>
        <p:spPr>
          <a:xfrm>
            <a:off x="152392" y="5419410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MIN( </a:t>
            </a:r>
            <a:r>
              <a:rPr lang="es-MX" sz="2000" dirty="0">
                <a:solidFill>
                  <a:schemeClr val="accent1"/>
                </a:solidFill>
              </a:rPr>
              <a:t>sales 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“Mínimo de ventas en junio”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</a:t>
            </a:r>
            <a:r>
              <a:rPr lang="es-MX" sz="2000" dirty="0">
                <a:solidFill>
                  <a:schemeClr val="accent1"/>
                </a:solidFill>
              </a:rPr>
              <a:t> ‘2015-06-01’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‘2015-06-30’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C5B0FF4-192D-E4CE-45AB-C9F291775D35}"/>
              </a:ext>
            </a:extLst>
          </p:cNvPr>
          <p:cNvSpPr txBox="1">
            <a:spLocks/>
          </p:cNvSpPr>
          <p:nvPr/>
        </p:nvSpPr>
        <p:spPr>
          <a:xfrm>
            <a:off x="8285019" y="5419410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el uso de </a:t>
            </a:r>
            <a:r>
              <a:rPr lang="es-MX" sz="1600" dirty="0" err="1"/>
              <a:t>comilas</a:t>
            </a:r>
            <a:r>
              <a:rPr lang="es-MX" sz="1600" dirty="0"/>
              <a:t> para hacer un </a:t>
            </a:r>
            <a:r>
              <a:rPr lang="es-MX" sz="1600" b="1" dirty="0"/>
              <a:t>BETWEEN</a:t>
            </a:r>
            <a:r>
              <a:rPr lang="es-MX" sz="1600" dirty="0"/>
              <a:t> con fechas</a:t>
            </a:r>
          </a:p>
        </p:txBody>
      </p:sp>
    </p:spTree>
    <p:extLst>
      <p:ext uri="{BB962C8B-B14F-4D97-AF65-F5344CB8AC3E}">
        <p14:creationId xmlns:p14="http://schemas.microsoft.com/office/powerpoint/2010/main" val="333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GROUP 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482127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junto con </a:t>
            </a:r>
            <a:r>
              <a:rPr lang="es-MX" sz="1600" b="1" dirty="0"/>
              <a:t>SELECT</a:t>
            </a:r>
            <a:r>
              <a:rPr lang="es-MX" sz="1600" dirty="0"/>
              <a:t> para agrupar el conjunto de resultados, se pueden agrupar por una o más columnas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400" y="4508427"/>
            <a:ext cx="7966363" cy="746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 </a:t>
            </a:r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notar que la misma columna que se escribe en </a:t>
            </a:r>
            <a:r>
              <a:rPr lang="es-MX" sz="1600" b="1" dirty="0"/>
              <a:t>GROUP BY</a:t>
            </a:r>
            <a:r>
              <a:rPr lang="es-MX" sz="1600" dirty="0"/>
              <a:t> se tiene que escribir en el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57309" y="3524158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hará que se muestren los registros agrupados por los distintos </a:t>
            </a:r>
            <a:r>
              <a:rPr lang="es-MX" sz="1600" b="1" dirty="0"/>
              <a:t>valores categóricos </a:t>
            </a:r>
            <a:r>
              <a:rPr lang="es-MX" sz="1600" dirty="0"/>
              <a:t>que pueda tener la columna en rojo.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5537668"/>
            <a:ext cx="7966363" cy="1140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“Estado”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clientes”, </a:t>
            </a:r>
            <a:r>
              <a:rPr lang="es-MX" sz="2000" b="1" dirty="0">
                <a:solidFill>
                  <a:schemeClr val="accent1"/>
                </a:solidFill>
              </a:rPr>
              <a:t>AVG(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“Edad promedio”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0F6A8A-AA92-49D7-1D46-92626E82DB91}"/>
              </a:ext>
            </a:extLst>
          </p:cNvPr>
          <p:cNvSpPr txBox="1">
            <a:spLocks/>
          </p:cNvSpPr>
          <p:nvPr/>
        </p:nvSpPr>
        <p:spPr>
          <a:xfrm>
            <a:off x="8312728" y="554697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puede realizar el </a:t>
            </a:r>
            <a:r>
              <a:rPr lang="es-MX" sz="1600" b="1" dirty="0"/>
              <a:t>GROUP BY</a:t>
            </a:r>
            <a:r>
              <a:rPr lang="es-MX" sz="1600" dirty="0"/>
              <a:t> usando dos columnas, pero ambas se deben agregar al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como si los valores categóricos de la columna definieran una partición</a:t>
            </a:r>
          </a:p>
        </p:txBody>
      </p:sp>
    </p:spTree>
    <p:extLst>
      <p:ext uri="{BB962C8B-B14F-4D97-AF65-F5344CB8AC3E}">
        <p14:creationId xmlns:p14="http://schemas.microsoft.com/office/powerpoint/2010/main" val="354303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9924BF-A912-5F78-81EA-093EA2E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69548" r="59846" b="10750"/>
          <a:stretch/>
        </p:blipFill>
        <p:spPr>
          <a:xfrm>
            <a:off x="467585" y="618978"/>
            <a:ext cx="4898234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E2857-CD7C-61DD-8AEE-6352BB10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68932" r="38385" b="9108"/>
          <a:stretch/>
        </p:blipFill>
        <p:spPr>
          <a:xfrm>
            <a:off x="330353" y="3833447"/>
            <a:ext cx="8408266" cy="240557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9B6F5B5-F6FB-54E7-0615-0BD6EF4ABD36}"/>
              </a:ext>
            </a:extLst>
          </p:cNvPr>
          <p:cNvSpPr txBox="1">
            <a:spLocks/>
          </p:cNvSpPr>
          <p:nvPr/>
        </p:nvSpPr>
        <p:spPr>
          <a:xfrm>
            <a:off x="6096000" y="871420"/>
            <a:ext cx="4017818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Agrupa las cuatro regiones y muestra el resultado de realizar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5F46435-184C-BBA8-B3F2-D59FED63F5C5}"/>
              </a:ext>
            </a:extLst>
          </p:cNvPr>
          <p:cNvSpPr txBox="1">
            <a:spLocks/>
          </p:cNvSpPr>
          <p:nvPr/>
        </p:nvSpPr>
        <p:spPr>
          <a:xfrm>
            <a:off x="8738619" y="4255392"/>
            <a:ext cx="34533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+ Muestra los 41 estados, además muestra a qué región pertenecen y muestra las columnas correspondientes a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  </a:t>
            </a:r>
            <a:r>
              <a:rPr lang="es-MX" sz="1600" dirty="0"/>
              <a:t>y </a:t>
            </a:r>
            <a:r>
              <a:rPr lang="es-MX" sz="1600" b="1" dirty="0"/>
              <a:t>AVG</a:t>
            </a:r>
            <a:r>
              <a:rPr lang="es-MX" sz="1600" dirty="0"/>
              <a:t>(</a:t>
            </a:r>
            <a:r>
              <a:rPr lang="es-MX" sz="1600" dirty="0" err="1"/>
              <a:t>age</a:t>
            </a:r>
            <a:r>
              <a:rPr lang="es-MX" sz="1600" dirty="0"/>
              <a:t>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69C9D3-3115-BEA2-1C57-3600B81AFB7C}"/>
              </a:ext>
            </a:extLst>
          </p:cNvPr>
          <p:cNvSpPr txBox="1">
            <a:spLocks/>
          </p:cNvSpPr>
          <p:nvPr/>
        </p:nvSpPr>
        <p:spPr>
          <a:xfrm>
            <a:off x="168399" y="3522199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Este ejemplo no es tan intuitivo o no ayuda mucho a clarificar lo que ocurre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4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HAVING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b="1" dirty="0"/>
              <a:t>HAVING </a:t>
            </a:r>
            <a:r>
              <a:rPr lang="es-MX" dirty="0"/>
              <a:t>[condición]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en combinación con </a:t>
            </a:r>
            <a:r>
              <a:rPr lang="es-MX" sz="1600" b="1" dirty="0"/>
              <a:t>GROUP BY</a:t>
            </a:r>
            <a:r>
              <a:rPr lang="es-MX" sz="1600" dirty="0"/>
              <a:t> para restringir los registros, se mostrará aquellos que cumplan la condición del </a:t>
            </a:r>
            <a:r>
              <a:rPr lang="es-MX" sz="1600" b="1" dirty="0"/>
              <a:t>HAVING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sentencia </a:t>
            </a:r>
            <a:r>
              <a:rPr lang="es-MX" sz="1600" b="1" dirty="0"/>
              <a:t>HAVING</a:t>
            </a:r>
            <a:r>
              <a:rPr lang="es-MX" sz="1600" dirty="0"/>
              <a:t> se aplica sobre la </a:t>
            </a:r>
            <a:r>
              <a:rPr lang="es-MX" sz="1600" b="1" dirty="0"/>
              <a:t>función agregada.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27710" y="4620971"/>
            <a:ext cx="7966363" cy="182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COUNT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‘A%’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HAVING COUNT(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 15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20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Primero va a regresar aquellos registros que cumplan la condición del </a:t>
            </a:r>
            <a:r>
              <a:rPr lang="es-MX" sz="1600" b="1" dirty="0"/>
              <a:t>WHERE</a:t>
            </a:r>
            <a:r>
              <a:rPr lang="es-MX" sz="1600" dirty="0"/>
              <a:t> y sobre ellos se aplicará el </a:t>
            </a:r>
            <a:r>
              <a:rPr lang="es-MX" sz="1600" b="1" dirty="0"/>
              <a:t>HAVING</a:t>
            </a:r>
            <a:r>
              <a:rPr lang="es-MX" sz="1600" dirty="0"/>
              <a:t> y este último hace referencia a la función de agregación.</a:t>
            </a:r>
          </a:p>
        </p:txBody>
      </p:sp>
    </p:spTree>
    <p:extLst>
      <p:ext uri="{BB962C8B-B14F-4D97-AF65-F5344CB8AC3E}">
        <p14:creationId xmlns:p14="http://schemas.microsoft.com/office/powerpoint/2010/main" val="345474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6B874-5037-CD3F-D870-19AA922D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t="69239" r="59057" b="11238"/>
          <a:stretch/>
        </p:blipFill>
        <p:spPr>
          <a:xfrm>
            <a:off x="338385" y="1948721"/>
            <a:ext cx="5342888" cy="2578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F3B98C-22C1-412D-131C-6868E61FF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9" t="69121" r="59795" b="21236"/>
          <a:stretch/>
        </p:blipFill>
        <p:spPr>
          <a:xfrm>
            <a:off x="6096000" y="1993692"/>
            <a:ext cx="5022585" cy="124418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9490837-06EB-6CC2-927B-ABEAE3C1EDAA}"/>
              </a:ext>
            </a:extLst>
          </p:cNvPr>
          <p:cNvSpPr txBox="1">
            <a:spLocks/>
          </p:cNvSpPr>
          <p:nvPr/>
        </p:nvSpPr>
        <p:spPr>
          <a:xfrm>
            <a:off x="338386" y="1589245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Sin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FB742-684D-6A57-85AE-733F8E9CFC24}"/>
              </a:ext>
            </a:extLst>
          </p:cNvPr>
          <p:cNvSpPr txBox="1">
            <a:spLocks/>
          </p:cNvSpPr>
          <p:nvPr/>
        </p:nvSpPr>
        <p:spPr>
          <a:xfrm>
            <a:off x="6096000" y="1622011"/>
            <a:ext cx="2162474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Con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CASE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  <a:endParaRPr lang="es-MX" b="1" dirty="0"/>
          </a:p>
          <a:p>
            <a:pPr algn="l"/>
            <a:r>
              <a:rPr lang="es-MX" b="1" dirty="0"/>
              <a:t>	ELSE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END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como expresión condicional, funciona tal como el </a:t>
            </a:r>
            <a:r>
              <a:rPr lang="es-MX" sz="1600" dirty="0" err="1"/>
              <a:t>if-else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aquellos casos donde no se tenga una instrucción para realizar, terminarán cayendo en el </a:t>
            </a:r>
            <a:r>
              <a:rPr lang="es-MX" sz="1600" b="1" dirty="0"/>
              <a:t>ELSE	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4113355"/>
            <a:ext cx="7966363" cy="262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*,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CASE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&lt;30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Joven’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Mayor’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ELSE </a:t>
            </a:r>
            <a:r>
              <a:rPr lang="es-MX" sz="2000" dirty="0">
                <a:solidFill>
                  <a:schemeClr val="accent1"/>
                </a:solidFill>
              </a:rPr>
              <a:t>‘Medio’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END AS </a:t>
            </a:r>
            <a:r>
              <a:rPr lang="es-MX" sz="2000" dirty="0">
                <a:solidFill>
                  <a:schemeClr val="accent1"/>
                </a:solidFill>
              </a:rPr>
              <a:t>‘Categoría de edad’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la tabla completa y añade una columna más con el nombre de </a:t>
            </a:r>
            <a:r>
              <a:rPr lang="es-MX" sz="1600" i="1" dirty="0"/>
              <a:t>Categoría de edad</a:t>
            </a:r>
            <a:r>
              <a:rPr lang="es-MX" sz="1600" dirty="0"/>
              <a:t> , donde se hace la clasificación de acuerdo a la edad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85019" y="52710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que la sentencia </a:t>
            </a:r>
            <a:r>
              <a:rPr lang="es-MX" sz="1600" b="1" dirty="0"/>
              <a:t>CASE</a:t>
            </a:r>
            <a:r>
              <a:rPr lang="es-MX" sz="1600" dirty="0"/>
              <a:t> se emplea para crear una columna, por lo que se le puede asignar un alias con la sentencia </a:t>
            </a:r>
            <a:r>
              <a:rPr lang="es-MX" sz="1600" b="1" dirty="0"/>
              <a:t>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0866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INNER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INNER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Hace una intersección de ambas tablas mediante la </a:t>
            </a:r>
            <a:r>
              <a:rPr lang="es-MX" sz="1600" b="1" dirty="0"/>
              <a:t>columna </a:t>
            </a:r>
            <a:r>
              <a:rPr lang="es-MX" sz="1600" b="1" dirty="0" err="1"/>
              <a:t>join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un “.” para acceder al nombre de las columnas de cada tabla.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3597643"/>
            <a:ext cx="7966363" cy="313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a.sales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b.age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sales_2015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INNER JOIN</a:t>
            </a:r>
            <a:r>
              <a:rPr lang="es-MX" sz="2000" dirty="0">
                <a:solidFill>
                  <a:schemeClr val="accent1"/>
                </a:solidFill>
              </a:rPr>
              <a:t> customer_20_60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57309" y="3951594"/>
            <a:ext cx="3906981" cy="5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alias a cada tabla se asignan en la misma </a:t>
            </a:r>
            <a:r>
              <a:rPr lang="es-MX" sz="1600" dirty="0" err="1"/>
              <a:t>query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50485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29F449-FFCA-58C5-5CA0-11211185D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t="45463" r="19222" b="32669"/>
          <a:stretch/>
        </p:blipFill>
        <p:spPr>
          <a:xfrm>
            <a:off x="497173" y="2098623"/>
            <a:ext cx="11197653" cy="2248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A04ECB4-B55F-A580-7C2E-4934AD1B24EB}"/>
              </a:ext>
            </a:extLst>
          </p:cNvPr>
          <p:cNvSpPr/>
          <p:nvPr/>
        </p:nvSpPr>
        <p:spPr>
          <a:xfrm>
            <a:off x="974361" y="1993692"/>
            <a:ext cx="6100996" cy="464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F4D482-6216-6EDC-9091-1A69599FC0F3}"/>
              </a:ext>
            </a:extLst>
          </p:cNvPr>
          <p:cNvSpPr/>
          <p:nvPr/>
        </p:nvSpPr>
        <p:spPr>
          <a:xfrm>
            <a:off x="6915462" y="3429000"/>
            <a:ext cx="4779364" cy="1382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96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LEFT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LEFT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izquierda</a:t>
            </a:r>
            <a:r>
              <a:rPr lang="es-MX" sz="1600" dirty="0"/>
              <a:t> aun cuando no exista coincidencia con los de la segunda tabla (cuyo caso asignará valores nulos)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6925A5-2D45-9E91-2FC3-FE95FC095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4" t="54210" r="27213" b="34199"/>
          <a:stretch/>
        </p:blipFill>
        <p:spPr>
          <a:xfrm>
            <a:off x="520381" y="4737316"/>
            <a:ext cx="11151238" cy="1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80108" y="370795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5ABCB9A-8D78-1EC7-A27C-21CB849FD078}"/>
              </a:ext>
            </a:extLst>
          </p:cNvPr>
          <p:cNvSpPr txBox="1"/>
          <p:nvPr/>
        </p:nvSpPr>
        <p:spPr>
          <a:xfrm>
            <a:off x="166254" y="4826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EADFF9-9A20-BC94-4758-8EE77E8E7E93}"/>
              </a:ext>
            </a:extLst>
          </p:cNvPr>
          <p:cNvSpPr txBox="1"/>
          <p:nvPr/>
        </p:nvSpPr>
        <p:spPr>
          <a:xfrm>
            <a:off x="152399" y="6018225"/>
            <a:ext cx="7777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users</a:t>
            </a:r>
            <a:r>
              <a:rPr lang="es-MX" sz="1800" dirty="0">
                <a:solidFill>
                  <a:schemeClr val="accent1"/>
                </a:solidFill>
              </a:rPr>
              <a:t>(id </a:t>
            </a:r>
            <a:r>
              <a:rPr lang="es-MX" sz="1800" b="1" dirty="0">
                <a:solidFill>
                  <a:schemeClr val="accent1"/>
                </a:solidFill>
              </a:rPr>
              <a:t>INT GENERATED BY DEFAULT AS IDENTITY</a:t>
            </a:r>
            <a:r>
              <a:rPr lang="es-MX" sz="1800" dirty="0">
                <a:solidFill>
                  <a:schemeClr val="accent1"/>
                </a:solidFill>
              </a:rPr>
              <a:t>,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		  </a:t>
            </a:r>
            <a:r>
              <a:rPr lang="es-MX" sz="1800" dirty="0" err="1">
                <a:solidFill>
                  <a:schemeClr val="accent1"/>
                </a:solidFill>
              </a:rPr>
              <a:t>name</a:t>
            </a:r>
            <a:r>
              <a:rPr lang="es-MX" sz="1800" dirty="0">
                <a:solidFill>
                  <a:schemeClr val="accent1"/>
                </a:solidFill>
              </a:rPr>
              <a:t> carácter </a:t>
            </a:r>
            <a:r>
              <a:rPr lang="es-MX" sz="1800" dirty="0" err="1">
                <a:solidFill>
                  <a:schemeClr val="accent1"/>
                </a:solidFill>
              </a:rPr>
              <a:t>varying</a:t>
            </a:r>
            <a:r>
              <a:rPr lang="es-MX" sz="1800" dirty="0">
                <a:solidFill>
                  <a:schemeClr val="accent1"/>
                </a:solidFill>
              </a:rPr>
              <a:t>);</a:t>
            </a:r>
            <a:endParaRPr lang="es-MX" sz="1800" b="1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79406D2-C24E-1689-8379-C9A8A2D64FCC}"/>
              </a:ext>
            </a:extLst>
          </p:cNvPr>
          <p:cNvSpPr txBox="1">
            <a:spLocks/>
          </p:cNvSpPr>
          <p:nvPr/>
        </p:nvSpPr>
        <p:spPr>
          <a:xfrm>
            <a:off x="8298873" y="6053060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Con esto logramos que ponga los números consecutivos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RIGHT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RIGHT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derecha </a:t>
            </a:r>
            <a:r>
              <a:rPr lang="es-MX" sz="1600" dirty="0"/>
              <a:t>aun cuando no exista coincidencia con los de primera tabla(cuyo caso asignará valores nulos)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59CBD-D67B-F1B2-00E1-EEED6F9D6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5" t="56396" r="23402" b="32013"/>
          <a:stretch/>
        </p:blipFill>
        <p:spPr>
          <a:xfrm>
            <a:off x="348079" y="4757002"/>
            <a:ext cx="11495842" cy="1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FULL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FULL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</a:t>
            </a:r>
            <a:r>
              <a:rPr lang="es-MX" sz="1600" b="1" dirty="0"/>
              <a:t>todos los registros</a:t>
            </a:r>
            <a:r>
              <a:rPr lang="es-MX" sz="1600" dirty="0"/>
              <a:t> de ambas tablas, aun cuando no exista coincidencia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C26A60-C362-A4DB-3BD6-BAECCDE1A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2" t="61628" r="23402" b="25016"/>
          <a:stretch/>
        </p:blipFill>
        <p:spPr>
          <a:xfrm>
            <a:off x="346761" y="4640848"/>
            <a:ext cx="11498477" cy="16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00FAE3-6953-3F81-720B-A742DA03B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6" t="32560" r="23155" b="6864"/>
          <a:stretch/>
        </p:blipFill>
        <p:spPr>
          <a:xfrm>
            <a:off x="1464039" y="210056"/>
            <a:ext cx="9263922" cy="6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CROSS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[tabla1], [tabla2], …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resultado de un </a:t>
            </a:r>
            <a:r>
              <a:rPr lang="es-MX" sz="1600" i="1" dirty="0" err="1"/>
              <a:t>cross</a:t>
            </a:r>
            <a:r>
              <a:rPr lang="es-MX" sz="1600" i="1" dirty="0"/>
              <a:t> </a:t>
            </a:r>
            <a:r>
              <a:rPr lang="es-MX" sz="1600" i="1" dirty="0" err="1"/>
              <a:t>join</a:t>
            </a:r>
            <a:r>
              <a:rPr lang="es-MX" sz="1600" b="1" i="1" dirty="0"/>
              <a:t> </a:t>
            </a:r>
            <a:r>
              <a:rPr lang="es-MX" sz="1600" dirty="0"/>
              <a:t>de dos tablas consiste en combinar cada registro de la tabla1 con cada registro de la tabla2	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DA30FA0-62EA-B9DD-B6E3-CCBF716EC366}"/>
              </a:ext>
            </a:extLst>
          </p:cNvPr>
          <p:cNvSpPr txBox="1">
            <a:spLocks/>
          </p:cNvSpPr>
          <p:nvPr/>
        </p:nvSpPr>
        <p:spPr>
          <a:xfrm>
            <a:off x="152400" y="2756779"/>
            <a:ext cx="7966363" cy="39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( MM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( YYYY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(1), (2), (3), (4), … , (12);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(2011), (2012), (2013), (20144), … , (2021);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a.YYYY</a:t>
            </a:r>
            <a:r>
              <a:rPr lang="es-MX" sz="2000" dirty="0">
                <a:solidFill>
                  <a:schemeClr val="accent1"/>
                </a:solidFill>
              </a:rPr>
              <a:t>, b.MM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a,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6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BA041A-C818-B87B-1069-5D4C7BC8B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3" t="56179" r="22500" b="16923"/>
          <a:stretch/>
        </p:blipFill>
        <p:spPr>
          <a:xfrm>
            <a:off x="594610" y="1733663"/>
            <a:ext cx="11396212" cy="31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7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COMANDO</a:t>
            </a:r>
            <a:endParaRPr lang="es-MX" dirty="0"/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[tabla2]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combinar en un solo conjunto de resultados (output de una </a:t>
            </a:r>
            <a:r>
              <a:rPr lang="es-MX" sz="1600" dirty="0" err="1"/>
              <a:t>query</a:t>
            </a:r>
            <a:r>
              <a:rPr lang="es-MX" sz="1600" dirty="0"/>
              <a:t>) las salidas de dos consultas de tipo </a:t>
            </a:r>
            <a:r>
              <a:rPr lang="es-MX" sz="1600" b="1" dirty="0"/>
              <a:t>SELECT</a:t>
            </a:r>
            <a:r>
              <a:rPr lang="es-MX" sz="1600" dirty="0"/>
              <a:t>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3" y="4311181"/>
            <a:ext cx="7966363" cy="22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Dentro de las sentencias que se pueden usar podemos encontrar</a:t>
            </a:r>
          </a:p>
          <a:p>
            <a:pPr algn="l"/>
            <a:r>
              <a:rPr lang="es-MX" sz="2000" b="1" dirty="0"/>
              <a:t>INTERSECT, INTERSECT ALL</a:t>
            </a:r>
          </a:p>
          <a:p>
            <a:pPr algn="l"/>
            <a:r>
              <a:rPr lang="es-MX" sz="2000" b="1" dirty="0"/>
              <a:t>EXCEPT</a:t>
            </a:r>
          </a:p>
          <a:p>
            <a:pPr algn="l"/>
            <a:r>
              <a:rPr lang="es-MX" sz="2000" b="1" dirty="0"/>
              <a:t>UNION, UNION ALL</a:t>
            </a:r>
          </a:p>
        </p:txBody>
      </p:sp>
    </p:spTree>
    <p:extLst>
      <p:ext uri="{BB962C8B-B14F-4D97-AF65-F5344CB8AC3E}">
        <p14:creationId xmlns:p14="http://schemas.microsoft.com/office/powerpoint/2010/main" val="65786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2" y="1680394"/>
            <a:ext cx="7966363" cy="1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INTERSECT:</a:t>
            </a:r>
            <a:r>
              <a:rPr lang="es-MX" sz="2000" dirty="0"/>
              <a:t> se utiliza para encontrar filas en común de ambas consultas, sin valores duplicados. Si se añade la sentencia </a:t>
            </a:r>
            <a:r>
              <a:rPr lang="es-MX" sz="2000" b="1" dirty="0"/>
              <a:t>ALL</a:t>
            </a:r>
            <a:r>
              <a:rPr lang="es-MX" sz="2000" dirty="0"/>
              <a:t>  muestra aquellos valores duplicados de la primera tabla.</a:t>
            </a:r>
            <a:endParaRPr lang="es-MX" sz="20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813C5D1-B950-63EC-CF4F-05D926558256}"/>
              </a:ext>
            </a:extLst>
          </p:cNvPr>
          <p:cNvSpPr txBox="1">
            <a:spLocks/>
          </p:cNvSpPr>
          <p:nvPr/>
        </p:nvSpPr>
        <p:spPr>
          <a:xfrm>
            <a:off x="152392" y="2949399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EXCEPT:</a:t>
            </a:r>
            <a:r>
              <a:rPr lang="es-MX" sz="2000" dirty="0"/>
              <a:t> se utiliza para encontrar filas que están en una tabla, pero no en la otra.</a:t>
            </a:r>
            <a:endParaRPr lang="es-MX" sz="20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596C874-D620-E7E2-DF29-7EF55AFA87B6}"/>
              </a:ext>
            </a:extLst>
          </p:cNvPr>
          <p:cNvSpPr txBox="1">
            <a:spLocks/>
          </p:cNvSpPr>
          <p:nvPr/>
        </p:nvSpPr>
        <p:spPr>
          <a:xfrm>
            <a:off x="152392" y="397251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UNION:</a:t>
            </a:r>
            <a:r>
              <a:rPr lang="es-MX" sz="2000" dirty="0"/>
              <a:t> se utiliza para juntar rodas las filas de ambas consultas. Si se añade la sentencia </a:t>
            </a:r>
            <a:r>
              <a:rPr lang="es-MX" sz="2000" b="1" dirty="0"/>
              <a:t>ALL</a:t>
            </a:r>
            <a:r>
              <a:rPr lang="es-MX" sz="2000" dirty="0"/>
              <a:t> muestra aquellos valores duplicados.</a:t>
            </a:r>
            <a:endParaRPr lang="es-MX" sz="20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F982140-3F95-0983-9932-4BBDE3F024B9}"/>
              </a:ext>
            </a:extLst>
          </p:cNvPr>
          <p:cNvSpPr txBox="1">
            <a:spLocks/>
          </p:cNvSpPr>
          <p:nvPr/>
        </p:nvSpPr>
        <p:spPr>
          <a:xfrm>
            <a:off x="152391" y="4995637"/>
            <a:ext cx="7966363" cy="141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sales_2015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INTERSECT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customer_20_60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3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58EA5-338A-6BB1-1CB0-F5C8B80BB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7" t="34091" r="39102" b="14673"/>
          <a:stretch/>
        </p:blipFill>
        <p:spPr>
          <a:xfrm>
            <a:off x="3282846" y="237825"/>
            <a:ext cx="4976734" cy="61629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961CA0C-0BA0-FE3E-6D7B-86B6DCAB28E3}"/>
              </a:ext>
            </a:extLst>
          </p:cNvPr>
          <p:cNvSpPr/>
          <p:nvPr/>
        </p:nvSpPr>
        <p:spPr>
          <a:xfrm>
            <a:off x="2938072" y="5756223"/>
            <a:ext cx="1109272" cy="49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68418C2-74DD-5173-38EB-C37F7E506E0D}"/>
              </a:ext>
            </a:extLst>
          </p:cNvPr>
          <p:cNvSpPr txBox="1">
            <a:spLocks/>
          </p:cNvSpPr>
          <p:nvPr/>
        </p:nvSpPr>
        <p:spPr>
          <a:xfrm>
            <a:off x="1702490" y="1769127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2DAC38-49E0-765D-8D27-09A89356D5C3}"/>
              </a:ext>
            </a:extLst>
          </p:cNvPr>
          <p:cNvSpPr txBox="1">
            <a:spLocks/>
          </p:cNvSpPr>
          <p:nvPr/>
        </p:nvSpPr>
        <p:spPr>
          <a:xfrm>
            <a:off x="8390601" y="176912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 ALL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DE45B26-4D9E-A66E-5D6E-ABEAE7E8CA89}"/>
              </a:ext>
            </a:extLst>
          </p:cNvPr>
          <p:cNvSpPr txBox="1">
            <a:spLocks/>
          </p:cNvSpPr>
          <p:nvPr/>
        </p:nvSpPr>
        <p:spPr>
          <a:xfrm>
            <a:off x="1702490" y="2679203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EXCEPT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20C70C7-372B-4C93-B7B4-80CF9CCB7D50}"/>
              </a:ext>
            </a:extLst>
          </p:cNvPr>
          <p:cNvSpPr txBox="1">
            <a:spLocks/>
          </p:cNvSpPr>
          <p:nvPr/>
        </p:nvSpPr>
        <p:spPr>
          <a:xfrm>
            <a:off x="1702490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ECB3EF5-D52C-F2A3-DB6F-4DB5CD1342D5}"/>
              </a:ext>
            </a:extLst>
          </p:cNvPr>
          <p:cNvSpPr txBox="1">
            <a:spLocks/>
          </p:cNvSpPr>
          <p:nvPr/>
        </p:nvSpPr>
        <p:spPr>
          <a:xfrm>
            <a:off x="8390601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38645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10" y="2117277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[nombre tabla 1]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columna 1] [operador de comparación]</a:t>
            </a:r>
          </a:p>
          <a:p>
            <a:pPr algn="l"/>
            <a:r>
              <a:rPr lang="es-MX" b="1" dirty="0"/>
              <a:t>	( SELECT </a:t>
            </a:r>
            <a:r>
              <a:rPr lang="es-MX" dirty="0"/>
              <a:t>[nombre columna 2]</a:t>
            </a:r>
            <a:endParaRPr lang="es-MX" b="1" dirty="0"/>
          </a:p>
          <a:p>
            <a:pPr algn="l"/>
            <a:r>
              <a:rPr lang="es-MX" b="1" dirty="0"/>
              <a:t>	 FROM </a:t>
            </a:r>
            <a:r>
              <a:rPr lang="es-MX" dirty="0"/>
              <a:t>[nombre tabla 2]</a:t>
            </a:r>
          </a:p>
          <a:p>
            <a:pPr algn="l"/>
            <a:r>
              <a:rPr lang="es-MX" b="1" dirty="0"/>
              <a:t>	 WHERE </a:t>
            </a:r>
            <a:r>
              <a:rPr lang="es-MX" dirty="0"/>
              <a:t>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Consiste en realizar una consulta dentro de otra consulta que se está realizando en ese momento. 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DAC4FC3-688E-1DE5-8E7E-07448AC29C05}"/>
              </a:ext>
            </a:extLst>
          </p:cNvPr>
          <p:cNvSpPr txBox="1">
            <a:spLocks/>
          </p:cNvSpPr>
          <p:nvPr/>
        </p:nvSpPr>
        <p:spPr>
          <a:xfrm>
            <a:off x="8285019" y="25645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Estas subconsultas se pueden realizar en el </a:t>
            </a:r>
            <a:r>
              <a:rPr lang="es-MX" sz="1600" b="1" dirty="0"/>
              <a:t>SELECT</a:t>
            </a:r>
            <a:r>
              <a:rPr lang="es-MX" sz="1600" dirty="0"/>
              <a:t>, </a:t>
            </a:r>
            <a:r>
              <a:rPr lang="es-MX" sz="1600" b="1" dirty="0"/>
              <a:t>FROM</a:t>
            </a:r>
            <a:r>
              <a:rPr lang="es-MX" sz="1600" dirty="0"/>
              <a:t> o en el </a:t>
            </a:r>
            <a:r>
              <a:rPr lang="es-MX" sz="1600" b="1" dirty="0"/>
              <a:t>WHERE</a:t>
            </a:r>
            <a:endParaRPr lang="es-MX" sz="16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WHERE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4995636"/>
            <a:ext cx="7966363" cy="186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 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 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85019" y="49992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Devolverá aquellos registros cuyos valores de </a:t>
            </a:r>
            <a:r>
              <a:rPr lang="es-MX" sz="1600" dirty="0" err="1"/>
              <a:t>customer_id</a:t>
            </a:r>
            <a:r>
              <a:rPr lang="es-MX" sz="1600" dirty="0"/>
              <a:t> coincidan con los valores que aparecen después de la sentencia </a:t>
            </a:r>
            <a:r>
              <a:rPr lang="es-MX" sz="1600" b="1" dirty="0"/>
              <a:t>IN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23116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FROM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40"/>
            <a:ext cx="7966363" cy="492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a.category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product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	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b="1" dirty="0">
                <a:solidFill>
                  <a:schemeClr val="accent1"/>
                </a:solidFill>
              </a:rPr>
              <a:t>, SUM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quantity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cantidad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GROUP BY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a.product_id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b.product_id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90016" y="562024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</p:spTree>
    <p:extLst>
      <p:ext uri="{BB962C8B-B14F-4D97-AF65-F5344CB8AC3E}">
        <p14:creationId xmlns:p14="http://schemas.microsoft.com/office/powerpoint/2010/main" val="23851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SELECT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39"/>
            <a:ext cx="7966363" cy="293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WHERE </a:t>
            </a:r>
            <a:r>
              <a:rPr lang="es-MX" sz="2000" dirty="0" err="1">
                <a:solidFill>
                  <a:schemeClr val="accent1"/>
                </a:solidFill>
              </a:rPr>
              <a:t>sales.customer_id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customer.customer_id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este ejemplo se emplea la subconsulta en una columna que queremos que se muestre.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CF8B-C5F7-3D9A-9D32-8DABFD8B1FC3}"/>
              </a:ext>
            </a:extLst>
          </p:cNvPr>
          <p:cNvSpPr txBox="1">
            <a:spLocks/>
          </p:cNvSpPr>
          <p:nvPr/>
        </p:nvSpPr>
        <p:spPr>
          <a:xfrm>
            <a:off x="8257309" y="324174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subconsulta está medio rara, pero esta es la idea que se busca ejemplificar. Ya dependerá qué instrucciones necesitemos en la subconsulta.</a:t>
            </a:r>
          </a:p>
        </p:txBody>
      </p:sp>
    </p:spTree>
    <p:extLst>
      <p:ext uri="{BB962C8B-B14F-4D97-AF65-F5344CB8AC3E}">
        <p14:creationId xmlns:p14="http://schemas.microsoft.com/office/powerpoint/2010/main" val="2738138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</a:t>
            </a:r>
            <a:r>
              <a:rPr lang="es-MX" dirty="0"/>
              <a:t>[o </a:t>
            </a:r>
            <a:r>
              <a:rPr lang="es-MX" b="1" dirty="0"/>
              <a:t>REPLACE</a:t>
            </a:r>
            <a:r>
              <a:rPr lang="es-MX" dirty="0"/>
              <a:t>] </a:t>
            </a:r>
            <a:r>
              <a:rPr lang="es-MX" b="1" dirty="0"/>
              <a:t>VIEW </a:t>
            </a:r>
            <a:r>
              <a:rPr lang="es-MX" dirty="0"/>
              <a:t> [nombre de la vista] </a:t>
            </a:r>
            <a:r>
              <a:rPr lang="es-MX" b="1" dirty="0"/>
              <a:t>AS</a:t>
            </a:r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</a:t>
            </a:r>
            <a:r>
              <a:rPr lang="es-MX" dirty="0"/>
              <a:t> en caso de ser necesario)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tabla virtual resultado de una consulta.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758D946-F9E9-C528-33E9-9311FD2AF824}"/>
              </a:ext>
            </a:extLst>
          </p:cNvPr>
          <p:cNvSpPr txBox="1">
            <a:spLocks/>
          </p:cNvSpPr>
          <p:nvPr/>
        </p:nvSpPr>
        <p:spPr>
          <a:xfrm>
            <a:off x="8257309" y="242041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almacenan en </a:t>
            </a:r>
          </a:p>
          <a:p>
            <a:pPr algn="l"/>
            <a:r>
              <a:rPr lang="es-MX" sz="1600" dirty="0"/>
              <a:t>	</a:t>
            </a:r>
            <a:r>
              <a:rPr lang="es-MX" sz="1600" dirty="0" err="1"/>
              <a:t>Schemas</a:t>
            </a:r>
            <a:r>
              <a:rPr lang="es-MX" sz="1600" dirty="0"/>
              <a:t> &gt; </a:t>
            </a:r>
            <a:r>
              <a:rPr lang="es-MX" sz="1600" dirty="0" err="1"/>
              <a:t>Views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3642850"/>
            <a:ext cx="7966363" cy="321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VIEW</a:t>
            </a:r>
            <a:r>
              <a:rPr lang="es-MX" sz="2000" dirty="0">
                <a:solidFill>
                  <a:schemeClr val="accent1"/>
                </a:solidFill>
              </a:rPr>
              <a:t> logística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b.state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4029448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</a:t>
            </a:r>
            <a:r>
              <a:rPr lang="es-MX" sz="1600" dirty="0" err="1"/>
              <a:t>query</a:t>
            </a:r>
            <a:r>
              <a:rPr lang="es-MX" sz="1600" dirty="0"/>
              <a:t> para crear la </a:t>
            </a:r>
            <a:r>
              <a:rPr lang="es-MX" sz="1600" dirty="0" err="1"/>
              <a:t>view</a:t>
            </a:r>
            <a:r>
              <a:rPr lang="es-MX" sz="1600" dirty="0"/>
              <a:t> puede ser tan compleja como lo necesitemos</a:t>
            </a:r>
            <a:endParaRPr lang="es-MX" sz="16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18053C7-1181-D98E-564F-56D937D26B27}"/>
              </a:ext>
            </a:extLst>
          </p:cNvPr>
          <p:cNvSpPr txBox="1">
            <a:spLocks/>
          </p:cNvSpPr>
          <p:nvPr/>
        </p:nvSpPr>
        <p:spPr>
          <a:xfrm>
            <a:off x="8285019" y="469922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</a:t>
            </a:r>
            <a:r>
              <a:rPr lang="es-MX" sz="1600" b="1" dirty="0"/>
              <a:t>VIEW</a:t>
            </a:r>
            <a:r>
              <a:rPr lang="es-MX" sz="1600" dirty="0"/>
              <a:t> no son tan fáciles de actualizar, lo mejor sería tratarlas como tablas.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89550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8" y="1941383"/>
            <a:ext cx="7966356" cy="53199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DROP</a:t>
            </a:r>
            <a:r>
              <a:rPr lang="es-MX" dirty="0"/>
              <a:t> </a:t>
            </a:r>
            <a:r>
              <a:rPr lang="es-MX" b="1" dirty="0"/>
              <a:t>VIEW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98874" y="189631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Este resultado sí elimina la </a:t>
            </a:r>
            <a:r>
              <a:rPr lang="es-MX" sz="1600" b="1" dirty="0"/>
              <a:t>VIEW</a:t>
            </a:r>
            <a:r>
              <a:rPr lang="es-MX" sz="1600" dirty="0"/>
              <a:t> por completo de la memoria de la computadora. A diferencia de </a:t>
            </a:r>
            <a:r>
              <a:rPr lang="es-MX" sz="1600" b="1" dirty="0"/>
              <a:t>DELETE FROM, </a:t>
            </a:r>
            <a:r>
              <a:rPr lang="es-MX" sz="1600" dirty="0"/>
              <a:t>este último solo hacía un vaciado de tabla.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AB62197-AE10-973C-7B86-4740D386B8EE}"/>
              </a:ext>
            </a:extLst>
          </p:cNvPr>
          <p:cNvSpPr txBox="1">
            <a:spLocks/>
          </p:cNvSpPr>
          <p:nvPr/>
        </p:nvSpPr>
        <p:spPr>
          <a:xfrm>
            <a:off x="297877" y="3370442"/>
            <a:ext cx="7966356" cy="53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* FROM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F01F0CED-53FC-F45D-A295-D57788BEDE35}"/>
              </a:ext>
            </a:extLst>
          </p:cNvPr>
          <p:cNvSpPr txBox="1">
            <a:spLocks/>
          </p:cNvSpPr>
          <p:nvPr/>
        </p:nvSpPr>
        <p:spPr>
          <a:xfrm>
            <a:off x="8298874" y="337044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llamar a una </a:t>
            </a:r>
            <a:r>
              <a:rPr lang="es-MX" sz="1600" b="1" dirty="0"/>
              <a:t>VIEW</a:t>
            </a:r>
            <a:r>
              <a:rPr lang="es-MX" sz="1600" dirty="0"/>
              <a:t> se usa la misma sentencia que si estuviéramos llamando una tabla</a:t>
            </a:r>
          </a:p>
        </p:txBody>
      </p:sp>
    </p:spTree>
    <p:extLst>
      <p:ext uri="{BB962C8B-B14F-4D97-AF65-F5344CB8AC3E}">
        <p14:creationId xmlns:p14="http://schemas.microsoft.com/office/powerpoint/2010/main" val="714817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83" y="2030592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LENGTH(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longitud del carácter que se le ingresa como argumento. Es una función vectorizada.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LENGTH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ACA0C16-2548-3916-27AD-AC31C6F7C2AB}"/>
              </a:ext>
            </a:extLst>
          </p:cNvPr>
          <p:cNvSpPr txBox="1">
            <a:spLocks/>
          </p:cNvSpPr>
          <p:nvPr/>
        </p:nvSpPr>
        <p:spPr>
          <a:xfrm>
            <a:off x="96966" y="3263436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UPPER(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0D44E5F-DDCC-6D7A-5E4D-4636C0A6ACAC}"/>
              </a:ext>
            </a:extLst>
          </p:cNvPr>
          <p:cNvSpPr txBox="1">
            <a:spLocks/>
          </p:cNvSpPr>
          <p:nvPr/>
        </p:nvSpPr>
        <p:spPr>
          <a:xfrm>
            <a:off x="124676" y="274830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UPPER/LOWER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71164" y="308420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todos los caracteres a mayúsculas o minúsculas. Son funciones vectorizadas.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91353A30-2B5B-D278-5230-C42907260084}"/>
              </a:ext>
            </a:extLst>
          </p:cNvPr>
          <p:cNvSpPr txBox="1">
            <a:spLocks/>
          </p:cNvSpPr>
          <p:nvPr/>
        </p:nvSpPr>
        <p:spPr>
          <a:xfrm>
            <a:off x="4062210" y="3263435"/>
            <a:ext cx="3203133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LOWER(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14E50855-8B65-F23E-9A73-DB85A520CE72}"/>
              </a:ext>
            </a:extLst>
          </p:cNvPr>
          <p:cNvSpPr txBox="1">
            <a:spLocks/>
          </p:cNvSpPr>
          <p:nvPr/>
        </p:nvSpPr>
        <p:spPr>
          <a:xfrm>
            <a:off x="97202" y="4686590"/>
            <a:ext cx="7966356" cy="655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REPLACE(</a:t>
            </a:r>
            <a:r>
              <a:rPr lang="es-MX" dirty="0"/>
              <a:t>texto donde se va a reemplazar, texto que se va a reemplazar, texto con el que se va a reemplazar</a:t>
            </a:r>
            <a:r>
              <a:rPr lang="es-MX" b="1" dirty="0"/>
              <a:t>);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E697857C-4804-E640-3AB6-F81EBC2D5A82}"/>
              </a:ext>
            </a:extLst>
          </p:cNvPr>
          <p:cNvSpPr txBox="1">
            <a:spLocks/>
          </p:cNvSpPr>
          <p:nvPr/>
        </p:nvSpPr>
        <p:spPr>
          <a:xfrm>
            <a:off x="124912" y="4171463"/>
            <a:ext cx="7966363" cy="37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REPLACE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FDCACABC-71C2-9997-6256-8C5802FE59E2}"/>
              </a:ext>
            </a:extLst>
          </p:cNvPr>
          <p:cNvSpPr txBox="1">
            <a:spLocks/>
          </p:cNvSpPr>
          <p:nvPr/>
        </p:nvSpPr>
        <p:spPr>
          <a:xfrm>
            <a:off x="8285019" y="4544486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Reemplaza todas las apariciones de un texto específico. Es sensible a mayúsculas y minúsculas. Es una función vectorizada.</a:t>
            </a:r>
          </a:p>
        </p:txBody>
      </p:sp>
    </p:spTree>
    <p:extLst>
      <p:ext uri="{BB962C8B-B14F-4D97-AF65-F5344CB8AC3E}">
        <p14:creationId xmlns:p14="http://schemas.microsoft.com/office/powerpoint/2010/main" val="2011373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 fontScale="92500"/>
          </a:bodyPr>
          <a:lstStyle/>
          <a:p>
            <a:pPr algn="l"/>
            <a:r>
              <a:rPr lang="es-MX" b="1" dirty="0"/>
              <a:t>TRIM( LEADING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TRIM </a:t>
            </a:r>
            <a:r>
              <a:rPr lang="es-MX" sz="1600" dirty="0"/>
              <a:t>elimina la cadena máxima de todos los caracteres especificados de un texto específico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4361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TRIM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85019" y="277451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LEADING</a:t>
            </a:r>
            <a:r>
              <a:rPr lang="es-MX" sz="1600" dirty="0"/>
              <a:t> es para que busque desde la izquierda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A7CD3D6-65A7-686A-0C36-DBCDCCE2A0BA}"/>
              </a:ext>
            </a:extLst>
          </p:cNvPr>
          <p:cNvSpPr txBox="1">
            <a:spLocks/>
          </p:cNvSpPr>
          <p:nvPr/>
        </p:nvSpPr>
        <p:spPr>
          <a:xfrm>
            <a:off x="103913" y="3468859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TRIM( TRAILING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BA468B1-0629-0E25-D15B-54787B8C6222}"/>
              </a:ext>
            </a:extLst>
          </p:cNvPr>
          <p:cNvSpPr txBox="1">
            <a:spLocks/>
          </p:cNvSpPr>
          <p:nvPr/>
        </p:nvSpPr>
        <p:spPr>
          <a:xfrm>
            <a:off x="103906" y="4631738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200" b="1" dirty="0"/>
              <a:t>TRIM( BOTH </a:t>
            </a:r>
            <a:r>
              <a:rPr lang="es-MX" sz="2200" dirty="0"/>
              <a:t>‘texto a quitar’ </a:t>
            </a:r>
            <a:r>
              <a:rPr lang="es-MX" sz="2200" b="1" dirty="0"/>
              <a:t>FROM</a:t>
            </a:r>
            <a:r>
              <a:rPr lang="es-MX" sz="2200" dirty="0"/>
              <a:t> ´texto donde se va a quitar´ </a:t>
            </a:r>
            <a:r>
              <a:rPr lang="es-MX" sz="2200" b="1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3F8D23D-FEF0-22DA-82CE-470DD5DB0B9B}"/>
              </a:ext>
            </a:extLst>
          </p:cNvPr>
          <p:cNvSpPr txBox="1">
            <a:spLocks/>
          </p:cNvSpPr>
          <p:nvPr/>
        </p:nvSpPr>
        <p:spPr>
          <a:xfrm>
            <a:off x="8305587" y="330548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TRAILING</a:t>
            </a:r>
            <a:r>
              <a:rPr lang="es-MX" sz="1600" dirty="0"/>
              <a:t> es para que busque desde la derecha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LEADING ‘</a:t>
            </a:r>
            <a:r>
              <a:rPr lang="es-MX" sz="2000" dirty="0">
                <a:solidFill>
                  <a:schemeClr val="accent1"/>
                </a:solidFill>
              </a:rPr>
              <a:t>A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‘AAA Yo soy Popeye’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F146E7C8-D17E-6CE7-C1E3-E4E5D7AFE450}"/>
              </a:ext>
            </a:extLst>
          </p:cNvPr>
          <p:cNvSpPr txBox="1">
            <a:spLocks/>
          </p:cNvSpPr>
          <p:nvPr/>
        </p:nvSpPr>
        <p:spPr>
          <a:xfrm>
            <a:off x="103906" y="3943576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TRAILING ‘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‘Yo soy Popeye BB’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6ABC7433-CCAC-4613-9373-824B80E2C138}"/>
              </a:ext>
            </a:extLst>
          </p:cNvPr>
          <p:cNvSpPr txBox="1">
            <a:spLocks/>
          </p:cNvSpPr>
          <p:nvPr/>
        </p:nvSpPr>
        <p:spPr>
          <a:xfrm>
            <a:off x="131617" y="506478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BOTH ‘ ’ FROM </a:t>
            </a:r>
            <a:r>
              <a:rPr lang="es-MX" sz="2000" dirty="0">
                <a:solidFill>
                  <a:schemeClr val="accent1"/>
                </a:solidFill>
              </a:rPr>
              <a:t>‘   Yo soy Popeye BB   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85018" y="4173734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Cuando se topen un carácter distinto al especificado, detendrán el borrado</a:t>
            </a:r>
          </a:p>
        </p:txBody>
      </p:sp>
    </p:spTree>
    <p:extLst>
      <p:ext uri="{BB962C8B-B14F-4D97-AF65-F5344CB8AC3E}">
        <p14:creationId xmlns:p14="http://schemas.microsoft.com/office/powerpoint/2010/main" val="3406338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LTRIM</a:t>
            </a:r>
            <a:r>
              <a:rPr lang="es-MX" sz="1600" dirty="0"/>
              <a:t> elimina todos los caracteres especificados de un texto desde la izquierda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0929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LTRIM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     </a:t>
            </a:r>
            <a:r>
              <a:rPr lang="es-MX" sz="2000" dirty="0">
                <a:solidFill>
                  <a:schemeClr val="accent1"/>
                </a:solidFill>
              </a:rPr>
              <a:t>Yo soy Popeye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71164" y="4012771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RTRIM</a:t>
            </a:r>
            <a:r>
              <a:rPr lang="es-MX" sz="1600" dirty="0"/>
              <a:t> elimina todos los caracteres especificados de un texto desde la derecha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C3F90B3-AEDE-6E47-D772-B74998F14DC2}"/>
              </a:ext>
            </a:extLst>
          </p:cNvPr>
          <p:cNvSpPr txBox="1">
            <a:spLocks/>
          </p:cNvSpPr>
          <p:nvPr/>
        </p:nvSpPr>
        <p:spPr>
          <a:xfrm>
            <a:off x="103906" y="4340014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B7BCAA0E-DB30-AFA1-3F7D-1D016B1E7B84}"/>
              </a:ext>
            </a:extLst>
          </p:cNvPr>
          <p:cNvSpPr txBox="1">
            <a:spLocks/>
          </p:cNvSpPr>
          <p:nvPr/>
        </p:nvSpPr>
        <p:spPr>
          <a:xfrm>
            <a:off x="131617" y="4828219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</a:t>
            </a:r>
            <a:r>
              <a:rPr lang="es-MX" sz="2000" dirty="0">
                <a:solidFill>
                  <a:schemeClr val="accent1"/>
                </a:solidFill>
              </a:rPr>
              <a:t>Yo soy Popeye     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3CCDE877-AF51-83C7-5127-0C98613DA840}"/>
              </a:ext>
            </a:extLst>
          </p:cNvPr>
          <p:cNvSpPr txBox="1">
            <a:spLocks/>
          </p:cNvSpPr>
          <p:nvPr/>
        </p:nvSpPr>
        <p:spPr>
          <a:xfrm>
            <a:off x="131617" y="3680052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RTRIM</a:t>
            </a:r>
          </a:p>
        </p:txBody>
      </p:sp>
    </p:spTree>
    <p:extLst>
      <p:ext uri="{BB962C8B-B14F-4D97-AF65-F5344CB8AC3E}">
        <p14:creationId xmlns:p14="http://schemas.microsoft.com/office/powerpoint/2010/main" val="2286125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CONCATENACIÓN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[texto] </a:t>
            </a:r>
            <a:r>
              <a:rPr lang="es-MX" b="1" dirty="0"/>
              <a:t>||</a:t>
            </a:r>
            <a:r>
              <a:rPr lang="es-MX" dirty="0"/>
              <a:t> [texto] </a:t>
            </a:r>
            <a:r>
              <a:rPr lang="es-MX" b="1" dirty="0"/>
              <a:t>||</a:t>
            </a:r>
            <a:r>
              <a:rPr lang="es-MX" dirty="0"/>
              <a:t> [texto]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operadro</a:t>
            </a:r>
            <a:r>
              <a:rPr lang="es-MX" sz="1600" dirty="0"/>
              <a:t> </a:t>
            </a:r>
            <a:r>
              <a:rPr lang="es-MX" sz="1600" b="1" dirty="0"/>
              <a:t>||</a:t>
            </a:r>
            <a:r>
              <a:rPr lang="es-MX" sz="1600" dirty="0"/>
              <a:t> nos permite concatenar textos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8525"/>
            <a:ext cx="8132626" cy="81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‘,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  </a:t>
            </a:r>
            <a:r>
              <a:rPr lang="es-MX" sz="2000" dirty="0">
                <a:solidFill>
                  <a:schemeClr val="accent1"/>
                </a:solidFill>
              </a:rPr>
              <a:t>’,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country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dirección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dos columnas, la primera el </a:t>
            </a:r>
            <a:r>
              <a:rPr lang="es-MX" sz="1600" dirty="0" err="1"/>
              <a:t>customer_name</a:t>
            </a:r>
            <a:r>
              <a:rPr lang="es-MX" sz="1600" dirty="0"/>
              <a:t> y la segunda columna es el resultado de concatenar con el operador ||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1208222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SUBSTRING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SUBSTRING( </a:t>
            </a:r>
            <a:r>
              <a:rPr lang="es-MX" dirty="0"/>
              <a:t>‘texto original’, </a:t>
            </a:r>
            <a:r>
              <a:rPr lang="es-MX" b="1" dirty="0"/>
              <a:t>FROM</a:t>
            </a:r>
            <a:r>
              <a:rPr lang="es-MX" dirty="0"/>
              <a:t> [posición original],</a:t>
            </a:r>
          </a:p>
          <a:p>
            <a:pPr algn="l"/>
            <a:r>
              <a:rPr lang="es-MX" dirty="0"/>
              <a:t>	 	</a:t>
            </a:r>
            <a:r>
              <a:rPr lang="es-MX" b="1" dirty="0"/>
              <a:t>FOR</a:t>
            </a:r>
            <a:r>
              <a:rPr lang="es-MX" dirty="0"/>
              <a:t> [posición final]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permite extraer un subtexto de un texto especificado.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3488981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SUBSTRING(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</a:t>
            </a:r>
            <a:r>
              <a:rPr lang="es-MX" sz="2000" dirty="0">
                <a:solidFill>
                  <a:schemeClr val="accent1"/>
                </a:solidFill>
              </a:rPr>
              <a:t> 2)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customer_grupo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SUBSTRING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 </a:t>
            </a:r>
            <a:r>
              <a:rPr lang="es-MX" sz="2000" dirty="0">
                <a:solidFill>
                  <a:schemeClr val="accent1"/>
                </a:solidFill>
              </a:rPr>
              <a:t>2)=‘AB’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967E9C-1538-D6F2-6611-695322DA4D4F}"/>
              </a:ext>
            </a:extLst>
          </p:cNvPr>
          <p:cNvSpPr txBox="1">
            <a:spLocks/>
          </p:cNvSpPr>
          <p:nvPr/>
        </p:nvSpPr>
        <p:spPr>
          <a:xfrm>
            <a:off x="8285019" y="358413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3936375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STRING_AGG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6977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STRING_AGG( </a:t>
            </a:r>
            <a:r>
              <a:rPr lang="es-MX" dirty="0"/>
              <a:t>[expresión], </a:t>
            </a:r>
            <a:r>
              <a:rPr lang="es-MX" b="1" dirty="0"/>
              <a:t>‘</a:t>
            </a:r>
            <a:r>
              <a:rPr lang="es-MX" dirty="0"/>
              <a:t>delimitador</a:t>
            </a:r>
            <a:r>
              <a:rPr lang="es-MX" b="1" dirty="0"/>
              <a:t>’ )</a:t>
            </a:r>
            <a:endParaRPr lang="es-MX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Concatena caracteres como una lista, separados por un delimitador especificado. Es una </a:t>
            </a:r>
            <a:r>
              <a:rPr lang="es-MX" sz="1600" b="1" dirty="0"/>
              <a:t>función vectorizada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24683" y="2918716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STRING_AGG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producto_id</a:t>
            </a:r>
            <a:r>
              <a:rPr lang="es-MX" sz="2000" dirty="0">
                <a:solidFill>
                  <a:schemeClr val="accent1"/>
                </a:solidFill>
              </a:rPr>
              <a:t>, ‘, ‘)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delimitador es arbitrario, puede ser cualquiera que necesitemos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3EC4F24-99EF-FB7C-508D-5AF7BF44E319}"/>
              </a:ext>
            </a:extLst>
          </p:cNvPr>
          <p:cNvSpPr txBox="1">
            <a:spLocks/>
          </p:cNvSpPr>
          <p:nvPr/>
        </p:nvSpPr>
        <p:spPr>
          <a:xfrm>
            <a:off x="8257309" y="3438795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se pueden concatenar elementos de la misma columna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103000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Son las funciones piso y techo que se conocen en matemáticas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FLOOR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CEIL</a:t>
            </a:r>
            <a:r>
              <a:rPr lang="es-MX" sz="2000" dirty="0">
                <a:solidFill>
                  <a:schemeClr val="accent1"/>
                </a:solidFill>
              </a:rPr>
              <a:t>(sales)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discount</a:t>
            </a:r>
            <a:r>
              <a:rPr lang="es-MX" sz="2000" dirty="0">
                <a:solidFill>
                  <a:schemeClr val="accent1"/>
                </a:solidFill>
              </a:rPr>
              <a:t>&gt;0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2623058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FLOOR(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FLOOR / CEIL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007FF0B-0E42-C17F-39E9-1943B38E143E}"/>
              </a:ext>
            </a:extLst>
          </p:cNvPr>
          <p:cNvSpPr txBox="1">
            <a:spLocks/>
          </p:cNvSpPr>
          <p:nvPr/>
        </p:nvSpPr>
        <p:spPr>
          <a:xfrm>
            <a:off x="4772994" y="1981333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RANDOM();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RANDOM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FF6DCAD0-C836-DDC0-CFB7-DE25FDABF5CE}"/>
              </a:ext>
            </a:extLst>
          </p:cNvPr>
          <p:cNvSpPr txBox="1">
            <a:spLocks/>
          </p:cNvSpPr>
          <p:nvPr/>
        </p:nvSpPr>
        <p:spPr>
          <a:xfrm>
            <a:off x="4793770" y="4678301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para generar un número aleatorio entre 0, inclusive, y 1, exclusive.</a:t>
            </a:r>
          </a:p>
        </p:txBody>
      </p:sp>
    </p:spTree>
    <p:extLst>
      <p:ext uri="{BB962C8B-B14F-4D97-AF65-F5344CB8AC3E}">
        <p14:creationId xmlns:p14="http://schemas.microsoft.com/office/powerpoint/2010/main" val="242970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fijar el mismo número </a:t>
            </a:r>
            <a:r>
              <a:rPr lang="es-MX" sz="1600" dirty="0" err="1"/>
              <a:t>aletorio</a:t>
            </a:r>
            <a:r>
              <a:rPr lang="es-MX" sz="1600" dirty="0"/>
              <a:t>, por ejemplo, para cuando se quiere repetir las simulaciones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SETSEED</a:t>
            </a:r>
            <a:r>
              <a:rPr lang="es-MX" sz="2000" dirty="0">
                <a:solidFill>
                  <a:schemeClr val="accent1"/>
                </a:solidFill>
              </a:rPr>
              <a:t>(0.5)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SEETSEED( </a:t>
            </a:r>
            <a:r>
              <a:rPr lang="es-MX" dirty="0"/>
              <a:t>[semilla]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SETSEED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774390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ROUND(</a:t>
            </a:r>
            <a:r>
              <a:rPr lang="es-MX" dirty="0"/>
              <a:t> [número],[cantidad de decimales] </a:t>
            </a:r>
            <a:r>
              <a:rPr lang="es-MX" b="1" dirty="0"/>
              <a:t>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ROUND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56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Redondea números hasta una cierta cantidad de decimales. Si no se especifica un número de decimales, lo redondea al siguiente entero si su parte decimal es mayor a 0.5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01DEA-9D20-0A9C-6B9B-CC65B7614961}"/>
              </a:ext>
            </a:extLst>
          </p:cNvPr>
          <p:cNvSpPr txBox="1">
            <a:spLocks/>
          </p:cNvSpPr>
          <p:nvPr/>
        </p:nvSpPr>
        <p:spPr>
          <a:xfrm>
            <a:off x="8257309" y="2648872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setseed</a:t>
            </a:r>
            <a:r>
              <a:rPr lang="es-MX" sz="1600" dirty="0"/>
              <a:t> únicamente aplicará al primer comando que contenga aleatoriedad</a:t>
            </a:r>
          </a:p>
        </p:txBody>
      </p:sp>
    </p:spTree>
    <p:extLst>
      <p:ext uri="{BB962C8B-B14F-4D97-AF65-F5344CB8AC3E}">
        <p14:creationId xmlns:p14="http://schemas.microsoft.com/office/powerpoint/2010/main" val="2172502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Sirve para calcular potencias. Con esta sentencia estamos calculando </a:t>
            </a:r>
            <a:r>
              <a:rPr lang="es-MX" sz="1600" dirty="0" err="1"/>
              <a:t>m^n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POWER(</a:t>
            </a:r>
            <a:r>
              <a:rPr lang="es-MX" sz="2000" dirty="0">
                <a:solidFill>
                  <a:schemeClr val="accent1"/>
                </a:solidFill>
              </a:rPr>
              <a:t>age,2)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POWER( </a:t>
            </a:r>
            <a:r>
              <a:rPr lang="es-MX" dirty="0" err="1"/>
              <a:t>m,n</a:t>
            </a:r>
            <a:r>
              <a:rPr lang="es-MX" dirty="0"/>
              <a:t>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094846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FECHA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YYYY-MM-DD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10841" y="5079658"/>
            <a:ext cx="8132626" cy="177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CURRENT_DATE,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</a:t>
            </a:r>
            <a:r>
              <a:rPr lang="es-MX" sz="2000" dirty="0">
                <a:solidFill>
                  <a:schemeClr val="accent1"/>
                </a:solidFill>
              </a:rPr>
              <a:t>(3),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CURRENT_TIMESTAMP</a:t>
            </a:r>
            <a:r>
              <a:rPr lang="es-MX" sz="2000" dirty="0">
                <a:solidFill>
                  <a:schemeClr val="accent1"/>
                </a:solidFill>
              </a:rPr>
              <a:t>(3)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6745352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CURRENT_DATE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0C22FF-755B-52DE-9E77-56FF760EFB96}"/>
              </a:ext>
            </a:extLst>
          </p:cNvPr>
          <p:cNvSpPr txBox="1">
            <a:spLocks/>
          </p:cNvSpPr>
          <p:nvPr/>
        </p:nvSpPr>
        <p:spPr>
          <a:xfrm>
            <a:off x="131617" y="3237745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B44CF7C-D173-C83F-C322-3241326B5462}"/>
              </a:ext>
            </a:extLst>
          </p:cNvPr>
          <p:cNvSpPr txBox="1">
            <a:spLocks/>
          </p:cNvSpPr>
          <p:nvPr/>
        </p:nvSpPr>
        <p:spPr>
          <a:xfrm>
            <a:off x="110841" y="2711417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95CB6DC-5908-3757-4B51-E885484AE771}"/>
              </a:ext>
            </a:extLst>
          </p:cNvPr>
          <p:cNvSpPr txBox="1">
            <a:spLocks/>
          </p:cNvSpPr>
          <p:nvPr/>
        </p:nvSpPr>
        <p:spPr>
          <a:xfrm>
            <a:off x="8285019" y="2899718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hora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295A33C-DB7F-B846-36B9-393857270360}"/>
              </a:ext>
            </a:extLst>
          </p:cNvPr>
          <p:cNvSpPr txBox="1">
            <a:spLocks/>
          </p:cNvSpPr>
          <p:nvPr/>
        </p:nvSpPr>
        <p:spPr>
          <a:xfrm>
            <a:off x="173169" y="4416946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95BED74-263A-289B-6A90-6EB7A45BB44B}"/>
              </a:ext>
            </a:extLst>
          </p:cNvPr>
          <p:cNvSpPr txBox="1">
            <a:spLocks/>
          </p:cNvSpPr>
          <p:nvPr/>
        </p:nvSpPr>
        <p:spPr>
          <a:xfrm>
            <a:off x="152393" y="3890618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CURRENT_TIMESTAMP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760E380-BECD-3745-B7A5-26658A9C8A87}"/>
              </a:ext>
            </a:extLst>
          </p:cNvPr>
          <p:cNvSpPr txBox="1">
            <a:spLocks/>
          </p:cNvSpPr>
          <p:nvPr/>
        </p:nvSpPr>
        <p:spPr>
          <a:xfrm>
            <a:off x="8298861" y="4326849"/>
            <a:ext cx="3906981" cy="127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y hora actuales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</p:spTree>
    <p:extLst>
      <p:ext uri="{BB962C8B-B14F-4D97-AF65-F5344CB8AC3E}">
        <p14:creationId xmlns:p14="http://schemas.microsoft.com/office/powerpoint/2010/main" val="3375986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AGE( </a:t>
            </a:r>
            <a:r>
              <a:rPr lang="es-MX" dirty="0"/>
              <a:t>[fecha 1], [fecha 2]</a:t>
            </a:r>
            <a:r>
              <a:rPr lang="es-MX" b="1" dirty="0"/>
              <a:t> 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diferencia que existe entre dos fechas en número de años, meses, días, horas, minutos y segundos.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3117501"/>
            <a:ext cx="8132626" cy="125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</a:t>
            </a:r>
            <a:r>
              <a:rPr lang="es-MX" sz="2000" dirty="0">
                <a:solidFill>
                  <a:schemeClr val="accent1"/>
                </a:solidFill>
              </a:rPr>
              <a:t>‘2014-04-25’, ‘2014-01-01’</a:t>
            </a:r>
            <a:r>
              <a:rPr lang="es-MX" sz="2000" b="1" dirty="0">
                <a:solidFill>
                  <a:schemeClr val="accent1"/>
                </a:solidFill>
              </a:rPr>
              <a:t> ),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TIMESTAMP </a:t>
            </a:r>
            <a:r>
              <a:rPr lang="es-MX" sz="2000" dirty="0">
                <a:solidFill>
                  <a:schemeClr val="accent1"/>
                </a:solidFill>
              </a:rPr>
              <a:t>‘2014-04-25 17:00:10’</a:t>
            </a:r>
            <a:r>
              <a:rPr lang="es-MX" sz="2000" b="1" dirty="0">
                <a:solidFill>
                  <a:schemeClr val="accent1"/>
                </a:solidFill>
              </a:rPr>
              <a:t> );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 calcula como fecha1 - fecha2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967E9C-1538-D6F2-6611-695322DA4D4F}"/>
              </a:ext>
            </a:extLst>
          </p:cNvPr>
          <p:cNvSpPr txBox="1">
            <a:spLocks/>
          </p:cNvSpPr>
          <p:nvPr/>
        </p:nvSpPr>
        <p:spPr>
          <a:xfrm>
            <a:off x="8285019" y="467828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caso de poner las fechas al revés, devolverá el resultado con un signo negativo</a:t>
            </a:r>
            <a:endParaRPr lang="es-MX" sz="1600" b="1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0AAF46F-D70B-6CFB-A353-B54CCC6F00F2}"/>
              </a:ext>
            </a:extLst>
          </p:cNvPr>
          <p:cNvSpPr txBox="1">
            <a:spLocks/>
          </p:cNvSpPr>
          <p:nvPr/>
        </p:nvSpPr>
        <p:spPr>
          <a:xfrm>
            <a:off x="152400" y="4600006"/>
            <a:ext cx="8132626" cy="166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b="1" dirty="0">
                <a:solidFill>
                  <a:schemeClr val="accent1"/>
                </a:solidFill>
              </a:rPr>
              <a:t>) AS </a:t>
            </a:r>
            <a:r>
              <a:rPr lang="es-MX" sz="2000" dirty="0">
                <a:solidFill>
                  <a:schemeClr val="accent1"/>
                </a:solidFill>
              </a:rPr>
              <a:t>tiempo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9" y="3301279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TIMESTAMP</a:t>
            </a:r>
            <a:r>
              <a:rPr lang="es-MX" sz="1600" dirty="0"/>
              <a:t> permite indicar que queremos considerar el tiempo actual.</a:t>
            </a:r>
          </a:p>
        </p:txBody>
      </p:sp>
    </p:spTree>
    <p:extLst>
      <p:ext uri="{BB962C8B-B14F-4D97-AF65-F5344CB8AC3E}">
        <p14:creationId xmlns:p14="http://schemas.microsoft.com/office/powerpoint/2010/main" val="1718643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EXTRACT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EXTRACT( </a:t>
            </a:r>
            <a:r>
              <a:rPr lang="es-MX" dirty="0"/>
              <a:t>[unidades] </a:t>
            </a:r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TIMESTAMP </a:t>
            </a:r>
            <a:r>
              <a:rPr lang="es-MX" dirty="0"/>
              <a:t>[fecha]</a:t>
            </a:r>
            <a:r>
              <a:rPr lang="es-MX" b="1" dirty="0"/>
              <a:t> 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extraer partes de una fecha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6"/>
            <a:ext cx="8132626" cy="125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EXTRACT </a:t>
            </a:r>
            <a:r>
              <a:rPr lang="es-MX" sz="2000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day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TIMESTAMP</a:t>
            </a:r>
            <a:r>
              <a:rPr lang="es-MX" sz="2000" dirty="0">
                <a:solidFill>
                  <a:schemeClr val="accent1"/>
                </a:solidFill>
              </a:rPr>
              <a:t> ‘2014-04-25’ 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29595" y="3010879"/>
            <a:ext cx="3906981" cy="79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“unidades” que pueden usarse aparecen en la siguiente tabla tabla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25.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A536A29-35A7-2903-FC05-06D1377FA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0" t="42182" r="24981" b="17143"/>
          <a:stretch/>
        </p:blipFill>
        <p:spPr>
          <a:xfrm>
            <a:off x="310247" y="3064636"/>
            <a:ext cx="7312696" cy="33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0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REGEX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60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Son una búsqueda de patrones por codificación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230E7F-A03E-50C3-69D9-CE8EAE17F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37" t="38176" r="27034" b="17361"/>
          <a:stretch/>
        </p:blipFill>
        <p:spPr>
          <a:xfrm>
            <a:off x="0" y="1755200"/>
            <a:ext cx="8027643" cy="42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76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TO CHAR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1418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TO_CHAR( </a:t>
            </a:r>
            <a:r>
              <a:rPr lang="es-MX" dirty="0"/>
              <a:t>[valor], [parámetro]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49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números o fechas </a:t>
            </a:r>
            <a:r>
              <a:rPr lang="es-MX" sz="1600" b="1" dirty="0"/>
              <a:t>a texto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7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sales,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(sales, ‘9999.99’)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diciendo que queremos dos decimales (los trunca), y que la parte entera sea de 4 lugares, por lo que “14” aparecerá como “  14”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4EE1C9B-9EDC-9E76-610F-12CE06C98A1D}"/>
              </a:ext>
            </a:extLst>
          </p:cNvPr>
          <p:cNvSpPr txBox="1">
            <a:spLocks/>
          </p:cNvSpPr>
          <p:nvPr/>
        </p:nvSpPr>
        <p:spPr>
          <a:xfrm>
            <a:off x="152400" y="3502741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sales,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(sales, ‘$9,999.99’)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14B1063-0C18-421D-B789-D092C7BA0BD8}"/>
              </a:ext>
            </a:extLst>
          </p:cNvPr>
          <p:cNvSpPr txBox="1">
            <a:spLocks/>
          </p:cNvSpPr>
          <p:nvPr/>
        </p:nvSpPr>
        <p:spPr>
          <a:xfrm>
            <a:off x="8285019" y="3445863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Especificamos que el separador de miles sea una coma y que ponga el signo de pesos.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A7E2FE5-D372-2A29-B2C6-A632FED46A58}"/>
              </a:ext>
            </a:extLst>
          </p:cNvPr>
          <p:cNvSpPr txBox="1">
            <a:spLocks/>
          </p:cNvSpPr>
          <p:nvPr/>
        </p:nvSpPr>
        <p:spPr>
          <a:xfrm>
            <a:off x="152400" y="4354691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‘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DD, YY’ 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9416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3D632D-ED98-5289-D24E-95E7C324A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87" t="42838" r="36065" b="22609"/>
          <a:stretch/>
        </p:blipFill>
        <p:spPr>
          <a:xfrm>
            <a:off x="374753" y="1765091"/>
            <a:ext cx="4907476" cy="33278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935C80-FF74-1637-48A8-F5B0EE5CA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80" t="32122" r="27582" b="16705"/>
          <a:stretch/>
        </p:blipFill>
        <p:spPr>
          <a:xfrm>
            <a:off x="5585566" y="1626433"/>
            <a:ext cx="6231681" cy="39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73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TO 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1418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TO_DATE( </a:t>
            </a:r>
            <a:r>
              <a:rPr lang="es-MX" dirty="0"/>
              <a:t>[valor], [parámetro]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49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textos </a:t>
            </a:r>
            <a:r>
              <a:rPr lang="es-MX" sz="1600" b="1" dirty="0"/>
              <a:t>a fechas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7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TO_DATE</a:t>
            </a:r>
            <a:r>
              <a:rPr lang="es-MX" sz="2000" dirty="0">
                <a:solidFill>
                  <a:schemeClr val="accent1"/>
                </a:solidFill>
              </a:rPr>
              <a:t> (‘2019/01/15’, ‘YYYY/MM/DD’)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tiene que especificar en qué formato viene el texto que estamos metiendo como input para que SQL la ponga en formato YYYY-MM-DD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886112DE-643B-88DB-7A2A-57A6B23DA9C3}"/>
              </a:ext>
            </a:extLst>
          </p:cNvPr>
          <p:cNvSpPr txBox="1">
            <a:spLocks/>
          </p:cNvSpPr>
          <p:nvPr/>
        </p:nvSpPr>
        <p:spPr>
          <a:xfrm>
            <a:off x="152400" y="3176245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TO_DATE</a:t>
            </a:r>
            <a:r>
              <a:rPr lang="es-MX" sz="2000" dirty="0">
                <a:solidFill>
                  <a:schemeClr val="accent1"/>
                </a:solidFill>
              </a:rPr>
              <a:t> (‘26122018’, ‘DDMMYYYY’)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6A0C7E34-C6CF-DAC4-BEEF-29D6380FDC9F}"/>
              </a:ext>
            </a:extLst>
          </p:cNvPr>
          <p:cNvSpPr txBox="1">
            <a:spLocks/>
          </p:cNvSpPr>
          <p:nvPr/>
        </p:nvSpPr>
        <p:spPr>
          <a:xfrm>
            <a:off x="152400" y="3645270"/>
            <a:ext cx="3906981" cy="32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Devuelve 2018-12-26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0D0C9D48-A66F-90A7-0019-EA68DE9D0CAC}"/>
              </a:ext>
            </a:extLst>
          </p:cNvPr>
          <p:cNvSpPr txBox="1">
            <a:spLocks/>
          </p:cNvSpPr>
          <p:nvPr/>
        </p:nvSpPr>
        <p:spPr>
          <a:xfrm>
            <a:off x="152399" y="2756780"/>
            <a:ext cx="3906981" cy="32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Devuelve 2019-01-05</a:t>
            </a:r>
          </a:p>
        </p:txBody>
      </p:sp>
    </p:spTree>
    <p:extLst>
      <p:ext uri="{BB962C8B-B14F-4D97-AF65-F5344CB8AC3E}">
        <p14:creationId xmlns:p14="http://schemas.microsoft.com/office/powerpoint/2010/main" val="267959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9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3" y="5390389"/>
            <a:ext cx="3906981" cy="11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5125</Words>
  <Application>Microsoft Office PowerPoint</Application>
  <PresentationFormat>Panorámica</PresentationFormat>
  <Paragraphs>578</Paragraphs>
  <Slides>58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  <vt:lpstr>ALTER TABLE</vt:lpstr>
      <vt:lpstr>IN </vt:lpstr>
      <vt:lpstr>BETWEEN </vt:lpstr>
      <vt:lpstr>LIKE - ILIKE </vt:lpstr>
      <vt:lpstr>ORDER BY </vt:lpstr>
      <vt:lpstr>LIMIT</vt:lpstr>
      <vt:lpstr>AS</vt:lpstr>
      <vt:lpstr>COUNT, SUM, AVG, MIN, MAX</vt:lpstr>
      <vt:lpstr>GROUP BY</vt:lpstr>
      <vt:lpstr>Presentación de PowerPoint</vt:lpstr>
      <vt:lpstr>HAVING</vt:lpstr>
      <vt:lpstr>Presentación de PowerPoint</vt:lpstr>
      <vt:lpstr>CASE</vt:lpstr>
      <vt:lpstr>INNER JOIN</vt:lpstr>
      <vt:lpstr>Presentación de PowerPoint</vt:lpstr>
      <vt:lpstr>LEFT JOIN</vt:lpstr>
      <vt:lpstr>RIGHT JOIN</vt:lpstr>
      <vt:lpstr>FULL JOIN</vt:lpstr>
      <vt:lpstr>Presentación de PowerPoint</vt:lpstr>
      <vt:lpstr>CROSS JOIN</vt:lpstr>
      <vt:lpstr>Presentación de PowerPoint</vt:lpstr>
      <vt:lpstr>CONSULTA COMBINADA</vt:lpstr>
      <vt:lpstr>CONSULTA COMBINADA</vt:lpstr>
      <vt:lpstr>Presentación de PowerPoint</vt:lpstr>
      <vt:lpstr>SUBCONSULTAS</vt:lpstr>
      <vt:lpstr>SUBCONSULTAS</vt:lpstr>
      <vt:lpstr>SUBCONSULTAS</vt:lpstr>
      <vt:lpstr>VIEWS</vt:lpstr>
      <vt:lpstr>VIEWS</vt:lpstr>
      <vt:lpstr>FUNCIONES DE CARACTER</vt:lpstr>
      <vt:lpstr>FUNCIONES DE CARACTER</vt:lpstr>
      <vt:lpstr>FUNCIONES DE CARACTER</vt:lpstr>
      <vt:lpstr>CONCATENACIÓN</vt:lpstr>
      <vt:lpstr>SUBSTRING</vt:lpstr>
      <vt:lpstr>STRING_AGG</vt:lpstr>
      <vt:lpstr>FUNCIONES MATEMÁTICAS</vt:lpstr>
      <vt:lpstr>FUNCIONES MATEMÁTICAS</vt:lpstr>
      <vt:lpstr>FUNCIONES MATEMÁTICAS</vt:lpstr>
      <vt:lpstr>FUNCIONES DE FECHA</vt:lpstr>
      <vt:lpstr>AGE</vt:lpstr>
      <vt:lpstr>EXTRACT</vt:lpstr>
      <vt:lpstr>REGEX</vt:lpstr>
      <vt:lpstr>TO CHAR</vt:lpstr>
      <vt:lpstr>Presentación de PowerPoint</vt:lpstr>
      <vt:lpstr>TO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231</cp:revision>
  <dcterms:created xsi:type="dcterms:W3CDTF">2023-06-06T03:26:05Z</dcterms:created>
  <dcterms:modified xsi:type="dcterms:W3CDTF">2023-07-18T20:47:06Z</dcterms:modified>
</cp:coreProperties>
</file>