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C0CF0-3796-4E17-B7ED-E5E607CC2E7A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8022-2530-4603-9FD9-5FBF83922B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758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811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0992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736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175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581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360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3027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692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7431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553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707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479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4036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2838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167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934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4798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5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66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24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155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054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205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6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082D7-B281-292B-ABCB-FE34CDF7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26441E-FF19-AAB9-6A14-3372617FF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272F7-E3BD-2A9E-7440-1B4609AA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1040D-0753-4FBE-A7DC-2D5706D9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55690-C3FB-847A-F859-14F77C3A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F4308-4E57-B851-5AAE-A3628B0B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0FD0D4-E324-3D99-9F78-53EC6E9BB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BC24F-C394-A429-29C0-D95AEB23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56E43-FBC9-09A8-F10C-71D78BF6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9CB02B-EEF4-B3AB-85C6-907553E3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BA902A-8BFC-23B2-A3B4-C63A4089D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AD5F49-0A9B-6829-8867-D2A9213B5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97D2C-FDF3-2B01-E216-1777962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5CCDF0-F370-1892-F3F7-616F6213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63F2D-3F30-C557-B98F-3461D9D1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2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6E203-1608-DA99-07EA-2247D771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DE3E8-BB42-D4FD-D912-4162AFF2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4D1A8-E13A-F939-3603-364F52C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CAF578-1AB8-A3E9-C1A6-3369CA2A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BF28C6-AE9D-EA1F-7648-A9FAD59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45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0058-3FDA-ACE4-A6F7-5C7B1C3C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ECEFB-BCC0-D05E-1EC0-B699760E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A06D1-CE79-E714-9D1C-34548D6B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B7BC73-AEE1-106A-8046-113440D7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5BA46-71DD-C772-A667-4A549CDF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47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0AB23-6A3F-9A37-35F6-0D614305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925F7-5833-74FA-A4E4-C5BA0064E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1D8BD8-9167-D9C1-3DD2-D1B9D22B3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F76FDA-B17B-E0C9-C16F-40E56E8A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ECA87F-87CB-1431-9A9D-28BEDC56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1575B1-3C64-596B-E604-CB8B780E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79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B648-8039-536D-F611-FDDE4AC4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BBE28-8126-941C-981C-AEBBC4E8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1FD2B-1466-C183-5967-D431043B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E04C16-9A10-AECC-A237-51D967D22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9849F-FB5F-0892-E573-82151FDAC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180AD6-6CED-31D6-58CA-5193E2AA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DDA833-59E2-68AA-653E-29646F39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26392A-3C80-DD18-05B9-3A619F9C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9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EA11-86ED-EBDF-E245-4330D9A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4F7601-11C4-DED5-2470-206629C8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34FCD6-6728-D289-3981-00A3B82B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ED3FA4-1DB3-045A-1E9C-D491C0F1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7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DA506F-8E2A-B213-549A-4FB2B549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6A73CE-1149-005A-93CA-C4A32BA2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ED05C3-5C19-A4F0-F2AB-B88DFDE5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63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369D6-008C-3276-E01C-7029092D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E3E8A-740E-2974-3A8E-B3FFE757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55C71E-55F7-CB4E-64C5-7EAAB0524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1D970C-C9E0-DB39-4F9A-CD19F1D2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977A32-704A-CD2B-B1F6-A08681D0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E512F-086B-37DF-C340-906650E0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663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960-30C1-6C9E-C245-35B6ACA8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4C3245-E8F6-701F-5E6E-ACDFF26CD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80A6FD-63D4-975E-B663-78C0E612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474000-6E45-1C85-EEA9-A78E944E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AF924E-B62F-0275-2E84-CB22F5C3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32100D-46E6-5BC5-82AC-8CD1272A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6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CCA74D-F64E-764B-7083-4275F7E0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414CBD-2268-661D-8B7A-06B73B8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83CC7-EB71-1648-F9F1-4B596FA9A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2A45-B92C-450A-8ABF-83088A5CA86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94C3B-61DA-D29A-95D9-56EF3A60E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3220B0-A682-F158-AB27-F79B9B489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59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Gadugi" panose="020B0502040204020203" pitchFamily="34" charset="0"/>
                <a:ea typeface="Gadugi" panose="020B0502040204020203" pitchFamily="34" charset="0"/>
              </a:rPr>
              <a:t>Curso AABD-SQL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Notas del curso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6A86BF0-5D53-CA34-5960-85673997AC35}"/>
              </a:ext>
            </a:extLst>
          </p:cNvPr>
          <p:cNvSpPr txBox="1">
            <a:spLocks/>
          </p:cNvSpPr>
          <p:nvPr/>
        </p:nvSpPr>
        <p:spPr>
          <a:xfrm>
            <a:off x="249381" y="5606320"/>
            <a:ext cx="8575963" cy="741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 F5 se corren las líneas de código</a:t>
            </a:r>
          </a:p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Los comentarios se hacen con --</a:t>
            </a:r>
          </a:p>
        </p:txBody>
      </p:sp>
    </p:spTree>
    <p:extLst>
      <p:ext uri="{BB962C8B-B14F-4D97-AF65-F5344CB8AC3E}">
        <p14:creationId xmlns:p14="http://schemas.microsoft.com/office/powerpoint/2010/main" val="233376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DELETE FROM - </a:t>
            </a:r>
            <a:r>
              <a:rPr lang="es-MX" sz="3600" b="1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DELETE FROM</a:t>
            </a:r>
            <a:r>
              <a:rPr lang="es-MX" dirty="0"/>
              <a:t> [nombre de la tabla] 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usa para eliminar registros de una tabla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3288150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=6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 el </a:t>
            </a:r>
            <a:r>
              <a:rPr lang="es-MX" sz="1600" b="1" dirty="0"/>
              <a:t>WHERE</a:t>
            </a:r>
            <a:r>
              <a:rPr lang="es-MX" sz="1600" dirty="0"/>
              <a:t> entonces se </a:t>
            </a:r>
            <a:r>
              <a:rPr lang="es-MX" sz="1600" b="1" dirty="0"/>
              <a:t>vaciará la tabla completa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9DBB30C-8B9A-20D4-8188-D7476ACED5AC}"/>
              </a:ext>
            </a:extLst>
          </p:cNvPr>
          <p:cNvSpPr txBox="1">
            <a:spLocks/>
          </p:cNvSpPr>
          <p:nvPr/>
        </p:nvSpPr>
        <p:spPr>
          <a:xfrm>
            <a:off x="152393" y="4317861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075386C-D529-2FEE-7D7B-172AC467E400}"/>
              </a:ext>
            </a:extLst>
          </p:cNvPr>
          <p:cNvSpPr txBox="1">
            <a:spLocks/>
          </p:cNvSpPr>
          <p:nvPr/>
        </p:nvSpPr>
        <p:spPr>
          <a:xfrm>
            <a:off x="8285019" y="4317861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Borramos todos los registros de la tabla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654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1. Respecto a </a:t>
            </a:r>
            <a:r>
              <a:rPr lang="es-MX" sz="2000" i="1" dirty="0"/>
              <a:t>columnas</a:t>
            </a:r>
          </a:p>
          <a:p>
            <a:pPr algn="l"/>
            <a:r>
              <a:rPr lang="es-MX" sz="2000" b="1" dirty="0"/>
              <a:t>ADD COLUMN </a:t>
            </a:r>
            <a:r>
              <a:rPr lang="es-MX" sz="2000" dirty="0"/>
              <a:t>[nombre de la columna]</a:t>
            </a:r>
            <a:r>
              <a:rPr lang="es-MX" sz="2000" b="1" dirty="0"/>
              <a:t> </a:t>
            </a:r>
            <a:r>
              <a:rPr lang="es-MX" sz="2000" dirty="0"/>
              <a:t>[tipo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DROP COLUMN </a:t>
            </a:r>
            <a:r>
              <a:rPr lang="es-MX" sz="2000" dirty="0"/>
              <a:t>[nombre de la columna]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TYPE</a:t>
            </a:r>
            <a:r>
              <a:rPr lang="es-MX" sz="2000" dirty="0"/>
              <a:t> [nuevo 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RENAME COLUMN </a:t>
            </a:r>
            <a:r>
              <a:rPr lang="es-MX" sz="2000" dirty="0"/>
              <a:t>[nombre de la columna] </a:t>
            </a:r>
            <a:r>
              <a:rPr lang="es-MX" sz="2000" b="1" dirty="0"/>
              <a:t>TO</a:t>
            </a:r>
            <a:r>
              <a:rPr lang="es-MX" sz="2000" dirty="0"/>
              <a:t> [nuevo nombre] 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670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COLUMN</a:t>
            </a:r>
            <a:r>
              <a:rPr lang="es-MX" sz="2000" dirty="0">
                <a:solidFill>
                  <a:schemeClr val="accent1"/>
                </a:solidFill>
              </a:rPr>
              <a:t> prueba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ALTER COLUMN  </a:t>
            </a:r>
            <a:r>
              <a:rPr lang="es-MX" sz="2000" dirty="0">
                <a:solidFill>
                  <a:schemeClr val="accent1"/>
                </a:solidFill>
              </a:rPr>
              <a:t>edad </a:t>
            </a:r>
            <a:r>
              <a:rPr lang="es-MX" sz="2000" b="1" dirty="0">
                <a:solidFill>
                  <a:schemeClr val="accent1"/>
                </a:solidFill>
              </a:rPr>
              <a:t>TYPE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RENAME COLUMN  </a:t>
            </a:r>
            <a:r>
              <a:rPr lang="es-MX" sz="2000" dirty="0">
                <a:solidFill>
                  <a:schemeClr val="accent1"/>
                </a:solidFill>
              </a:rPr>
              <a:t>correo </a:t>
            </a:r>
            <a:r>
              <a:rPr lang="es-MX" sz="2000" b="1" dirty="0">
                <a:solidFill>
                  <a:schemeClr val="accent1"/>
                </a:solidFill>
              </a:rPr>
              <a:t>TO </a:t>
            </a:r>
            <a:r>
              <a:rPr lang="es-MX" sz="2000" dirty="0" err="1">
                <a:solidFill>
                  <a:schemeClr val="accent1"/>
                </a:solidFill>
              </a:rPr>
              <a:t>correo_cliente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166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2. Respecto a las </a:t>
            </a:r>
            <a:r>
              <a:rPr lang="es-MX" sz="2000" i="1" dirty="0"/>
              <a:t>condiciones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SET </a:t>
            </a:r>
            <a:r>
              <a:rPr lang="es-MX" sz="2000" dirty="0"/>
              <a:t>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DROP </a:t>
            </a:r>
            <a:r>
              <a:rPr lang="es-MX" sz="2000" dirty="0"/>
              <a:t> 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CONSTRAINT </a:t>
            </a:r>
            <a:r>
              <a:rPr lang="es-MX" sz="2000" dirty="0"/>
              <a:t>[nombre de la columna] </a:t>
            </a:r>
            <a:r>
              <a:rPr lang="es-MX" sz="2000" b="1" dirty="0"/>
              <a:t>CHECK</a:t>
            </a:r>
            <a:r>
              <a:rPr lang="es-MX" sz="2000" dirty="0"/>
              <a:t> [condición]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PRIMARY KEY </a:t>
            </a:r>
            <a:r>
              <a:rPr lang="es-MX" sz="2000" dirty="0"/>
              <a:t>[nombre de la columna]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035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ALTER COLUMN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 NOT NULL;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ADD CONSTRAINT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CHECK 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&gt;0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PRIMARY KEY 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8871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IN (</a:t>
            </a:r>
            <a:r>
              <a:rPr lang="es-MX" dirty="0"/>
              <a:t>‘Valor1’, ‘Valor2’, …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ayuda a reducir el uso del </a:t>
            </a:r>
            <a:r>
              <a:rPr lang="es-MX" sz="1600" b="1" dirty="0"/>
              <a:t>OR. </a:t>
            </a:r>
            <a:r>
              <a:rPr lang="es-MX" sz="1600" dirty="0"/>
              <a:t>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9" y="3505046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</a:t>
            </a:r>
            <a:r>
              <a:rPr lang="es-MX" sz="2000" dirty="0">
                <a:solidFill>
                  <a:schemeClr val="accent1"/>
                </a:solidFill>
              </a:rPr>
              <a:t>(‘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‘Seattle’)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 err="1">
                <a:solidFill>
                  <a:schemeClr val="accent1"/>
                </a:solidFill>
              </a:rPr>
              <a:t>segment</a:t>
            </a:r>
            <a:r>
              <a:rPr lang="es-MX" sz="2000" b="1" dirty="0">
                <a:solidFill>
                  <a:schemeClr val="accent1"/>
                </a:solidFill>
              </a:rPr>
              <a:t> 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Corporate</a:t>
            </a:r>
            <a:r>
              <a:rPr lang="es-MX" sz="2000" dirty="0">
                <a:solidFill>
                  <a:schemeClr val="accent1"/>
                </a:solidFill>
              </a:rPr>
              <a:t>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245228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BETWEEN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</a:t>
            </a:r>
          </a:p>
          <a:p>
            <a:pPr algn="l"/>
            <a:r>
              <a:rPr lang="es-MX" b="1" dirty="0"/>
              <a:t>BETWEEN </a:t>
            </a:r>
            <a:r>
              <a:rPr lang="es-MX" dirty="0"/>
              <a:t>‘Valor1’ </a:t>
            </a:r>
            <a:r>
              <a:rPr lang="es-MX" b="1" dirty="0"/>
              <a:t>AND</a:t>
            </a:r>
            <a:r>
              <a:rPr lang="es-MX" dirty="0"/>
              <a:t> ‘Valor2’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filtrar valores usando un rango.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8" y="3886088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 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	 </a:t>
            </a:r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30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7" y="4740566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‘2015-04-01’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‘2016-04-01’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Toma en cuenta los extremos, es decir, es un “menor o igual” y un “mayor o igual”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puede hacer con fechas, pero las fechas se deben poner entre comillas.</a:t>
            </a:r>
          </a:p>
        </p:txBody>
      </p:sp>
    </p:spTree>
    <p:extLst>
      <p:ext uri="{BB962C8B-B14F-4D97-AF65-F5344CB8AC3E}">
        <p14:creationId xmlns:p14="http://schemas.microsoft.com/office/powerpoint/2010/main" val="235738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LIKE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LIKE</a:t>
            </a:r>
            <a:r>
              <a:rPr lang="es-MX" dirty="0"/>
              <a:t> [patrón]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usada para filtrar mediante valores de coincidencia por patrones haciendo uso de </a:t>
            </a:r>
            <a:r>
              <a:rPr lang="es-MX" sz="1600" i="1" dirty="0"/>
              <a:t>comodines.</a:t>
            </a:r>
            <a:r>
              <a:rPr lang="es-MX" sz="1600" dirty="0"/>
              <a:t>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5097174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NOT LIKE </a:t>
            </a:r>
            <a:r>
              <a:rPr lang="es-MX" sz="2000" dirty="0">
                <a:solidFill>
                  <a:schemeClr val="accent1"/>
                </a:solidFill>
              </a:rPr>
              <a:t>‘S%’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</a:t>
            </a:r>
            <a:r>
              <a:rPr lang="es-MX" sz="1600" i="1" dirty="0"/>
              <a:t>comodines</a:t>
            </a:r>
            <a:r>
              <a:rPr lang="es-MX" sz="1600" dirty="0"/>
              <a:t> son “%” y “_”</a:t>
            </a:r>
            <a:endParaRPr lang="es-MX" sz="1600" i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hacer búsqueda con % se debe emplear “/%”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2E99E12-8BFD-A3F9-540B-D1C93F39995B}"/>
              </a:ext>
            </a:extLst>
          </p:cNvPr>
          <p:cNvSpPr txBox="1">
            <a:spLocks/>
          </p:cNvSpPr>
          <p:nvPr/>
        </p:nvSpPr>
        <p:spPr>
          <a:xfrm>
            <a:off x="152393" y="3270830"/>
            <a:ext cx="7966363" cy="1121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A% : Empiece con A y después haya cualquier cosa</a:t>
            </a:r>
          </a:p>
          <a:p>
            <a:pPr algn="l"/>
            <a:r>
              <a:rPr lang="es-MX" sz="2000" dirty="0"/>
              <a:t>%A: Termine con A y antes haya cualquier cosa</a:t>
            </a:r>
          </a:p>
          <a:p>
            <a:pPr algn="l"/>
            <a:r>
              <a:rPr lang="es-MX" sz="2000" dirty="0"/>
              <a:t>A%B: Empiece con A, termine con B y en medio haya cualquier cosa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2BE04EE-06B8-3723-3359-D066C6C9E759}"/>
              </a:ext>
            </a:extLst>
          </p:cNvPr>
          <p:cNvSpPr txBox="1">
            <a:spLocks/>
          </p:cNvSpPr>
          <p:nvPr/>
        </p:nvSpPr>
        <p:spPr>
          <a:xfrm>
            <a:off x="152393" y="4608949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Cuando ponemos “_”es que permitimos que haya UNA única cosa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EF192D49-2A3A-643B-A00F-0FAFBB4343BB}"/>
              </a:ext>
            </a:extLst>
          </p:cNvPr>
          <p:cNvSpPr txBox="1">
            <a:spLocks/>
          </p:cNvSpPr>
          <p:nvPr/>
        </p:nvSpPr>
        <p:spPr>
          <a:xfrm>
            <a:off x="152392" y="5752957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‘_ _ _ _  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4D900909-B343-6AE3-6204-B89CE79F2815}"/>
              </a:ext>
            </a:extLst>
          </p:cNvPr>
          <p:cNvSpPr txBox="1">
            <a:spLocks/>
          </p:cNvSpPr>
          <p:nvPr/>
        </p:nvSpPr>
        <p:spPr>
          <a:xfrm>
            <a:off x="8285019" y="5752957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pidiendo nombres de cuatro caracteres y que después haya lo que sea</a:t>
            </a:r>
          </a:p>
        </p:txBody>
      </p:sp>
    </p:spTree>
    <p:extLst>
      <p:ext uri="{BB962C8B-B14F-4D97-AF65-F5344CB8AC3E}">
        <p14:creationId xmlns:p14="http://schemas.microsoft.com/office/powerpoint/2010/main" val="415761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ORDER BY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WHERE </a:t>
            </a:r>
            <a:r>
              <a:rPr lang="es-MX" dirty="0"/>
              <a:t>si fuera necesaria)</a:t>
            </a:r>
          </a:p>
          <a:p>
            <a:pPr algn="l"/>
            <a:r>
              <a:rPr lang="es-MX" b="1" dirty="0"/>
              <a:t>ORDER BY</a:t>
            </a:r>
            <a:r>
              <a:rPr lang="es-MX" dirty="0"/>
              <a:t> [alguna columna] [ </a:t>
            </a:r>
            <a:r>
              <a:rPr lang="es-MX" b="1" dirty="0"/>
              <a:t>ASC, DESC </a:t>
            </a:r>
            <a:r>
              <a:rPr lang="es-MX" dirty="0"/>
              <a:t>] [alguna columna], …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84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utilizada para ordenar los registros de un conjunto de resultados. Solo se puede usar con </a:t>
            </a:r>
            <a:r>
              <a:rPr lang="es-MX" sz="1600" b="1" dirty="0"/>
              <a:t>SELECT</a:t>
            </a:r>
            <a:r>
              <a:rPr lang="es-MX" sz="1600" dirty="0"/>
              <a:t>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5" y="3834857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&gt;25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ASC,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DESC;</a:t>
            </a:r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501F927-701F-B266-7DDF-E06E89D0F91D}"/>
              </a:ext>
            </a:extLst>
          </p:cNvPr>
          <p:cNvSpPr txBox="1">
            <a:spLocks/>
          </p:cNvSpPr>
          <p:nvPr/>
        </p:nvSpPr>
        <p:spPr>
          <a:xfrm>
            <a:off x="8285019" y="2835709"/>
            <a:ext cx="3906981" cy="144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especifica, el valor por default es </a:t>
            </a:r>
            <a:r>
              <a:rPr lang="es-MX" sz="1600" b="1" dirty="0"/>
              <a:t>ASC</a:t>
            </a:r>
            <a:r>
              <a:rPr lang="es-MX" sz="1600" dirty="0"/>
              <a:t>. En caso de empate, el criterio de desempate lo determina la segunda columna escrita en la instrucción </a:t>
            </a:r>
            <a:r>
              <a:rPr lang="es-MX" sz="1600" b="1" dirty="0"/>
              <a:t>ORDER BY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988F912-76E8-F4FD-B3B3-ED4CB27A2578}"/>
              </a:ext>
            </a:extLst>
          </p:cNvPr>
          <p:cNvSpPr txBox="1">
            <a:spLocks/>
          </p:cNvSpPr>
          <p:nvPr/>
        </p:nvSpPr>
        <p:spPr>
          <a:xfrm>
            <a:off x="221674" y="5984162"/>
            <a:ext cx="7966363" cy="537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5BCDF2A8-90F2-7DE7-76D1-B5CDAEBD0870}"/>
              </a:ext>
            </a:extLst>
          </p:cNvPr>
          <p:cNvSpPr txBox="1">
            <a:spLocks/>
          </p:cNvSpPr>
          <p:nvPr/>
        </p:nvSpPr>
        <p:spPr>
          <a:xfrm>
            <a:off x="221664" y="4909509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=‘California’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443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LIMIT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29046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WHERE </a:t>
            </a:r>
            <a:r>
              <a:rPr lang="es-MX" dirty="0"/>
              <a:t>en caso de necesitarlo )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ORDER BY </a:t>
            </a:r>
            <a:r>
              <a:rPr lang="es-MX" dirty="0"/>
              <a:t>en caso de necesitarlo )</a:t>
            </a:r>
          </a:p>
          <a:p>
            <a:pPr algn="l"/>
            <a:r>
              <a:rPr lang="es-MX" b="1" dirty="0"/>
              <a:t>LIMIT </a:t>
            </a:r>
            <a:r>
              <a:rPr lang="es-MX" dirty="0"/>
              <a:t>[número de registros a mostrar]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sirve para visualizar una pequeña parte de la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&gt;=25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LIMIT </a:t>
            </a:r>
            <a:r>
              <a:rPr lang="es-MX" sz="2000" dirty="0">
                <a:solidFill>
                  <a:schemeClr val="accent1"/>
                </a:solidFill>
              </a:rPr>
              <a:t>8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000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DATABASE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540470"/>
          </a:xfrm>
        </p:spPr>
        <p:txBody>
          <a:bodyPr/>
          <a:lstStyle/>
          <a:p>
            <a:pPr algn="l"/>
            <a:r>
              <a:rPr lang="es-MX" b="1" dirty="0"/>
              <a:t>CREATE DATABASE</a:t>
            </a:r>
            <a:r>
              <a:rPr lang="es-MX" dirty="0"/>
              <a:t> [nombre]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4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data base con el nombre asignado</a:t>
            </a:r>
          </a:p>
        </p:txBody>
      </p:sp>
    </p:spTree>
    <p:extLst>
      <p:ext uri="{BB962C8B-B14F-4D97-AF65-F5344CB8AC3E}">
        <p14:creationId xmlns:p14="http://schemas.microsoft.com/office/powerpoint/2010/main" val="869375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33450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 </a:t>
            </a:r>
            <a:r>
              <a:rPr lang="es-MX" b="1" dirty="0"/>
              <a:t>AS</a:t>
            </a:r>
            <a:r>
              <a:rPr lang="es-MX" dirty="0"/>
              <a:t> [alias de la columna],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dar un nombre provisional a una columna o a una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178530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</a:t>
            </a:r>
            <a:r>
              <a:rPr lang="es-MX" sz="2000" dirty="0" err="1">
                <a:solidFill>
                  <a:schemeClr val="accent1"/>
                </a:solidFill>
              </a:rPr>
              <a:t>Num</a:t>
            </a:r>
            <a:r>
              <a:rPr lang="es-MX" sz="2000" dirty="0">
                <a:solidFill>
                  <a:schemeClr val="accent1"/>
                </a:solidFill>
              </a:rPr>
              <a:t> de cliente”,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nombre,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“Edad cliente”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nombre;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317853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comillas dobles son usadas para colocar espacios en los alias, pero al realizar consultas puede lanzar error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F3FB6703-98E2-9BBF-A9B9-447561F3D025}"/>
              </a:ext>
            </a:extLst>
          </p:cNvPr>
          <p:cNvSpPr txBox="1">
            <a:spLocks/>
          </p:cNvSpPr>
          <p:nvPr/>
        </p:nvSpPr>
        <p:spPr>
          <a:xfrm>
            <a:off x="152392" y="5008257"/>
            <a:ext cx="7966363" cy="1222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CREATE TABLE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AS</a:t>
            </a:r>
          </a:p>
          <a:p>
            <a:pPr algn="l"/>
            <a:r>
              <a:rPr lang="es-MX" dirty="0"/>
              <a:t>[</a:t>
            </a:r>
            <a:r>
              <a:rPr lang="es-MX" dirty="0" err="1"/>
              <a:t>Query</a:t>
            </a:r>
            <a:r>
              <a:rPr lang="es-MX" dirty="0"/>
              <a:t>]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85018" y="4868785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 este código se crea una tabla con la </a:t>
            </a:r>
            <a:r>
              <a:rPr lang="es-MX" sz="1600" dirty="0" err="1"/>
              <a:t>query</a:t>
            </a:r>
            <a:r>
              <a:rPr lang="es-MX" sz="1600" dirty="0"/>
              <a:t> que se escriba justo después del </a:t>
            </a:r>
            <a:r>
              <a:rPr lang="es-MX" sz="1600" b="1" dirty="0"/>
              <a:t>AS</a:t>
            </a:r>
            <a:r>
              <a:rPr lang="es-MX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6354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COUNT, SUM, AVG, MIN, MAX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3"/>
            <a:ext cx="3906981" cy="1570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denominan </a:t>
            </a:r>
            <a:r>
              <a:rPr lang="es-MX" sz="1600" i="1" dirty="0"/>
              <a:t>funciones agregadas</a:t>
            </a:r>
            <a:r>
              <a:rPr lang="es-MX" sz="1600" dirty="0"/>
              <a:t> porque funcionan junto con el </a:t>
            </a:r>
            <a:r>
              <a:rPr lang="es-MX" sz="1600" b="1" dirty="0"/>
              <a:t>SELECT.</a:t>
            </a:r>
          </a:p>
          <a:p>
            <a:pPr algn="l"/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429000"/>
            <a:ext cx="7966363" cy="42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) 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AAAE55C-441F-F816-CD4A-81FC30BB2751}"/>
              </a:ext>
            </a:extLst>
          </p:cNvPr>
          <p:cNvSpPr txBox="1">
            <a:spLocks/>
          </p:cNvSpPr>
          <p:nvPr/>
        </p:nvSpPr>
        <p:spPr>
          <a:xfrm>
            <a:off x="152400" y="1602656"/>
            <a:ext cx="7966356" cy="1403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</a:t>
            </a:r>
            <a:r>
              <a:rPr lang="es-MX" dirty="0"/>
              <a:t> FUNCIONAGG</a:t>
            </a:r>
            <a:r>
              <a:rPr lang="es-MX" b="1" dirty="0"/>
              <a:t>( </a:t>
            </a:r>
            <a:r>
              <a:rPr lang="es-MX" dirty="0"/>
              <a:t>[nombre de la columna]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EB898298-9B57-1B59-481C-110AC4DB0C1D}"/>
              </a:ext>
            </a:extLst>
          </p:cNvPr>
          <p:cNvSpPr txBox="1">
            <a:spLocks/>
          </p:cNvSpPr>
          <p:nvPr/>
        </p:nvSpPr>
        <p:spPr>
          <a:xfrm>
            <a:off x="8285019" y="3274344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que tiene la tabla </a:t>
            </a:r>
            <a:r>
              <a:rPr lang="es-MX" sz="1600" i="1" dirty="0"/>
              <a:t>sales</a:t>
            </a:r>
            <a:r>
              <a:rPr lang="es-MX" sz="1600" dirty="0"/>
              <a:t> 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10DAD682-BF73-2A76-70B2-248CB4085281}"/>
              </a:ext>
            </a:extLst>
          </p:cNvPr>
          <p:cNvSpPr txBox="1">
            <a:spLocks/>
          </p:cNvSpPr>
          <p:nvPr/>
        </p:nvSpPr>
        <p:spPr>
          <a:xfrm>
            <a:off x="152393" y="4101221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 DISTINCT </a:t>
            </a:r>
            <a:r>
              <a:rPr lang="es-MX" sz="2000" dirty="0" err="1">
                <a:solidFill>
                  <a:schemeClr val="accent1"/>
                </a:solidFill>
              </a:rPr>
              <a:t>order_id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“Número de órdenes distintas”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D877B51-40B1-CE61-A00E-9F6C613E1EAD}"/>
              </a:ext>
            </a:extLst>
          </p:cNvPr>
          <p:cNvSpPr txBox="1">
            <a:spLocks/>
          </p:cNvSpPr>
          <p:nvPr/>
        </p:nvSpPr>
        <p:spPr>
          <a:xfrm>
            <a:off x="8285019" y="4101221"/>
            <a:ext cx="3906981" cy="142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diferentes entre sí de la columna </a:t>
            </a:r>
            <a:r>
              <a:rPr lang="es-MX" sz="1600" i="1" dirty="0" err="1"/>
              <a:t>order_id</a:t>
            </a:r>
            <a:r>
              <a:rPr lang="es-MX" sz="1600" i="1" dirty="0"/>
              <a:t>. </a:t>
            </a:r>
            <a:r>
              <a:rPr lang="es-MX" sz="1600" dirty="0"/>
              <a:t>Pensar que primero se pone </a:t>
            </a:r>
            <a:r>
              <a:rPr lang="es-MX" sz="1600" b="1" dirty="0"/>
              <a:t>SELECT DISTINCT </a:t>
            </a:r>
            <a:r>
              <a:rPr lang="es-MX" sz="1600" dirty="0" err="1"/>
              <a:t>order_id</a:t>
            </a:r>
            <a:r>
              <a:rPr lang="es-MX" sz="1600" dirty="0"/>
              <a:t> y luego se hace un </a:t>
            </a:r>
            <a:r>
              <a:rPr lang="es-MX" sz="1600" b="1" dirty="0"/>
              <a:t>COUNT()</a:t>
            </a:r>
            <a:endParaRPr lang="es-MX" sz="1600" i="1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B015CF7F-CE1C-2A08-3DA5-6D0262AC041F}"/>
              </a:ext>
            </a:extLst>
          </p:cNvPr>
          <p:cNvSpPr txBox="1">
            <a:spLocks/>
          </p:cNvSpPr>
          <p:nvPr/>
        </p:nvSpPr>
        <p:spPr>
          <a:xfrm>
            <a:off x="152392" y="5419410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MIN( </a:t>
            </a:r>
            <a:r>
              <a:rPr lang="es-MX" sz="2000" dirty="0">
                <a:solidFill>
                  <a:schemeClr val="accent1"/>
                </a:solidFill>
              </a:rPr>
              <a:t>sales 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“Mínimo de ventas en junio”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</a:t>
            </a:r>
            <a:r>
              <a:rPr lang="es-MX" sz="2000" dirty="0">
                <a:solidFill>
                  <a:schemeClr val="accent1"/>
                </a:solidFill>
              </a:rPr>
              <a:t> ‘2015-06-01’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‘2015-06-30’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EC5B0FF4-192D-E4CE-45AB-C9F291775D35}"/>
              </a:ext>
            </a:extLst>
          </p:cNvPr>
          <p:cNvSpPr txBox="1">
            <a:spLocks/>
          </p:cNvSpPr>
          <p:nvPr/>
        </p:nvSpPr>
        <p:spPr>
          <a:xfrm>
            <a:off x="8285019" y="5419410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el uso de </a:t>
            </a:r>
            <a:r>
              <a:rPr lang="es-MX" sz="1600" dirty="0" err="1"/>
              <a:t>comilas</a:t>
            </a:r>
            <a:r>
              <a:rPr lang="es-MX" sz="1600" dirty="0"/>
              <a:t> para hacer un </a:t>
            </a:r>
            <a:r>
              <a:rPr lang="es-MX" sz="1600" b="1" dirty="0"/>
              <a:t>BETWEEN</a:t>
            </a:r>
            <a:r>
              <a:rPr lang="es-MX" sz="1600" dirty="0"/>
              <a:t> con fechas</a:t>
            </a:r>
          </a:p>
        </p:txBody>
      </p:sp>
    </p:spTree>
    <p:extLst>
      <p:ext uri="{BB962C8B-B14F-4D97-AF65-F5344CB8AC3E}">
        <p14:creationId xmlns:p14="http://schemas.microsoft.com/office/powerpoint/2010/main" val="33308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GROUP 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482127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junto con </a:t>
            </a:r>
            <a:r>
              <a:rPr lang="es-MX" sz="1600" b="1" dirty="0"/>
              <a:t>SELECT</a:t>
            </a:r>
            <a:r>
              <a:rPr lang="es-MX" sz="1600" dirty="0"/>
              <a:t> para agrupar el conjunto de resultados, se pueden agrupar por una o más columnas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400" y="4508427"/>
            <a:ext cx="7966363" cy="7469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 </a:t>
            </a:r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importante notar que la misma columna que se escribe en </a:t>
            </a:r>
            <a:r>
              <a:rPr lang="es-MX" sz="1600" b="1" dirty="0"/>
              <a:t>GROUP BY</a:t>
            </a:r>
            <a:r>
              <a:rPr lang="es-MX" sz="1600" dirty="0"/>
              <a:t> se tiene que escribir en el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57309" y="3524158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hará que se muestren los registros agrupados por los distintos </a:t>
            </a:r>
            <a:r>
              <a:rPr lang="es-MX" sz="1600" b="1" dirty="0"/>
              <a:t>valores categóricos </a:t>
            </a:r>
            <a:r>
              <a:rPr lang="es-MX" sz="1600" dirty="0"/>
              <a:t>que pueda tener la columna en rojo.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5537668"/>
            <a:ext cx="7966363" cy="11402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“Estado”</a:t>
            </a:r>
            <a:r>
              <a:rPr lang="es-MX" sz="20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clientes”, </a:t>
            </a:r>
            <a:r>
              <a:rPr lang="es-MX" sz="2000" b="1" dirty="0">
                <a:solidFill>
                  <a:schemeClr val="accent1"/>
                </a:solidFill>
              </a:rPr>
              <a:t>AVG(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“Edad promedio”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40F6A8A-AA92-49D7-1D46-92626E82DB91}"/>
              </a:ext>
            </a:extLst>
          </p:cNvPr>
          <p:cNvSpPr txBox="1">
            <a:spLocks/>
          </p:cNvSpPr>
          <p:nvPr/>
        </p:nvSpPr>
        <p:spPr>
          <a:xfrm>
            <a:off x="8312728" y="554697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puede realizar el </a:t>
            </a:r>
            <a:r>
              <a:rPr lang="es-MX" sz="1600" b="1" dirty="0"/>
              <a:t>GROUP BY</a:t>
            </a:r>
            <a:r>
              <a:rPr lang="es-MX" sz="1600" dirty="0"/>
              <a:t> usando dos columnas, pero ambas se deben agregar al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como si los valores categóricos de la columna definieran una partición</a:t>
            </a:r>
          </a:p>
        </p:txBody>
      </p:sp>
    </p:spTree>
    <p:extLst>
      <p:ext uri="{BB962C8B-B14F-4D97-AF65-F5344CB8AC3E}">
        <p14:creationId xmlns:p14="http://schemas.microsoft.com/office/powerpoint/2010/main" val="3543037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9924BF-A912-5F78-81EA-093EA2E36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7" t="69548" r="59846" b="10750"/>
          <a:stretch/>
        </p:blipFill>
        <p:spPr>
          <a:xfrm>
            <a:off x="467585" y="618978"/>
            <a:ext cx="4898234" cy="2514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3E2857-CD7C-61DD-8AEE-6352BB103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2" t="68932" r="38385" b="9108"/>
          <a:stretch/>
        </p:blipFill>
        <p:spPr>
          <a:xfrm>
            <a:off x="330353" y="3833447"/>
            <a:ext cx="8408266" cy="240557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59B6F5B5-F6FB-54E7-0615-0BD6EF4ABD36}"/>
              </a:ext>
            </a:extLst>
          </p:cNvPr>
          <p:cNvSpPr txBox="1">
            <a:spLocks/>
          </p:cNvSpPr>
          <p:nvPr/>
        </p:nvSpPr>
        <p:spPr>
          <a:xfrm>
            <a:off x="6096000" y="871420"/>
            <a:ext cx="4017818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Agrupa las cuatro regiones y muestra el resultado de realizar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5F46435-184C-BBA8-B3F2-D59FED63F5C5}"/>
              </a:ext>
            </a:extLst>
          </p:cNvPr>
          <p:cNvSpPr txBox="1">
            <a:spLocks/>
          </p:cNvSpPr>
          <p:nvPr/>
        </p:nvSpPr>
        <p:spPr>
          <a:xfrm>
            <a:off x="8738619" y="4255392"/>
            <a:ext cx="34533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600" dirty="0"/>
              <a:t>+ Muestra los 41 estados, además muestra a qué región pertenecen y muestra las columnas correspondientes a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  </a:t>
            </a:r>
            <a:r>
              <a:rPr lang="es-MX" sz="1600" dirty="0"/>
              <a:t>y </a:t>
            </a:r>
            <a:r>
              <a:rPr lang="es-MX" sz="1600" b="1" dirty="0"/>
              <a:t>AVG</a:t>
            </a:r>
            <a:r>
              <a:rPr lang="es-MX" sz="1600" dirty="0"/>
              <a:t>(</a:t>
            </a:r>
            <a:r>
              <a:rPr lang="es-MX" sz="1600" dirty="0" err="1"/>
              <a:t>age</a:t>
            </a:r>
            <a:r>
              <a:rPr lang="es-MX" sz="1600" dirty="0"/>
              <a:t>)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D69C9D3-3115-BEA2-1C57-3600B81AFB7C}"/>
              </a:ext>
            </a:extLst>
          </p:cNvPr>
          <p:cNvSpPr txBox="1">
            <a:spLocks/>
          </p:cNvSpPr>
          <p:nvPr/>
        </p:nvSpPr>
        <p:spPr>
          <a:xfrm>
            <a:off x="168399" y="3522199"/>
            <a:ext cx="6864607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Este ejemplo no es tan intuitivo o no ayuda mucho a clarificar lo que ocurre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43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HAVING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b="1" dirty="0"/>
              <a:t>HAVING </a:t>
            </a:r>
            <a:r>
              <a:rPr lang="es-MX" dirty="0"/>
              <a:t>[condición]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en combinación con </a:t>
            </a:r>
            <a:r>
              <a:rPr lang="es-MX" sz="1600" b="1" dirty="0"/>
              <a:t>GROUP BY</a:t>
            </a:r>
            <a:r>
              <a:rPr lang="es-MX" sz="1600" dirty="0"/>
              <a:t> para restringir los registros, se mostrará aquellos que cumplan la condición del </a:t>
            </a:r>
            <a:r>
              <a:rPr lang="es-MX" sz="1600" b="1" dirty="0"/>
              <a:t>HAVING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sentencia </a:t>
            </a:r>
            <a:r>
              <a:rPr lang="es-MX" sz="1600" b="1" dirty="0"/>
              <a:t>HAVING</a:t>
            </a:r>
            <a:r>
              <a:rPr lang="es-MX" sz="1600" dirty="0"/>
              <a:t> se aplica sobre la </a:t>
            </a:r>
            <a:r>
              <a:rPr lang="es-MX" sz="1600" b="1" dirty="0"/>
              <a:t>función agregada.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27710" y="4620971"/>
            <a:ext cx="7966363" cy="1824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COUNT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‘A%’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HAVING COUNT(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 15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20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Primero va a regresar aquellos registros que cumplan la condición del </a:t>
            </a:r>
            <a:r>
              <a:rPr lang="es-MX" sz="1600" b="1" dirty="0"/>
              <a:t>WHERE</a:t>
            </a:r>
            <a:r>
              <a:rPr lang="es-MX" sz="1600" dirty="0"/>
              <a:t> y sobre ellos se aplicará el </a:t>
            </a:r>
            <a:r>
              <a:rPr lang="es-MX" sz="1600" b="1" dirty="0"/>
              <a:t>HAVING</a:t>
            </a:r>
            <a:r>
              <a:rPr lang="es-MX" sz="1600" dirty="0"/>
              <a:t> y este último hace referencia a la función de agregación.</a:t>
            </a:r>
          </a:p>
        </p:txBody>
      </p:sp>
    </p:spTree>
    <p:extLst>
      <p:ext uri="{BB962C8B-B14F-4D97-AF65-F5344CB8AC3E}">
        <p14:creationId xmlns:p14="http://schemas.microsoft.com/office/powerpoint/2010/main" val="345474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46B874-5037-CD3F-D870-19AA922DA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7" t="69239" r="59057" b="11238"/>
          <a:stretch/>
        </p:blipFill>
        <p:spPr>
          <a:xfrm>
            <a:off x="338385" y="1948721"/>
            <a:ext cx="5342888" cy="25783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F3B98C-22C1-412D-131C-6868E61FF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19" t="69121" r="59795" b="21236"/>
          <a:stretch/>
        </p:blipFill>
        <p:spPr>
          <a:xfrm>
            <a:off x="6096000" y="1993692"/>
            <a:ext cx="5022585" cy="124418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9490837-06EB-6CC2-927B-ABEAE3C1EDAA}"/>
              </a:ext>
            </a:extLst>
          </p:cNvPr>
          <p:cNvSpPr txBox="1">
            <a:spLocks/>
          </p:cNvSpPr>
          <p:nvPr/>
        </p:nvSpPr>
        <p:spPr>
          <a:xfrm>
            <a:off x="338386" y="1589245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Sin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7FFB742-684D-6A57-85AE-733F8E9CFC24}"/>
              </a:ext>
            </a:extLst>
          </p:cNvPr>
          <p:cNvSpPr txBox="1">
            <a:spLocks/>
          </p:cNvSpPr>
          <p:nvPr/>
        </p:nvSpPr>
        <p:spPr>
          <a:xfrm>
            <a:off x="6096000" y="1622011"/>
            <a:ext cx="2162474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Con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19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CASE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[condición] </a:t>
            </a:r>
            <a:r>
              <a:rPr lang="es-MX" b="1" dirty="0"/>
              <a:t>THEN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[condición] </a:t>
            </a:r>
            <a:r>
              <a:rPr lang="es-MX" b="1" dirty="0"/>
              <a:t>THEN </a:t>
            </a:r>
            <a:r>
              <a:rPr lang="es-MX" dirty="0"/>
              <a:t>[resultado]</a:t>
            </a:r>
            <a:endParaRPr lang="es-MX" b="1" dirty="0"/>
          </a:p>
          <a:p>
            <a:pPr algn="l"/>
            <a:r>
              <a:rPr lang="es-MX" b="1" dirty="0"/>
              <a:t>	ELSE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END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como expresión condicional, funciona tal como el </a:t>
            </a:r>
            <a:r>
              <a:rPr lang="es-MX" sz="1600" dirty="0" err="1"/>
              <a:t>if-else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aquellos casos donde no se tenga una instrucción para realizar, terminarán cayendo en el </a:t>
            </a:r>
            <a:r>
              <a:rPr lang="es-MX" sz="1600" b="1" dirty="0"/>
              <a:t>ELSE	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4113355"/>
            <a:ext cx="7966363" cy="2623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*,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CASE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&lt;30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Joven’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&gt;60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Mayor’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ELSE </a:t>
            </a:r>
            <a:r>
              <a:rPr lang="es-MX" sz="2000" dirty="0">
                <a:solidFill>
                  <a:schemeClr val="accent1"/>
                </a:solidFill>
              </a:rPr>
              <a:t>‘Medio’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END AS </a:t>
            </a:r>
            <a:r>
              <a:rPr lang="es-MX" sz="2000" dirty="0">
                <a:solidFill>
                  <a:schemeClr val="accent1"/>
                </a:solidFill>
              </a:rPr>
              <a:t>‘Categoría de edad’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la tabla completa y añade una columna más con el nombre de </a:t>
            </a:r>
            <a:r>
              <a:rPr lang="es-MX" sz="1600" i="1" dirty="0"/>
              <a:t>Categoría de edad</a:t>
            </a:r>
            <a:r>
              <a:rPr lang="es-MX" sz="1600" dirty="0"/>
              <a:t> , donde se hace la clasificación de acuerdo a la edad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F07E9B-E9B9-E49B-1B8C-8F90F9F01349}"/>
              </a:ext>
            </a:extLst>
          </p:cNvPr>
          <p:cNvSpPr txBox="1">
            <a:spLocks/>
          </p:cNvSpPr>
          <p:nvPr/>
        </p:nvSpPr>
        <p:spPr>
          <a:xfrm>
            <a:off x="8285019" y="527103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que la sentencia </a:t>
            </a:r>
            <a:r>
              <a:rPr lang="es-MX" sz="1600" b="1" dirty="0"/>
              <a:t>CASE</a:t>
            </a:r>
            <a:r>
              <a:rPr lang="es-MX" sz="1600" dirty="0"/>
              <a:t> se emplea para crear una columna, por lo que se le puede asignar un alias con la sentencia </a:t>
            </a:r>
            <a:r>
              <a:rPr lang="es-MX" sz="1600" b="1" dirty="0"/>
              <a:t>AS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508660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INNER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INNER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Hace una intersección de ambas tablas mediante la </a:t>
            </a:r>
            <a:r>
              <a:rPr lang="es-MX" sz="1600" b="1" dirty="0"/>
              <a:t>columna </a:t>
            </a:r>
            <a:r>
              <a:rPr lang="es-MX" sz="1600" b="1" dirty="0" err="1"/>
              <a:t>join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un “.” para acceder al nombre de las columnas de cada tabla.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3597643"/>
            <a:ext cx="7966363" cy="313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a.order_line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a.producto_id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a.sales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b.customer_name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b.age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sales_2015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INNER JOIN</a:t>
            </a:r>
            <a:r>
              <a:rPr lang="es-MX" sz="2000" dirty="0">
                <a:solidFill>
                  <a:schemeClr val="accent1"/>
                </a:solidFill>
              </a:rPr>
              <a:t> customer_20_60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b.customer_id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F07E9B-E9B9-E49B-1B8C-8F90F9F01349}"/>
              </a:ext>
            </a:extLst>
          </p:cNvPr>
          <p:cNvSpPr txBox="1">
            <a:spLocks/>
          </p:cNvSpPr>
          <p:nvPr/>
        </p:nvSpPr>
        <p:spPr>
          <a:xfrm>
            <a:off x="8257309" y="3951594"/>
            <a:ext cx="3906981" cy="54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alias a cada tabla se asignan en la misma </a:t>
            </a:r>
            <a:r>
              <a:rPr lang="es-MX" sz="1600" dirty="0" err="1"/>
              <a:t>query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504859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29F449-FFCA-58C5-5CA0-11211185D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9" t="45463" r="19222" b="32669"/>
          <a:stretch/>
        </p:blipFill>
        <p:spPr>
          <a:xfrm>
            <a:off x="497173" y="2098623"/>
            <a:ext cx="11197653" cy="224852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A04ECB4-B55F-A580-7C2E-4934AD1B24EB}"/>
              </a:ext>
            </a:extLst>
          </p:cNvPr>
          <p:cNvSpPr/>
          <p:nvPr/>
        </p:nvSpPr>
        <p:spPr>
          <a:xfrm>
            <a:off x="974361" y="1993692"/>
            <a:ext cx="6100996" cy="464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CF4D482-6216-6EDC-9091-1A69599FC0F3}"/>
              </a:ext>
            </a:extLst>
          </p:cNvPr>
          <p:cNvSpPr/>
          <p:nvPr/>
        </p:nvSpPr>
        <p:spPr>
          <a:xfrm>
            <a:off x="6915462" y="3429000"/>
            <a:ext cx="4779364" cy="1382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96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LEFT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LEFT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de la </a:t>
            </a:r>
            <a:r>
              <a:rPr lang="es-MX" sz="1600" b="1" dirty="0"/>
              <a:t>tabla de la izquierda</a:t>
            </a:r>
            <a:r>
              <a:rPr lang="es-MX" sz="1600" dirty="0"/>
              <a:t> aun cuando no exista coincidencia con los de la segunda tabla (cuyo caso asignará valores nulos)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16925A5-2D45-9E91-2FC3-FE95FC095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34" t="54210" r="27213" b="34199"/>
          <a:stretch/>
        </p:blipFill>
        <p:spPr>
          <a:xfrm>
            <a:off x="520381" y="4737316"/>
            <a:ext cx="11151238" cy="1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TABLE</a:t>
            </a:r>
            <a:r>
              <a:rPr lang="es-MX" dirty="0"/>
              <a:t> [nombre]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[tipo de datos] [condiciones]</a:t>
            </a:r>
          </a:p>
          <a:p>
            <a:pPr algn="l"/>
            <a:r>
              <a:rPr lang="es-MX" b="1" dirty="0"/>
              <a:t>…</a:t>
            </a:r>
          </a:p>
          <a:p>
            <a:pPr algn="l"/>
            <a:r>
              <a:rPr lang="es-MX" dirty="0"/>
              <a:t> [nombre columna n] [tipo de datos] 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953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tabla con n columnas con los nombres y tipos de datos. Las condiciones son opcionales.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9A8F9DE-FC44-7EF7-B911-1115BA28206D}"/>
              </a:ext>
            </a:extLst>
          </p:cNvPr>
          <p:cNvSpPr txBox="1">
            <a:spLocks/>
          </p:cNvSpPr>
          <p:nvPr/>
        </p:nvSpPr>
        <p:spPr>
          <a:xfrm>
            <a:off x="8257309" y="4388722"/>
            <a:ext cx="3934691" cy="66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Condiciones</a:t>
            </a:r>
            <a:r>
              <a:rPr lang="es-MX" sz="1600" dirty="0"/>
              <a:t>: NOT NULL, UNIQUE, PRIMARY KEY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8257310" y="3760429"/>
            <a:ext cx="3906982" cy="1130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Tipo de datos</a:t>
            </a:r>
            <a:r>
              <a:rPr lang="es-MX" sz="1600" dirty="0"/>
              <a:t>: </a:t>
            </a:r>
            <a:r>
              <a:rPr lang="es-MX" sz="1600" dirty="0" err="1"/>
              <a:t>int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(n), </a:t>
            </a:r>
            <a:r>
              <a:rPr lang="es-MX" sz="1600" dirty="0" err="1"/>
              <a:t>varchar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77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tablas creadas se ven en </a:t>
            </a:r>
          </a:p>
          <a:p>
            <a:pPr algn="l"/>
            <a:r>
              <a:rPr lang="es-MX" sz="1600" dirty="0" err="1"/>
              <a:t>Schemas</a:t>
            </a:r>
            <a:r>
              <a:rPr lang="es-MX" sz="1600" dirty="0"/>
              <a:t> &gt; Tablas (dentro del </a:t>
            </a:r>
            <a:r>
              <a:rPr lang="es-MX" sz="1600" dirty="0" err="1"/>
              <a:t>database</a:t>
            </a:r>
            <a:r>
              <a:rPr lang="es-MX" sz="1600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FBF688-0765-C356-EA41-52A7004277BB}"/>
              </a:ext>
            </a:extLst>
          </p:cNvPr>
          <p:cNvSpPr txBox="1"/>
          <p:nvPr/>
        </p:nvSpPr>
        <p:spPr>
          <a:xfrm>
            <a:off x="152400" y="408478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CREATE TABLE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b="1" dirty="0">
                <a:solidFill>
                  <a:schemeClr val="accent1"/>
                </a:solidFill>
              </a:rPr>
              <a:t>(</a:t>
            </a:r>
          </a:p>
          <a:p>
            <a:pPr algn="l"/>
            <a:r>
              <a:rPr lang="es-MX" dirty="0" err="1">
                <a:solidFill>
                  <a:schemeClr val="accent1"/>
                </a:solidFill>
              </a:rPr>
              <a:t>i</a:t>
            </a:r>
            <a:r>
              <a:rPr lang="es-MX" sz="1800" dirty="0" err="1">
                <a:solidFill>
                  <a:schemeClr val="accent1"/>
                </a:solidFill>
              </a:rPr>
              <a:t>d_cliente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b="1" dirty="0" err="1">
                <a:solidFill>
                  <a:schemeClr val="accent1"/>
                </a:solidFill>
              </a:rPr>
              <a:t>int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nombre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a</a:t>
            </a:r>
            <a:r>
              <a:rPr lang="es-MX" sz="1800" dirty="0">
                <a:solidFill>
                  <a:schemeClr val="accent1"/>
                </a:solidFill>
              </a:rPr>
              <a:t>pellido </a:t>
            </a:r>
            <a:r>
              <a:rPr lang="es-MX" sz="1800" b="1" dirty="0" err="1">
                <a:solidFill>
                  <a:schemeClr val="accent1"/>
                </a:solidFill>
              </a:rPr>
              <a:t>varchar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edad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c</a:t>
            </a:r>
            <a:r>
              <a:rPr lang="es-MX" sz="1800" dirty="0">
                <a:solidFill>
                  <a:schemeClr val="accent1"/>
                </a:solidFill>
              </a:rPr>
              <a:t>orreo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endParaRPr lang="es-MX" b="1" dirty="0">
              <a:solidFill>
                <a:schemeClr val="accent1"/>
              </a:solidFill>
            </a:endParaRPr>
          </a:p>
          <a:p>
            <a:pPr algn="l"/>
            <a:r>
              <a:rPr lang="es-MX" sz="18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6235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RIGHT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RIGHT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de la </a:t>
            </a:r>
            <a:r>
              <a:rPr lang="es-MX" sz="1600" b="1" dirty="0"/>
              <a:t>tabla de la derecha </a:t>
            </a:r>
            <a:r>
              <a:rPr lang="es-MX" sz="1600" dirty="0"/>
              <a:t>aun cuando no exista coincidencia con los de primera tabla(cuyo caso asignará valores nulos)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B59CBD-D67B-F1B2-00E1-EEED6F9D62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85" t="56396" r="23402" b="32013"/>
          <a:stretch/>
        </p:blipFill>
        <p:spPr>
          <a:xfrm>
            <a:off x="348079" y="4757002"/>
            <a:ext cx="11495842" cy="136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1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FULL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FULL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</a:t>
            </a:r>
            <a:r>
              <a:rPr lang="es-MX" sz="1600" b="1" dirty="0"/>
              <a:t>todos los registros</a:t>
            </a:r>
            <a:r>
              <a:rPr lang="es-MX" sz="1600" dirty="0"/>
              <a:t> de ambas tablas, aun cuando no exista coincidencia	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BC26A60-C362-A4DB-3BD6-BAECCDE1A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92" t="61628" r="23402" b="25016"/>
          <a:stretch/>
        </p:blipFill>
        <p:spPr>
          <a:xfrm>
            <a:off x="346761" y="4640848"/>
            <a:ext cx="11498477" cy="16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01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00FAE3-6953-3F81-720B-A742DA03B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86" t="32560" r="23155" b="6864"/>
          <a:stretch/>
        </p:blipFill>
        <p:spPr>
          <a:xfrm>
            <a:off x="1464039" y="210056"/>
            <a:ext cx="9263922" cy="66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14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CROSS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[tabla1], [tabla2], …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resultado de un </a:t>
            </a:r>
            <a:r>
              <a:rPr lang="es-MX" sz="1600" i="1" dirty="0" err="1"/>
              <a:t>cross</a:t>
            </a:r>
            <a:r>
              <a:rPr lang="es-MX" sz="1600" i="1" dirty="0"/>
              <a:t> </a:t>
            </a:r>
            <a:r>
              <a:rPr lang="es-MX" sz="1600" i="1" dirty="0" err="1"/>
              <a:t>join</a:t>
            </a:r>
            <a:r>
              <a:rPr lang="es-MX" sz="1600" b="1" i="1" dirty="0"/>
              <a:t> </a:t>
            </a:r>
            <a:r>
              <a:rPr lang="es-MX" sz="1600" dirty="0"/>
              <a:t>de dos tablas consiste en combinar cada registro de la tabla1 con cada registro de la tabla2	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DA30FA0-62EA-B9DD-B6E3-CCBF716EC366}"/>
              </a:ext>
            </a:extLst>
          </p:cNvPr>
          <p:cNvSpPr txBox="1">
            <a:spLocks/>
          </p:cNvSpPr>
          <p:nvPr/>
        </p:nvSpPr>
        <p:spPr>
          <a:xfrm>
            <a:off x="152400" y="2756779"/>
            <a:ext cx="7966363" cy="395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( MM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( YYYY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(1), (2), (3), (4), … , (12);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(2011), (2012), (2013), (20144), … , (2021);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a.YYYY</a:t>
            </a:r>
            <a:r>
              <a:rPr lang="es-MX" sz="2000" dirty="0">
                <a:solidFill>
                  <a:schemeClr val="accent1"/>
                </a:solidFill>
              </a:rPr>
              <a:t>, b.MM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a,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63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6BA041A-C818-B87B-1069-5D4C7BC8B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3" t="56179" r="22500" b="16923"/>
          <a:stretch/>
        </p:blipFill>
        <p:spPr>
          <a:xfrm>
            <a:off x="594610" y="1733663"/>
            <a:ext cx="11396212" cy="31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17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CONSULTA COMBINADA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COMANDO</a:t>
            </a:r>
            <a:endParaRPr lang="es-MX" dirty="0"/>
          </a:p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[tabla2]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combinar en un solo conjunto de resultados (output de una </a:t>
            </a:r>
            <a:r>
              <a:rPr lang="es-MX" sz="1600" dirty="0" err="1"/>
              <a:t>query</a:t>
            </a:r>
            <a:r>
              <a:rPr lang="es-MX" sz="1600" dirty="0"/>
              <a:t>) las salidas de dos consultas de tipo </a:t>
            </a:r>
            <a:r>
              <a:rPr lang="es-MX" sz="1600" b="1" dirty="0"/>
              <a:t>SELECT</a:t>
            </a:r>
            <a:r>
              <a:rPr lang="es-MX" sz="1600" dirty="0"/>
              <a:t>	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146A9BC-2C05-B0A3-8C32-12B8FDB612C4}"/>
              </a:ext>
            </a:extLst>
          </p:cNvPr>
          <p:cNvSpPr txBox="1">
            <a:spLocks/>
          </p:cNvSpPr>
          <p:nvPr/>
        </p:nvSpPr>
        <p:spPr>
          <a:xfrm>
            <a:off x="152393" y="4311181"/>
            <a:ext cx="7966363" cy="226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Dentro de las sentencias que se pueden usar podemos encontrar</a:t>
            </a:r>
          </a:p>
          <a:p>
            <a:pPr algn="l"/>
            <a:r>
              <a:rPr lang="es-MX" sz="2000" b="1" dirty="0"/>
              <a:t>INTERSECT, INTERSECT ALL</a:t>
            </a:r>
          </a:p>
          <a:p>
            <a:pPr algn="l"/>
            <a:r>
              <a:rPr lang="es-MX" sz="2000" b="1" dirty="0"/>
              <a:t>EXCEPT</a:t>
            </a:r>
          </a:p>
          <a:p>
            <a:pPr algn="l"/>
            <a:r>
              <a:rPr lang="es-MX" sz="2000" b="1" dirty="0"/>
              <a:t>UNION, UNION ALL</a:t>
            </a:r>
          </a:p>
        </p:txBody>
      </p:sp>
    </p:spTree>
    <p:extLst>
      <p:ext uri="{BB962C8B-B14F-4D97-AF65-F5344CB8AC3E}">
        <p14:creationId xmlns:p14="http://schemas.microsoft.com/office/powerpoint/2010/main" val="657865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CONSULTA COMBINADA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9146A9BC-2C05-B0A3-8C32-12B8FDB612C4}"/>
              </a:ext>
            </a:extLst>
          </p:cNvPr>
          <p:cNvSpPr txBox="1">
            <a:spLocks/>
          </p:cNvSpPr>
          <p:nvPr/>
        </p:nvSpPr>
        <p:spPr>
          <a:xfrm>
            <a:off x="152392" y="1680394"/>
            <a:ext cx="7966363" cy="112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INTERSECT:</a:t>
            </a:r>
            <a:r>
              <a:rPr lang="es-MX" sz="2000" dirty="0"/>
              <a:t> se utiliza para encontrar filas en común de ambas consultas, sin valores duplicados. Si se añade la sentencia </a:t>
            </a:r>
            <a:r>
              <a:rPr lang="es-MX" sz="2000" b="1" dirty="0"/>
              <a:t>ALL</a:t>
            </a:r>
            <a:r>
              <a:rPr lang="es-MX" sz="2000" dirty="0"/>
              <a:t>  muestra aquellos valores duplicados de la primera tabla.</a:t>
            </a:r>
            <a:endParaRPr lang="es-MX" sz="2000" b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813C5D1-B950-63EC-CF4F-05D926558256}"/>
              </a:ext>
            </a:extLst>
          </p:cNvPr>
          <p:cNvSpPr txBox="1">
            <a:spLocks/>
          </p:cNvSpPr>
          <p:nvPr/>
        </p:nvSpPr>
        <p:spPr>
          <a:xfrm>
            <a:off x="152392" y="2949399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EXCEPT:</a:t>
            </a:r>
            <a:r>
              <a:rPr lang="es-MX" sz="2000" dirty="0"/>
              <a:t> se utiliza para encontrar filas que están en una tabla, pero no en la otra.</a:t>
            </a:r>
            <a:endParaRPr lang="es-MX" sz="2000" b="1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596C874-D620-E7E2-DF29-7EF55AFA87B6}"/>
              </a:ext>
            </a:extLst>
          </p:cNvPr>
          <p:cNvSpPr txBox="1">
            <a:spLocks/>
          </p:cNvSpPr>
          <p:nvPr/>
        </p:nvSpPr>
        <p:spPr>
          <a:xfrm>
            <a:off x="152392" y="3972518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UNION:</a:t>
            </a:r>
            <a:r>
              <a:rPr lang="es-MX" sz="2000" dirty="0"/>
              <a:t> se utiliza para juntar rodas las filas de ambas consultas. Si se añade la sentencia </a:t>
            </a:r>
            <a:r>
              <a:rPr lang="es-MX" sz="2000" b="1" dirty="0"/>
              <a:t>ALL</a:t>
            </a:r>
            <a:r>
              <a:rPr lang="es-MX" sz="2000" dirty="0"/>
              <a:t> muestra aquellos valores duplicados.</a:t>
            </a:r>
            <a:endParaRPr lang="es-MX" sz="20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F982140-3F95-0983-9932-4BBDE3F024B9}"/>
              </a:ext>
            </a:extLst>
          </p:cNvPr>
          <p:cNvSpPr txBox="1">
            <a:spLocks/>
          </p:cNvSpPr>
          <p:nvPr/>
        </p:nvSpPr>
        <p:spPr>
          <a:xfrm>
            <a:off x="152391" y="4995637"/>
            <a:ext cx="7966363" cy="141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sales_2015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INTERSECT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customer_20_60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38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D58EA5-338A-6BB1-1CB0-F5C8B80BB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37" t="34091" r="39102" b="14673"/>
          <a:stretch/>
        </p:blipFill>
        <p:spPr>
          <a:xfrm>
            <a:off x="3282846" y="237825"/>
            <a:ext cx="4976734" cy="616297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961CA0C-0BA0-FE3E-6D7B-86B6DCAB28E3}"/>
              </a:ext>
            </a:extLst>
          </p:cNvPr>
          <p:cNvSpPr/>
          <p:nvPr/>
        </p:nvSpPr>
        <p:spPr>
          <a:xfrm>
            <a:off x="2938072" y="5756223"/>
            <a:ext cx="1109272" cy="494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68418C2-74DD-5173-38EB-C37F7E506E0D}"/>
              </a:ext>
            </a:extLst>
          </p:cNvPr>
          <p:cNvSpPr txBox="1">
            <a:spLocks/>
          </p:cNvSpPr>
          <p:nvPr/>
        </p:nvSpPr>
        <p:spPr>
          <a:xfrm>
            <a:off x="1702490" y="1769127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INTERSECT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82DAC38-49E0-765D-8D27-09A89356D5C3}"/>
              </a:ext>
            </a:extLst>
          </p:cNvPr>
          <p:cNvSpPr txBox="1">
            <a:spLocks/>
          </p:cNvSpPr>
          <p:nvPr/>
        </p:nvSpPr>
        <p:spPr>
          <a:xfrm>
            <a:off x="8390601" y="176912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INTERSECT ALL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DE45B26-4D9E-A66E-5D6E-ABEAE7E8CA89}"/>
              </a:ext>
            </a:extLst>
          </p:cNvPr>
          <p:cNvSpPr txBox="1">
            <a:spLocks/>
          </p:cNvSpPr>
          <p:nvPr/>
        </p:nvSpPr>
        <p:spPr>
          <a:xfrm>
            <a:off x="1702490" y="2679203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EXCEPT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20C70C7-372B-4C93-B7B4-80CF9CCB7D50}"/>
              </a:ext>
            </a:extLst>
          </p:cNvPr>
          <p:cNvSpPr txBox="1">
            <a:spLocks/>
          </p:cNvSpPr>
          <p:nvPr/>
        </p:nvSpPr>
        <p:spPr>
          <a:xfrm>
            <a:off x="1702490" y="370487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UNION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8ECB3EF5-D52C-F2A3-DB6F-4DB5CD1342D5}"/>
              </a:ext>
            </a:extLst>
          </p:cNvPr>
          <p:cNvSpPr txBox="1">
            <a:spLocks/>
          </p:cNvSpPr>
          <p:nvPr/>
        </p:nvSpPr>
        <p:spPr>
          <a:xfrm>
            <a:off x="8390601" y="370487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UNION ALL</a:t>
            </a:r>
          </a:p>
        </p:txBody>
      </p:sp>
    </p:spTree>
    <p:extLst>
      <p:ext uri="{BB962C8B-B14F-4D97-AF65-F5344CB8AC3E}">
        <p14:creationId xmlns:p14="http://schemas.microsoft.com/office/powerpoint/2010/main" val="386457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10" y="2117277"/>
            <a:ext cx="7966356" cy="2623445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[nombre tabla 1]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columna 1] [operador de comparación]</a:t>
            </a:r>
          </a:p>
          <a:p>
            <a:pPr algn="l"/>
            <a:r>
              <a:rPr lang="es-MX" b="1" dirty="0"/>
              <a:t>	( SELECT </a:t>
            </a:r>
            <a:r>
              <a:rPr lang="es-MX" dirty="0"/>
              <a:t>[nombre columna 2]</a:t>
            </a:r>
            <a:endParaRPr lang="es-MX" b="1" dirty="0"/>
          </a:p>
          <a:p>
            <a:pPr algn="l"/>
            <a:r>
              <a:rPr lang="es-MX" b="1" dirty="0"/>
              <a:t>	 FROM </a:t>
            </a:r>
            <a:r>
              <a:rPr lang="es-MX" dirty="0"/>
              <a:t>[nombre tabla 2]</a:t>
            </a:r>
          </a:p>
          <a:p>
            <a:pPr algn="l"/>
            <a:r>
              <a:rPr lang="es-MX" b="1" dirty="0"/>
              <a:t>	 WHERE </a:t>
            </a:r>
            <a:r>
              <a:rPr lang="es-MX" dirty="0"/>
              <a:t>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Consiste en realizar una consulta dentro de otra consulta que se está realizando en ese momento. 	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DAC4FC3-688E-1DE5-8E7E-07448AC29C05}"/>
              </a:ext>
            </a:extLst>
          </p:cNvPr>
          <p:cNvSpPr txBox="1">
            <a:spLocks/>
          </p:cNvSpPr>
          <p:nvPr/>
        </p:nvSpPr>
        <p:spPr>
          <a:xfrm>
            <a:off x="8285019" y="256452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Estas subconsultas se pueden realizar en el </a:t>
            </a:r>
            <a:r>
              <a:rPr lang="es-MX" sz="1600" b="1" dirty="0"/>
              <a:t>SELECT</a:t>
            </a:r>
            <a:r>
              <a:rPr lang="es-MX" sz="1600" dirty="0"/>
              <a:t>, </a:t>
            </a:r>
            <a:r>
              <a:rPr lang="es-MX" sz="1600" b="1" dirty="0"/>
              <a:t>FROM</a:t>
            </a:r>
            <a:r>
              <a:rPr lang="es-MX" sz="1600" dirty="0"/>
              <a:t> o en el </a:t>
            </a:r>
            <a:r>
              <a:rPr lang="es-MX" sz="1600" b="1" dirty="0"/>
              <a:t>WHERE</a:t>
            </a:r>
            <a:endParaRPr lang="es-MX" sz="16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WHERE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4995636"/>
            <a:ext cx="7966363" cy="186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*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 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  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&gt;60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67D891B-38BF-97D0-6DC3-2140893B468B}"/>
              </a:ext>
            </a:extLst>
          </p:cNvPr>
          <p:cNvSpPr txBox="1">
            <a:spLocks/>
          </p:cNvSpPr>
          <p:nvPr/>
        </p:nvSpPr>
        <p:spPr>
          <a:xfrm>
            <a:off x="8285019" y="499922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Devolverá aquellos registros cuyos valores de </a:t>
            </a:r>
            <a:r>
              <a:rPr lang="es-MX" sz="1600" dirty="0" err="1"/>
              <a:t>customer_id</a:t>
            </a:r>
            <a:r>
              <a:rPr lang="es-MX" sz="1600" dirty="0"/>
              <a:t> coincidan con los valores que aparecen después de la sentencia </a:t>
            </a:r>
            <a:r>
              <a:rPr lang="es-MX" sz="1600" b="1" dirty="0"/>
              <a:t>IN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723116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FROM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1933740"/>
            <a:ext cx="7966363" cy="4924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a.producto_id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a.product_name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a.category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b.cantidad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product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	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LEFT JOIN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product_id</a:t>
            </a:r>
            <a:r>
              <a:rPr lang="es-MX" sz="2000" b="1" dirty="0">
                <a:solidFill>
                  <a:schemeClr val="accent1"/>
                </a:solidFill>
              </a:rPr>
              <a:t>, SUM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quantity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cantidad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 </a:t>
            </a:r>
            <a:r>
              <a:rPr lang="es-MX" sz="2000" b="1" dirty="0">
                <a:solidFill>
                  <a:schemeClr val="accent1"/>
                </a:solidFill>
              </a:rPr>
              <a:t>GROUP BY </a:t>
            </a:r>
            <a:r>
              <a:rPr lang="es-MX" sz="2000" dirty="0" err="1">
                <a:solidFill>
                  <a:schemeClr val="accent1"/>
                </a:solidFill>
              </a:rPr>
              <a:t>product_id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a.product_id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b.product_id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b.cantidad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67D891B-38BF-97D0-6DC3-2140893B468B}"/>
              </a:ext>
            </a:extLst>
          </p:cNvPr>
          <p:cNvSpPr txBox="1">
            <a:spLocks/>
          </p:cNvSpPr>
          <p:nvPr/>
        </p:nvSpPr>
        <p:spPr>
          <a:xfrm>
            <a:off x="8290016" y="5620245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pudo haber puesto </a:t>
            </a:r>
            <a:r>
              <a:rPr lang="es-MX" sz="1600" b="1" dirty="0"/>
              <a:t>“ORDER BY </a:t>
            </a:r>
            <a:r>
              <a:rPr lang="es-MX" sz="1600" dirty="0"/>
              <a:t>cantidad” y de igual forma hubiera funcionado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F5C2B03-8CD0-6B04-7624-E80BD58591B3}"/>
              </a:ext>
            </a:extLst>
          </p:cNvPr>
          <p:cNvSpPr txBox="1">
            <a:spLocks/>
          </p:cNvSpPr>
          <p:nvPr/>
        </p:nvSpPr>
        <p:spPr>
          <a:xfrm>
            <a:off x="8271164" y="184759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pudo haber puesto </a:t>
            </a:r>
            <a:r>
              <a:rPr lang="es-MX" sz="1600" b="1" dirty="0"/>
              <a:t>“ORDER BY </a:t>
            </a:r>
            <a:r>
              <a:rPr lang="es-MX" sz="1600" dirty="0"/>
              <a:t>cantidad” y de igual forma hubiera funcionado</a:t>
            </a:r>
          </a:p>
        </p:txBody>
      </p:sp>
    </p:spTree>
    <p:extLst>
      <p:ext uri="{BB962C8B-B14F-4D97-AF65-F5344CB8AC3E}">
        <p14:creationId xmlns:p14="http://schemas.microsoft.com/office/powerpoint/2010/main" val="238512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INSERT INTO - VALUES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INSERT INTO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[nombre columna 1] ,[nombre columna 2], …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,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Dada una tabla creada, se pueden insertar valores de forma “manual” a una tabla con esta sentencia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 </a:t>
            </a:r>
            <a:r>
              <a:rPr lang="es-MX" sz="2000" dirty="0">
                <a:solidFill>
                  <a:schemeClr val="accent1"/>
                </a:solidFill>
              </a:rPr>
              <a:t>1,’Cintia’, ‘</a:t>
            </a:r>
            <a:r>
              <a:rPr lang="es-MX" sz="2000" dirty="0" err="1">
                <a:solidFill>
                  <a:schemeClr val="accent1"/>
                </a:solidFill>
              </a:rPr>
              <a:t>Cee</a:t>
            </a:r>
            <a:r>
              <a:rPr lang="es-MX" sz="2000" dirty="0">
                <a:solidFill>
                  <a:schemeClr val="accent1"/>
                </a:solidFill>
              </a:rPr>
              <a:t>’ 32, ‘ab@xyz.com’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correo, edad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</a:t>
            </a:r>
            <a:r>
              <a:rPr lang="es-MX" sz="2000" dirty="0">
                <a:solidFill>
                  <a:schemeClr val="accent1"/>
                </a:solidFill>
              </a:rPr>
              <a:t> 2, ’Diana’,  ‘d@xyz.com’, 32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Dentro del primer paréntesis, se </a:t>
            </a:r>
            <a:r>
              <a:rPr lang="es-MX" sz="1600" b="1" dirty="0"/>
              <a:t>puede</a:t>
            </a:r>
            <a:r>
              <a:rPr lang="es-MX" sz="1600" dirty="0"/>
              <a:t> especificar el orden en que se desea guardar los valores que aparecen en el segundo paréntesis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0D65993-9AE1-F377-04C9-EC4B67EDF2A9}"/>
              </a:ext>
            </a:extLst>
          </p:cNvPr>
          <p:cNvSpPr txBox="1">
            <a:spLocks/>
          </p:cNvSpPr>
          <p:nvPr/>
        </p:nvSpPr>
        <p:spPr>
          <a:xfrm>
            <a:off x="8257309" y="3977518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agregan VALUES como si cada uno fuera un vector</a:t>
            </a:r>
          </a:p>
        </p:txBody>
      </p:sp>
    </p:spTree>
    <p:extLst>
      <p:ext uri="{BB962C8B-B14F-4D97-AF65-F5344CB8AC3E}">
        <p14:creationId xmlns:p14="http://schemas.microsoft.com/office/powerpoint/2010/main" val="3098743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SELECT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1933739"/>
            <a:ext cx="7966363" cy="2938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order_id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(SELECT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 WHERE </a:t>
            </a:r>
            <a:r>
              <a:rPr lang="es-MX" sz="2000" dirty="0" err="1">
                <a:solidFill>
                  <a:schemeClr val="accent1"/>
                </a:solidFill>
              </a:rPr>
              <a:t>sales.customer_id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customer.customer_id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F5C2B03-8CD0-6B04-7624-E80BD58591B3}"/>
              </a:ext>
            </a:extLst>
          </p:cNvPr>
          <p:cNvSpPr txBox="1">
            <a:spLocks/>
          </p:cNvSpPr>
          <p:nvPr/>
        </p:nvSpPr>
        <p:spPr>
          <a:xfrm>
            <a:off x="8271164" y="184759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este ejemplo se emplea la subconsulta en una columna que queremos que se muestre.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CFCF8B-C5F7-3D9A-9D32-8DABFD8B1FC3}"/>
              </a:ext>
            </a:extLst>
          </p:cNvPr>
          <p:cNvSpPr txBox="1">
            <a:spLocks/>
          </p:cNvSpPr>
          <p:nvPr/>
        </p:nvSpPr>
        <p:spPr>
          <a:xfrm>
            <a:off x="8257309" y="324174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subconsulta está medio rara, pero esta es la idea que se busca ejemplificar. Ya dependerá qué instrucciones necesitemos en la subconsulta.</a:t>
            </a:r>
          </a:p>
        </p:txBody>
      </p:sp>
    </p:spTree>
    <p:extLst>
      <p:ext uri="{BB962C8B-B14F-4D97-AF65-F5344CB8AC3E}">
        <p14:creationId xmlns:p14="http://schemas.microsoft.com/office/powerpoint/2010/main" val="2738138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VIEWS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</a:t>
            </a:r>
            <a:r>
              <a:rPr lang="es-MX" dirty="0"/>
              <a:t>[o </a:t>
            </a:r>
            <a:r>
              <a:rPr lang="es-MX" b="1" dirty="0"/>
              <a:t>REPLACE</a:t>
            </a:r>
            <a:r>
              <a:rPr lang="es-MX" dirty="0"/>
              <a:t>] </a:t>
            </a:r>
            <a:r>
              <a:rPr lang="es-MX" b="1" dirty="0"/>
              <a:t>VIEW </a:t>
            </a:r>
            <a:r>
              <a:rPr lang="es-MX" dirty="0"/>
              <a:t> [nombre de la vista] </a:t>
            </a:r>
            <a:r>
              <a:rPr lang="es-MX" b="1" dirty="0"/>
              <a:t>AS</a:t>
            </a:r>
          </a:p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</a:t>
            </a:r>
            <a:r>
              <a:rPr lang="es-MX" dirty="0"/>
              <a:t> en caso de ser necesario)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tabla virtual resultado de una consulta.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758D946-F9E9-C528-33E9-9311FD2AF824}"/>
              </a:ext>
            </a:extLst>
          </p:cNvPr>
          <p:cNvSpPr txBox="1">
            <a:spLocks/>
          </p:cNvSpPr>
          <p:nvPr/>
        </p:nvSpPr>
        <p:spPr>
          <a:xfrm>
            <a:off x="8257309" y="2420419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almacenan en </a:t>
            </a:r>
          </a:p>
          <a:p>
            <a:pPr algn="l"/>
            <a:r>
              <a:rPr lang="es-MX" sz="1600" dirty="0"/>
              <a:t>	</a:t>
            </a:r>
            <a:r>
              <a:rPr lang="es-MX" sz="1600" dirty="0" err="1"/>
              <a:t>Schemas</a:t>
            </a:r>
            <a:r>
              <a:rPr lang="es-MX" sz="1600" dirty="0"/>
              <a:t> &gt; </a:t>
            </a:r>
            <a:r>
              <a:rPr lang="es-MX" sz="1600" dirty="0" err="1"/>
              <a:t>Views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3642850"/>
            <a:ext cx="7966363" cy="321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VIEW</a:t>
            </a:r>
            <a:r>
              <a:rPr lang="es-MX" sz="2000" dirty="0">
                <a:solidFill>
                  <a:schemeClr val="accent1"/>
                </a:solidFill>
              </a:rPr>
              <a:t> logística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a.order_line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b.customer_name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b.state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LEFT JOIN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4029448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</a:t>
            </a:r>
            <a:r>
              <a:rPr lang="es-MX" sz="1600" dirty="0" err="1"/>
              <a:t>query</a:t>
            </a:r>
            <a:r>
              <a:rPr lang="es-MX" sz="1600" dirty="0"/>
              <a:t> para crear la </a:t>
            </a:r>
            <a:r>
              <a:rPr lang="es-MX" sz="1600" dirty="0" err="1"/>
              <a:t>view</a:t>
            </a:r>
            <a:r>
              <a:rPr lang="es-MX" sz="1600" dirty="0"/>
              <a:t> puede ser tan compleja como lo necesitemos</a:t>
            </a:r>
            <a:endParaRPr lang="es-MX" sz="16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718053C7-1181-D98E-564F-56D937D26B27}"/>
              </a:ext>
            </a:extLst>
          </p:cNvPr>
          <p:cNvSpPr txBox="1">
            <a:spLocks/>
          </p:cNvSpPr>
          <p:nvPr/>
        </p:nvSpPr>
        <p:spPr>
          <a:xfrm>
            <a:off x="8285019" y="4699229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</a:t>
            </a:r>
            <a:r>
              <a:rPr lang="es-MX" sz="1600" b="1" dirty="0"/>
              <a:t>VIEW</a:t>
            </a:r>
            <a:r>
              <a:rPr lang="es-MX" sz="1600" dirty="0"/>
              <a:t> no son tan fáciles de actualizar, lo mejor sería tratarlas como tablas.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2895507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VIEWS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8" y="1941383"/>
            <a:ext cx="7966356" cy="53199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DROP</a:t>
            </a:r>
            <a:r>
              <a:rPr lang="es-MX" dirty="0"/>
              <a:t> </a:t>
            </a:r>
            <a:r>
              <a:rPr lang="es-MX" b="1" dirty="0"/>
              <a:t>VIEW</a:t>
            </a:r>
            <a:r>
              <a:rPr lang="es-MX" dirty="0"/>
              <a:t> [nombre de la vista]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98874" y="189631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Este resultado sí elimina la </a:t>
            </a:r>
            <a:r>
              <a:rPr lang="es-MX" sz="1600" b="1" dirty="0"/>
              <a:t>VIEW</a:t>
            </a:r>
            <a:r>
              <a:rPr lang="es-MX" sz="1600" dirty="0"/>
              <a:t> por completo de la memoria de la computadora. A diferencia de </a:t>
            </a:r>
            <a:r>
              <a:rPr lang="es-MX" sz="1600" b="1" dirty="0"/>
              <a:t>DELETE FROM, </a:t>
            </a:r>
            <a:r>
              <a:rPr lang="es-MX" sz="1600" dirty="0"/>
              <a:t>este último solo hacía un vaciado de tabla.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AB62197-AE10-973C-7B86-4740D386B8EE}"/>
              </a:ext>
            </a:extLst>
          </p:cNvPr>
          <p:cNvSpPr txBox="1">
            <a:spLocks/>
          </p:cNvSpPr>
          <p:nvPr/>
        </p:nvSpPr>
        <p:spPr>
          <a:xfrm>
            <a:off x="297877" y="3370442"/>
            <a:ext cx="7966356" cy="531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* FROM</a:t>
            </a:r>
            <a:r>
              <a:rPr lang="es-MX" dirty="0"/>
              <a:t> [nombre de la vista] </a:t>
            </a:r>
            <a:r>
              <a:rPr lang="es-MX" b="1" dirty="0"/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F01F0CED-53FC-F45D-A295-D57788BEDE35}"/>
              </a:ext>
            </a:extLst>
          </p:cNvPr>
          <p:cNvSpPr txBox="1">
            <a:spLocks/>
          </p:cNvSpPr>
          <p:nvPr/>
        </p:nvSpPr>
        <p:spPr>
          <a:xfrm>
            <a:off x="8298874" y="337044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llamar a una </a:t>
            </a:r>
            <a:r>
              <a:rPr lang="es-MX" sz="1600" b="1" dirty="0"/>
              <a:t>VIEW</a:t>
            </a:r>
            <a:r>
              <a:rPr lang="es-MX" sz="1600" dirty="0"/>
              <a:t> se usa la misma sentencia que si estuviéramos llamando una tabla</a:t>
            </a:r>
          </a:p>
        </p:txBody>
      </p:sp>
    </p:spTree>
    <p:extLst>
      <p:ext uri="{BB962C8B-B14F-4D97-AF65-F5344CB8AC3E}">
        <p14:creationId xmlns:p14="http://schemas.microsoft.com/office/powerpoint/2010/main" val="714817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83" y="2030592"/>
            <a:ext cx="7966356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LENGTH(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Devuelve la longitud del carácter que se le ingresa como argumento. Es una función vectorizada.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LENGTH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ACA0C16-2548-3916-27AD-AC31C6F7C2AB}"/>
              </a:ext>
            </a:extLst>
          </p:cNvPr>
          <p:cNvSpPr txBox="1">
            <a:spLocks/>
          </p:cNvSpPr>
          <p:nvPr/>
        </p:nvSpPr>
        <p:spPr>
          <a:xfrm>
            <a:off x="96966" y="3263436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UPPER(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0D44E5F-DDCC-6D7A-5E4D-4636C0A6ACAC}"/>
              </a:ext>
            </a:extLst>
          </p:cNvPr>
          <p:cNvSpPr txBox="1">
            <a:spLocks/>
          </p:cNvSpPr>
          <p:nvPr/>
        </p:nvSpPr>
        <p:spPr>
          <a:xfrm>
            <a:off x="124676" y="2748308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UPPER/LOWER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7702689A-C84C-DDBF-EF6B-F7CE6E7A8FCD}"/>
              </a:ext>
            </a:extLst>
          </p:cNvPr>
          <p:cNvSpPr txBox="1">
            <a:spLocks/>
          </p:cNvSpPr>
          <p:nvPr/>
        </p:nvSpPr>
        <p:spPr>
          <a:xfrm>
            <a:off x="8271164" y="308420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Convierte todos los caracteres a mayúsculas o minúsculas. Son funciones vectorizadas.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91353A30-2B5B-D278-5230-C42907260084}"/>
              </a:ext>
            </a:extLst>
          </p:cNvPr>
          <p:cNvSpPr txBox="1">
            <a:spLocks/>
          </p:cNvSpPr>
          <p:nvPr/>
        </p:nvSpPr>
        <p:spPr>
          <a:xfrm>
            <a:off x="4062210" y="3263435"/>
            <a:ext cx="3203133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LOWER(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14E50855-8B65-F23E-9A73-DB85A520CE72}"/>
              </a:ext>
            </a:extLst>
          </p:cNvPr>
          <p:cNvSpPr txBox="1">
            <a:spLocks/>
          </p:cNvSpPr>
          <p:nvPr/>
        </p:nvSpPr>
        <p:spPr>
          <a:xfrm>
            <a:off x="97202" y="4686590"/>
            <a:ext cx="7966356" cy="6559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REPLACE(</a:t>
            </a:r>
            <a:r>
              <a:rPr lang="es-MX" dirty="0"/>
              <a:t>texto donde se va a reemplazar, texto que se va a reemplazar, texto con el que se va a reemplazar</a:t>
            </a:r>
            <a:r>
              <a:rPr lang="es-MX" b="1" dirty="0"/>
              <a:t>);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E697857C-4804-E640-3AB6-F81EBC2D5A82}"/>
              </a:ext>
            </a:extLst>
          </p:cNvPr>
          <p:cNvSpPr txBox="1">
            <a:spLocks/>
          </p:cNvSpPr>
          <p:nvPr/>
        </p:nvSpPr>
        <p:spPr>
          <a:xfrm>
            <a:off x="124912" y="4171463"/>
            <a:ext cx="7966363" cy="37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REPLACE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FDCACABC-71C2-9997-6256-8C5802FE59E2}"/>
              </a:ext>
            </a:extLst>
          </p:cNvPr>
          <p:cNvSpPr txBox="1">
            <a:spLocks/>
          </p:cNvSpPr>
          <p:nvPr/>
        </p:nvSpPr>
        <p:spPr>
          <a:xfrm>
            <a:off x="8285019" y="4544486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Reemplaza todas las apariciones de un texto específico. Es sensible a mayúsculas y minúsculas. Es una función vectorizada.</a:t>
            </a:r>
          </a:p>
        </p:txBody>
      </p:sp>
    </p:spTree>
    <p:extLst>
      <p:ext uri="{BB962C8B-B14F-4D97-AF65-F5344CB8AC3E}">
        <p14:creationId xmlns:p14="http://schemas.microsoft.com/office/powerpoint/2010/main" val="2011373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14" y="2296421"/>
            <a:ext cx="7966356" cy="525948"/>
          </a:xfrm>
        </p:spPr>
        <p:txBody>
          <a:bodyPr>
            <a:normAutofit fontScale="92500"/>
          </a:bodyPr>
          <a:lstStyle/>
          <a:p>
            <a:pPr algn="l"/>
            <a:r>
              <a:rPr lang="es-MX" b="1" dirty="0"/>
              <a:t>TRIM( LEADING </a:t>
            </a:r>
            <a:r>
              <a:rPr lang="es-MX" dirty="0"/>
              <a:t>‘texto a quitar’ </a:t>
            </a:r>
            <a:r>
              <a:rPr lang="es-MX" b="1" dirty="0"/>
              <a:t>FROM</a:t>
            </a:r>
            <a:r>
              <a:rPr lang="es-MX" dirty="0"/>
              <a:t> ´texto donde se va a quitar´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TRIM </a:t>
            </a:r>
            <a:r>
              <a:rPr lang="es-MX" sz="1600" dirty="0"/>
              <a:t>elimina la cadena máxima de todos los caracteres especificados de un texto específico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31617" y="1543611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TRIM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7702689A-C84C-DDBF-EF6B-F7CE6E7A8FCD}"/>
              </a:ext>
            </a:extLst>
          </p:cNvPr>
          <p:cNvSpPr txBox="1">
            <a:spLocks/>
          </p:cNvSpPr>
          <p:nvPr/>
        </p:nvSpPr>
        <p:spPr>
          <a:xfrm>
            <a:off x="8285019" y="2774515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LEADING</a:t>
            </a:r>
            <a:r>
              <a:rPr lang="es-MX" sz="1600" dirty="0"/>
              <a:t> es para que busque desde la izquierda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A7CD3D6-65A7-686A-0C36-DBCDCCE2A0BA}"/>
              </a:ext>
            </a:extLst>
          </p:cNvPr>
          <p:cNvSpPr txBox="1">
            <a:spLocks/>
          </p:cNvSpPr>
          <p:nvPr/>
        </p:nvSpPr>
        <p:spPr>
          <a:xfrm>
            <a:off x="103913" y="3468859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TRIM( TRAILING </a:t>
            </a:r>
            <a:r>
              <a:rPr lang="es-MX" dirty="0"/>
              <a:t>‘texto a quitar’ </a:t>
            </a:r>
            <a:r>
              <a:rPr lang="es-MX" b="1" dirty="0"/>
              <a:t>FROM</a:t>
            </a:r>
            <a:r>
              <a:rPr lang="es-MX" dirty="0"/>
              <a:t> ´texto donde se va a quitar´ </a:t>
            </a:r>
            <a:r>
              <a:rPr lang="es-MX" b="1" dirty="0"/>
              <a:t>)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BA468B1-0629-0E25-D15B-54787B8C6222}"/>
              </a:ext>
            </a:extLst>
          </p:cNvPr>
          <p:cNvSpPr txBox="1">
            <a:spLocks/>
          </p:cNvSpPr>
          <p:nvPr/>
        </p:nvSpPr>
        <p:spPr>
          <a:xfrm>
            <a:off x="103906" y="4631738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200" b="1" dirty="0"/>
              <a:t>TRIM( BOTH </a:t>
            </a:r>
            <a:r>
              <a:rPr lang="es-MX" sz="2200" dirty="0"/>
              <a:t>‘texto a quitar’ </a:t>
            </a:r>
            <a:r>
              <a:rPr lang="es-MX" sz="2200" b="1" dirty="0"/>
              <a:t>FROM</a:t>
            </a:r>
            <a:r>
              <a:rPr lang="es-MX" sz="2200" dirty="0"/>
              <a:t> ´texto donde se va a quitar´ </a:t>
            </a:r>
            <a:r>
              <a:rPr lang="es-MX" sz="2200" b="1" dirty="0"/>
              <a:t>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3F8D23D-FEF0-22DA-82CE-470DD5DB0B9B}"/>
              </a:ext>
            </a:extLst>
          </p:cNvPr>
          <p:cNvSpPr txBox="1">
            <a:spLocks/>
          </p:cNvSpPr>
          <p:nvPr/>
        </p:nvSpPr>
        <p:spPr>
          <a:xfrm>
            <a:off x="8305587" y="3305485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TRAILING</a:t>
            </a:r>
            <a:r>
              <a:rPr lang="es-MX" sz="1600" dirty="0"/>
              <a:t> es para que busque desde la derecha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CAAEA2EA-7C86-07A4-E658-6CBE7E1C5EB9}"/>
              </a:ext>
            </a:extLst>
          </p:cNvPr>
          <p:cNvSpPr txBox="1">
            <a:spLocks/>
          </p:cNvSpPr>
          <p:nvPr/>
        </p:nvSpPr>
        <p:spPr>
          <a:xfrm>
            <a:off x="131617" y="280095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LEADING ‘</a:t>
            </a:r>
            <a:r>
              <a:rPr lang="es-MX" sz="2000" dirty="0">
                <a:solidFill>
                  <a:schemeClr val="accent1"/>
                </a:solidFill>
              </a:rPr>
              <a:t>A</a:t>
            </a:r>
            <a:r>
              <a:rPr lang="es-MX" sz="2000" b="1" dirty="0">
                <a:solidFill>
                  <a:schemeClr val="accent1"/>
                </a:solidFill>
              </a:rPr>
              <a:t>’ FROM </a:t>
            </a:r>
            <a:r>
              <a:rPr lang="es-MX" sz="2000" dirty="0">
                <a:solidFill>
                  <a:schemeClr val="accent1"/>
                </a:solidFill>
              </a:rPr>
              <a:t>‘AAA Yo soy Popeye’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F146E7C8-D17E-6CE7-C1E3-E4E5D7AFE450}"/>
              </a:ext>
            </a:extLst>
          </p:cNvPr>
          <p:cNvSpPr txBox="1">
            <a:spLocks/>
          </p:cNvSpPr>
          <p:nvPr/>
        </p:nvSpPr>
        <p:spPr>
          <a:xfrm>
            <a:off x="103906" y="3943576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TRAILING ‘</a:t>
            </a:r>
            <a:r>
              <a:rPr lang="es-MX" sz="2000" dirty="0">
                <a:solidFill>
                  <a:schemeClr val="accent1"/>
                </a:solidFill>
              </a:rPr>
              <a:t>B</a:t>
            </a:r>
            <a:r>
              <a:rPr lang="es-MX" sz="2000" b="1" dirty="0">
                <a:solidFill>
                  <a:schemeClr val="accent1"/>
                </a:solidFill>
              </a:rPr>
              <a:t>’ FROM </a:t>
            </a:r>
            <a:r>
              <a:rPr lang="es-MX" sz="2000" dirty="0">
                <a:solidFill>
                  <a:schemeClr val="accent1"/>
                </a:solidFill>
              </a:rPr>
              <a:t>‘Yo soy Popeye BB’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6ABC7433-CCAC-4613-9373-824B80E2C138}"/>
              </a:ext>
            </a:extLst>
          </p:cNvPr>
          <p:cNvSpPr txBox="1">
            <a:spLocks/>
          </p:cNvSpPr>
          <p:nvPr/>
        </p:nvSpPr>
        <p:spPr>
          <a:xfrm>
            <a:off x="131617" y="506478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BOTH ‘ ’ FROM </a:t>
            </a:r>
            <a:r>
              <a:rPr lang="es-MX" sz="2000" dirty="0">
                <a:solidFill>
                  <a:schemeClr val="accent1"/>
                </a:solidFill>
              </a:rPr>
              <a:t>‘   Yo soy Popeye BB   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7F667E3A-B16E-1A88-334D-B378E30DC2DA}"/>
              </a:ext>
            </a:extLst>
          </p:cNvPr>
          <p:cNvSpPr txBox="1">
            <a:spLocks/>
          </p:cNvSpPr>
          <p:nvPr/>
        </p:nvSpPr>
        <p:spPr>
          <a:xfrm>
            <a:off x="8285018" y="4173734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Cuando se topen un carácter distinto al especificado, detendrán el borrado</a:t>
            </a:r>
          </a:p>
        </p:txBody>
      </p:sp>
    </p:spTree>
    <p:extLst>
      <p:ext uri="{BB962C8B-B14F-4D97-AF65-F5344CB8AC3E}">
        <p14:creationId xmlns:p14="http://schemas.microsoft.com/office/powerpoint/2010/main" val="3406338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14" y="2296421"/>
            <a:ext cx="7966356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LTRIM( </a:t>
            </a:r>
            <a:r>
              <a:rPr lang="es-MX" dirty="0"/>
              <a:t>‘texto donde se va a quitar´, ‘texto que se va a quitar’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LTRIM</a:t>
            </a:r>
            <a:r>
              <a:rPr lang="es-MX" sz="1600" dirty="0"/>
              <a:t> elimina todos los caracteres especificados de un texto desde la izquierda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31617" y="1509291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LTRIM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CAAEA2EA-7C86-07A4-E658-6CBE7E1C5EB9}"/>
              </a:ext>
            </a:extLst>
          </p:cNvPr>
          <p:cNvSpPr txBox="1">
            <a:spLocks/>
          </p:cNvSpPr>
          <p:nvPr/>
        </p:nvSpPr>
        <p:spPr>
          <a:xfrm>
            <a:off x="131617" y="280095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RTRIM( ‘     </a:t>
            </a:r>
            <a:r>
              <a:rPr lang="es-MX" sz="2000" dirty="0">
                <a:solidFill>
                  <a:schemeClr val="accent1"/>
                </a:solidFill>
              </a:rPr>
              <a:t>Yo soy Popeye</a:t>
            </a:r>
            <a:r>
              <a:rPr lang="es-MX" sz="2000" b="1" dirty="0">
                <a:solidFill>
                  <a:schemeClr val="accent1"/>
                </a:solidFill>
              </a:rPr>
              <a:t>’, </a:t>
            </a:r>
            <a:r>
              <a:rPr lang="es-MX" sz="2000" dirty="0">
                <a:solidFill>
                  <a:schemeClr val="accent1"/>
                </a:solidFill>
              </a:rPr>
              <a:t>‘ ’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7F667E3A-B16E-1A88-334D-B378E30DC2DA}"/>
              </a:ext>
            </a:extLst>
          </p:cNvPr>
          <p:cNvSpPr txBox="1">
            <a:spLocks/>
          </p:cNvSpPr>
          <p:nvPr/>
        </p:nvSpPr>
        <p:spPr>
          <a:xfrm>
            <a:off x="8271164" y="4012771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RTRIM</a:t>
            </a:r>
            <a:r>
              <a:rPr lang="es-MX" sz="1600" dirty="0"/>
              <a:t> elimina todos los caracteres especificados de un texto desde la derecha</a:t>
            </a:r>
            <a:endParaRPr lang="es-MX" sz="1600" b="1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C3F90B3-AEDE-6E47-D772-B74998F14DC2}"/>
              </a:ext>
            </a:extLst>
          </p:cNvPr>
          <p:cNvSpPr txBox="1">
            <a:spLocks/>
          </p:cNvSpPr>
          <p:nvPr/>
        </p:nvSpPr>
        <p:spPr>
          <a:xfrm>
            <a:off x="103906" y="4340014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RTRIM( </a:t>
            </a:r>
            <a:r>
              <a:rPr lang="es-MX" dirty="0"/>
              <a:t>‘texto donde se va a quitar´, ‘texto que se va a quitar’ </a:t>
            </a:r>
            <a:r>
              <a:rPr lang="es-MX" b="1" dirty="0"/>
              <a:t>)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B7BCAA0E-DB30-AFA1-3F7D-1D016B1E7B84}"/>
              </a:ext>
            </a:extLst>
          </p:cNvPr>
          <p:cNvSpPr txBox="1">
            <a:spLocks/>
          </p:cNvSpPr>
          <p:nvPr/>
        </p:nvSpPr>
        <p:spPr>
          <a:xfrm>
            <a:off x="131617" y="4828219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RTRIM( ‘</a:t>
            </a:r>
            <a:r>
              <a:rPr lang="es-MX" sz="2000" dirty="0">
                <a:solidFill>
                  <a:schemeClr val="accent1"/>
                </a:solidFill>
              </a:rPr>
              <a:t>Yo soy Popeye     </a:t>
            </a:r>
            <a:r>
              <a:rPr lang="es-MX" sz="2000" b="1" dirty="0">
                <a:solidFill>
                  <a:schemeClr val="accent1"/>
                </a:solidFill>
              </a:rPr>
              <a:t>’, </a:t>
            </a:r>
            <a:r>
              <a:rPr lang="es-MX" sz="2000" dirty="0">
                <a:solidFill>
                  <a:schemeClr val="accent1"/>
                </a:solidFill>
              </a:rPr>
              <a:t>‘ ’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3CCDE877-AF51-83C7-5127-0C98613DA840}"/>
              </a:ext>
            </a:extLst>
          </p:cNvPr>
          <p:cNvSpPr txBox="1">
            <a:spLocks/>
          </p:cNvSpPr>
          <p:nvPr/>
        </p:nvSpPr>
        <p:spPr>
          <a:xfrm>
            <a:off x="131617" y="3680052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RTRIM</a:t>
            </a:r>
          </a:p>
        </p:txBody>
      </p:sp>
    </p:spTree>
    <p:extLst>
      <p:ext uri="{BB962C8B-B14F-4D97-AF65-F5344CB8AC3E}">
        <p14:creationId xmlns:p14="http://schemas.microsoft.com/office/powerpoint/2010/main" val="2286125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CONCATENACIÓN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dirty="0"/>
              <a:t>[texto] </a:t>
            </a:r>
            <a:r>
              <a:rPr lang="es-MX" b="1" dirty="0"/>
              <a:t>||</a:t>
            </a:r>
            <a:r>
              <a:rPr lang="es-MX" dirty="0"/>
              <a:t> [texto] </a:t>
            </a:r>
            <a:r>
              <a:rPr lang="es-MX" b="1" dirty="0"/>
              <a:t>||</a:t>
            </a:r>
            <a:r>
              <a:rPr lang="es-MX" dirty="0"/>
              <a:t> [texto]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</a:t>
            </a:r>
            <a:r>
              <a:rPr lang="es-MX" sz="1600" dirty="0" err="1"/>
              <a:t>operadro</a:t>
            </a:r>
            <a:r>
              <a:rPr lang="es-MX" sz="1600" dirty="0"/>
              <a:t> </a:t>
            </a:r>
            <a:r>
              <a:rPr lang="es-MX" sz="1600" b="1" dirty="0"/>
              <a:t>||</a:t>
            </a:r>
            <a:r>
              <a:rPr lang="es-MX" sz="1600" dirty="0"/>
              <a:t> nos permite concatenar textos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8525"/>
            <a:ext cx="8132626" cy="810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 ‘, ‘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b="1" dirty="0">
                <a:solidFill>
                  <a:schemeClr val="accent1"/>
                </a:solidFill>
              </a:rPr>
              <a:t>||  </a:t>
            </a:r>
            <a:r>
              <a:rPr lang="es-MX" sz="2000" dirty="0">
                <a:solidFill>
                  <a:schemeClr val="accent1"/>
                </a:solidFill>
              </a:rPr>
              <a:t>’, ‘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country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dirección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dos columnas, la primera el </a:t>
            </a:r>
            <a:r>
              <a:rPr lang="es-MX" sz="1600" dirty="0" err="1"/>
              <a:t>customer_name</a:t>
            </a:r>
            <a:r>
              <a:rPr lang="es-MX" sz="1600" dirty="0"/>
              <a:t> y la segunda columna es el resultado de concatenar con el operador ||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12082228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SUBSTRING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01586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SUBSTRING( </a:t>
            </a:r>
            <a:r>
              <a:rPr lang="es-MX" dirty="0"/>
              <a:t>‘texto original’, </a:t>
            </a:r>
            <a:r>
              <a:rPr lang="es-MX" b="1" dirty="0"/>
              <a:t>FROM</a:t>
            </a:r>
            <a:r>
              <a:rPr lang="es-MX" dirty="0"/>
              <a:t> [posición original],</a:t>
            </a:r>
          </a:p>
          <a:p>
            <a:pPr algn="l"/>
            <a:r>
              <a:rPr lang="es-MX" dirty="0"/>
              <a:t>	 	</a:t>
            </a:r>
            <a:r>
              <a:rPr lang="es-MX" b="1" dirty="0"/>
              <a:t>FOR</a:t>
            </a:r>
            <a:r>
              <a:rPr lang="es-MX" dirty="0"/>
              <a:t> [posición final]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permite extraer un subtexto de un texto especificado.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3488981"/>
            <a:ext cx="8132626" cy="196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SUBSTRING(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FOR</a:t>
            </a:r>
            <a:r>
              <a:rPr lang="es-MX" sz="2000" dirty="0">
                <a:solidFill>
                  <a:schemeClr val="accent1"/>
                </a:solidFill>
              </a:rPr>
              <a:t> 2)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customer_grupo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 SUBSTRING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FOR </a:t>
            </a:r>
            <a:r>
              <a:rPr lang="es-MX" sz="2000" dirty="0">
                <a:solidFill>
                  <a:schemeClr val="accent1"/>
                </a:solidFill>
              </a:rPr>
              <a:t>2)=‘AB’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FROM</a:t>
            </a:r>
            <a:r>
              <a:rPr lang="es-MX" sz="1600" dirty="0"/>
              <a:t> indica desde qué posición empieza a extraer. </a:t>
            </a:r>
            <a:r>
              <a:rPr lang="es-MX" sz="1600" b="1" dirty="0"/>
              <a:t>FOR</a:t>
            </a:r>
            <a:r>
              <a:rPr lang="es-MX" sz="1600" dirty="0"/>
              <a:t> indica cuántos caracteres extraerá.</a:t>
            </a:r>
            <a:endParaRPr lang="es-MX" sz="1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9967E9C-1538-D6F2-6611-695322DA4D4F}"/>
              </a:ext>
            </a:extLst>
          </p:cNvPr>
          <p:cNvSpPr txBox="1">
            <a:spLocks/>
          </p:cNvSpPr>
          <p:nvPr/>
        </p:nvSpPr>
        <p:spPr>
          <a:xfrm>
            <a:off x="8285019" y="358413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FROM</a:t>
            </a:r>
            <a:r>
              <a:rPr lang="es-MX" sz="1600" dirty="0"/>
              <a:t> indica desde qué posición empieza a extraer. </a:t>
            </a:r>
            <a:r>
              <a:rPr lang="es-MX" sz="1600" b="1" dirty="0"/>
              <a:t>FOR</a:t>
            </a:r>
            <a:r>
              <a:rPr lang="es-MX" sz="1600" dirty="0"/>
              <a:t> indica cuántos caracteres extraerá.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3936375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STRING_AGG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66977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STRING_AGG( </a:t>
            </a:r>
            <a:r>
              <a:rPr lang="es-MX" dirty="0"/>
              <a:t>[expresión], </a:t>
            </a:r>
            <a:r>
              <a:rPr lang="es-MX" b="1" dirty="0"/>
              <a:t>‘</a:t>
            </a:r>
            <a:r>
              <a:rPr lang="es-MX" dirty="0"/>
              <a:t>delimitador</a:t>
            </a:r>
            <a:r>
              <a:rPr lang="es-MX" b="1" dirty="0"/>
              <a:t>’ )</a:t>
            </a:r>
            <a:endParaRPr lang="es-MX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Concatena caracteres como una lista, separados por un delimitador especificado. Es una </a:t>
            </a:r>
            <a:r>
              <a:rPr lang="es-MX" sz="1600" b="1" dirty="0"/>
              <a:t>función vectorizada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24683" y="2918716"/>
            <a:ext cx="8132626" cy="196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STRING_AGG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producto_id</a:t>
            </a:r>
            <a:r>
              <a:rPr lang="es-MX" sz="2000" dirty="0">
                <a:solidFill>
                  <a:schemeClr val="accent1"/>
                </a:solidFill>
              </a:rPr>
              <a:t>, ‘, ‘)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55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delimitador es arbitrario, puede ser cualquiera que necesitemos</a:t>
            </a:r>
            <a:endParaRPr lang="es-MX" sz="1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3EC4F24-99EF-FB7C-508D-5AF7BF44E319}"/>
              </a:ext>
            </a:extLst>
          </p:cNvPr>
          <p:cNvSpPr txBox="1">
            <a:spLocks/>
          </p:cNvSpPr>
          <p:nvPr/>
        </p:nvSpPr>
        <p:spPr>
          <a:xfrm>
            <a:off x="8257309" y="3438795"/>
            <a:ext cx="3906981" cy="55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 este se pueden concatenar elementos de la misma columna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2103000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MATEMÁTICAS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Son las funciones piso y techo que se conocen en matemáticas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2298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order_line</a:t>
            </a:r>
            <a:r>
              <a:rPr lang="es-MX" sz="2000" dirty="0">
                <a:solidFill>
                  <a:schemeClr val="accent1"/>
                </a:solidFill>
              </a:rPr>
              <a:t>, sales, </a:t>
            </a:r>
            <a:r>
              <a:rPr lang="es-MX" sz="2000" b="1" dirty="0">
                <a:solidFill>
                  <a:schemeClr val="accent1"/>
                </a:solidFill>
              </a:rPr>
              <a:t>FLOOR</a:t>
            </a:r>
            <a:r>
              <a:rPr lang="es-MX" sz="2000" dirty="0">
                <a:solidFill>
                  <a:schemeClr val="accent1"/>
                </a:solidFill>
              </a:rPr>
              <a:t>(sales), </a:t>
            </a:r>
            <a:r>
              <a:rPr lang="es-MX" sz="2000" b="1" dirty="0">
                <a:solidFill>
                  <a:schemeClr val="accent1"/>
                </a:solidFill>
              </a:rPr>
              <a:t>CEIL</a:t>
            </a:r>
            <a:r>
              <a:rPr lang="es-MX" sz="2000" dirty="0">
                <a:solidFill>
                  <a:schemeClr val="accent1"/>
                </a:solidFill>
              </a:rPr>
              <a:t>(sales)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discount</a:t>
            </a:r>
            <a:r>
              <a:rPr lang="es-MX" sz="2000" dirty="0">
                <a:solidFill>
                  <a:schemeClr val="accent1"/>
                </a:solidFill>
              </a:rPr>
              <a:t>&gt;0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2623058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FLOOR( </a:t>
            </a:r>
            <a:r>
              <a:rPr lang="es-MX" dirty="0"/>
              <a:t>[número] </a:t>
            </a:r>
            <a:r>
              <a:rPr lang="es-MX" b="1" dirty="0"/>
              <a:t>);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FLOOR / CEIL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0007FF0B-0E42-C17F-39E9-1943B38E143E}"/>
              </a:ext>
            </a:extLst>
          </p:cNvPr>
          <p:cNvSpPr txBox="1">
            <a:spLocks/>
          </p:cNvSpPr>
          <p:nvPr/>
        </p:nvSpPr>
        <p:spPr>
          <a:xfrm>
            <a:off x="4772994" y="1981333"/>
            <a:ext cx="262305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CEIL( </a:t>
            </a:r>
            <a:r>
              <a:rPr lang="es-MX" dirty="0"/>
              <a:t>[número] </a:t>
            </a:r>
            <a:r>
              <a:rPr lang="es-MX" b="1" dirty="0"/>
              <a:t>);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C6E56E80-EE3F-601B-B87A-06A74DFCACB9}"/>
              </a:ext>
            </a:extLst>
          </p:cNvPr>
          <p:cNvSpPr txBox="1">
            <a:spLocks/>
          </p:cNvSpPr>
          <p:nvPr/>
        </p:nvSpPr>
        <p:spPr>
          <a:xfrm>
            <a:off x="173169" y="5309266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RANDOM(), RANDOM()</a:t>
            </a:r>
            <a:r>
              <a:rPr lang="es-MX" sz="2000" dirty="0">
                <a:solidFill>
                  <a:schemeClr val="accent1"/>
                </a:solidFill>
              </a:rPr>
              <a:t>*(50-10)+10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6006003A-FF7F-6252-B6DA-8ABDCC7CD552}"/>
              </a:ext>
            </a:extLst>
          </p:cNvPr>
          <p:cNvSpPr txBox="1">
            <a:spLocks/>
          </p:cNvSpPr>
          <p:nvPr/>
        </p:nvSpPr>
        <p:spPr>
          <a:xfrm>
            <a:off x="173169" y="4732588"/>
            <a:ext cx="262305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RANDOM();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018D8799-E414-5CFA-BED2-BFD6F61BC253}"/>
              </a:ext>
            </a:extLst>
          </p:cNvPr>
          <p:cNvSpPr txBox="1">
            <a:spLocks/>
          </p:cNvSpPr>
          <p:nvPr/>
        </p:nvSpPr>
        <p:spPr>
          <a:xfrm>
            <a:off x="152393" y="4206260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RANDOM</a:t>
            </a:r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FF6DCAD0-C836-DDC0-CFB7-DE25FDABF5CE}"/>
              </a:ext>
            </a:extLst>
          </p:cNvPr>
          <p:cNvSpPr txBox="1">
            <a:spLocks/>
          </p:cNvSpPr>
          <p:nvPr/>
        </p:nvSpPr>
        <p:spPr>
          <a:xfrm>
            <a:off x="4793770" y="4678301"/>
            <a:ext cx="262305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CEIL( </a:t>
            </a:r>
            <a:r>
              <a:rPr lang="es-MX" dirty="0"/>
              <a:t>[número] </a:t>
            </a:r>
            <a:r>
              <a:rPr lang="es-MX" b="1" dirty="0"/>
              <a:t>);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5FB8EE80-13A4-C7B4-6CA2-9E6896E91D06}"/>
              </a:ext>
            </a:extLst>
          </p:cNvPr>
          <p:cNvSpPr txBox="1">
            <a:spLocks/>
          </p:cNvSpPr>
          <p:nvPr/>
        </p:nvSpPr>
        <p:spPr>
          <a:xfrm>
            <a:off x="8305795" y="4579709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para generar un número aleatorio entre 0, inclusive, y 1, exclusive.</a:t>
            </a:r>
          </a:p>
        </p:txBody>
      </p:sp>
    </p:spTree>
    <p:extLst>
      <p:ext uri="{BB962C8B-B14F-4D97-AF65-F5344CB8AC3E}">
        <p14:creationId xmlns:p14="http://schemas.microsoft.com/office/powerpoint/2010/main" val="242970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COPY - FROM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COPY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, [nombre columna 2], …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</a:t>
            </a:r>
            <a:r>
              <a:rPr lang="es-MX" b="1" dirty="0"/>
              <a:t>‘</a:t>
            </a:r>
            <a:r>
              <a:rPr lang="es-MX" dirty="0"/>
              <a:t>dirección y nombre.csv</a:t>
            </a:r>
            <a:r>
              <a:rPr lang="es-MX" b="1" dirty="0"/>
              <a:t>’</a:t>
            </a:r>
            <a:r>
              <a:rPr lang="es-MX" dirty="0"/>
              <a:t> </a:t>
            </a:r>
            <a:r>
              <a:rPr lang="es-MX" b="1" dirty="0"/>
              <a:t>DELIMITER ‘</a:t>
            </a:r>
            <a:r>
              <a:rPr lang="es-MX" dirty="0"/>
              <a:t>,</a:t>
            </a:r>
            <a:r>
              <a:rPr lang="es-MX" b="1" dirty="0"/>
              <a:t>’ </a:t>
            </a:r>
          </a:p>
          <a:p>
            <a:pPr algn="l"/>
            <a:r>
              <a:rPr lang="es-MX" b="1" dirty="0"/>
              <a:t>CSV HEADER;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forma de hacer un importado de una tabla en formato .</a:t>
            </a:r>
            <a:r>
              <a:rPr lang="es-MX" sz="1600" dirty="0" err="1"/>
              <a:t>txt</a:t>
            </a:r>
            <a:r>
              <a:rPr lang="es-MX" sz="1600" dirty="0"/>
              <a:t> o .</a:t>
            </a:r>
            <a:r>
              <a:rPr lang="es-MX" sz="1600" dirty="0" err="1"/>
              <a:t>csv</a:t>
            </a:r>
            <a:r>
              <a:rPr lang="es-MX" sz="1600" dirty="0"/>
              <a:t> a SQL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COPY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apellido, edad, correo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‘ C:\Users\Public\Documents\aabd_sql_20121\copy.csv’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DELIMITER</a:t>
            </a:r>
            <a:r>
              <a:rPr lang="es-MX" sz="2000" dirty="0">
                <a:solidFill>
                  <a:schemeClr val="accent1"/>
                </a:solidFill>
              </a:rPr>
              <a:t> ‘,’ </a:t>
            </a:r>
            <a:r>
              <a:rPr lang="es-MX" sz="2000" b="1" dirty="0">
                <a:solidFill>
                  <a:schemeClr val="accent1"/>
                </a:solidFill>
              </a:rPr>
              <a:t>CSV HEADER;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archivo que contiene la tabla debe estar en la parte pública de la computadora.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ADF159A-92A7-C5C1-A52A-B846CAE55D49}"/>
              </a:ext>
            </a:extLst>
          </p:cNvPr>
          <p:cNvSpPr txBox="1">
            <a:spLocks/>
          </p:cNvSpPr>
          <p:nvPr/>
        </p:nvSpPr>
        <p:spPr>
          <a:xfrm>
            <a:off x="8229600" y="3477673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la tabla ya fue creada con los nombres de las columnas en CREATE TABLE, se puede evitar el primer paréntesis</a:t>
            </a:r>
          </a:p>
        </p:txBody>
      </p:sp>
    </p:spTree>
    <p:extLst>
      <p:ext uri="{BB962C8B-B14F-4D97-AF65-F5344CB8AC3E}">
        <p14:creationId xmlns:p14="http://schemas.microsoft.com/office/powerpoint/2010/main" val="2314690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MATEMÁTICAS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8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fijar el mismo número </a:t>
            </a:r>
            <a:r>
              <a:rPr lang="es-MX" sz="1600" dirty="0" err="1"/>
              <a:t>aletorio</a:t>
            </a:r>
            <a:r>
              <a:rPr lang="es-MX" sz="1600" dirty="0"/>
              <a:t>, por ejemplo, para cuando se quiere repetir las simulaciones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2298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SETSEED</a:t>
            </a:r>
            <a:r>
              <a:rPr lang="es-MX" sz="2000" dirty="0">
                <a:solidFill>
                  <a:schemeClr val="accent1"/>
                </a:solidFill>
              </a:rPr>
              <a:t>(0.5)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RANDOM(), RANDOM()</a:t>
            </a:r>
            <a:r>
              <a:rPr lang="es-MX" sz="2000" dirty="0">
                <a:solidFill>
                  <a:schemeClr val="accent1"/>
                </a:solidFill>
              </a:rPr>
              <a:t>*(50-10)+10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3085482" cy="471661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SEETSEED( </a:t>
            </a:r>
            <a:r>
              <a:rPr lang="es-MX" dirty="0"/>
              <a:t>[semilla] </a:t>
            </a:r>
            <a:r>
              <a:rPr lang="es-MX" b="1" dirty="0"/>
              <a:t>);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SETSEED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C6E56E80-EE3F-601B-B87A-06A74DFCACB9}"/>
              </a:ext>
            </a:extLst>
          </p:cNvPr>
          <p:cNvSpPr txBox="1">
            <a:spLocks/>
          </p:cNvSpPr>
          <p:nvPr/>
        </p:nvSpPr>
        <p:spPr>
          <a:xfrm>
            <a:off x="173169" y="5309266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order_line</a:t>
            </a:r>
            <a:r>
              <a:rPr lang="es-MX" sz="2000" dirty="0">
                <a:solidFill>
                  <a:schemeClr val="accent1"/>
                </a:solidFill>
              </a:rPr>
              <a:t>, sales, </a:t>
            </a:r>
            <a:r>
              <a:rPr lang="es-MX" sz="2000" b="1" dirty="0">
                <a:solidFill>
                  <a:schemeClr val="accent1"/>
                </a:solidFill>
              </a:rPr>
              <a:t>ROUND</a:t>
            </a:r>
            <a:r>
              <a:rPr lang="es-MX" sz="2000" dirty="0">
                <a:solidFill>
                  <a:schemeClr val="accent1"/>
                </a:solidFill>
              </a:rPr>
              <a:t>(sales), </a:t>
            </a:r>
            <a:r>
              <a:rPr lang="es-MX" sz="2000" b="1" dirty="0">
                <a:solidFill>
                  <a:schemeClr val="accent1"/>
                </a:solidFill>
              </a:rPr>
              <a:t>ROUND</a:t>
            </a:r>
            <a:r>
              <a:rPr lang="es-MX" sz="2000" dirty="0">
                <a:solidFill>
                  <a:schemeClr val="accent1"/>
                </a:solidFill>
              </a:rPr>
              <a:t>(sales,2)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6006003A-FF7F-6252-B6DA-8ABDCC7CD552}"/>
              </a:ext>
            </a:extLst>
          </p:cNvPr>
          <p:cNvSpPr txBox="1">
            <a:spLocks/>
          </p:cNvSpPr>
          <p:nvPr/>
        </p:nvSpPr>
        <p:spPr>
          <a:xfrm>
            <a:off x="173169" y="4732588"/>
            <a:ext cx="774390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ROUND(</a:t>
            </a:r>
            <a:r>
              <a:rPr lang="es-MX" dirty="0"/>
              <a:t> [número],[cantidad de decimales] </a:t>
            </a:r>
            <a:r>
              <a:rPr lang="es-MX" b="1" dirty="0"/>
              <a:t>);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018D8799-E414-5CFA-BED2-BFD6F61BC253}"/>
              </a:ext>
            </a:extLst>
          </p:cNvPr>
          <p:cNvSpPr txBox="1">
            <a:spLocks/>
          </p:cNvSpPr>
          <p:nvPr/>
        </p:nvSpPr>
        <p:spPr>
          <a:xfrm>
            <a:off x="152393" y="4206260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ROUND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5FB8EE80-13A4-C7B4-6CA2-9E6896E91D06}"/>
              </a:ext>
            </a:extLst>
          </p:cNvPr>
          <p:cNvSpPr txBox="1">
            <a:spLocks/>
          </p:cNvSpPr>
          <p:nvPr/>
        </p:nvSpPr>
        <p:spPr>
          <a:xfrm>
            <a:off x="8305795" y="4579709"/>
            <a:ext cx="3906981" cy="156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Redondea números hasta una cierta cantidad de decimales. Si no se especifica un número de decimales, lo redondea al siguiente entero si su parte decimal es mayor a 0.5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B01DEA-9D20-0A9C-6B9B-CC65B7614961}"/>
              </a:ext>
            </a:extLst>
          </p:cNvPr>
          <p:cNvSpPr txBox="1">
            <a:spLocks/>
          </p:cNvSpPr>
          <p:nvPr/>
        </p:nvSpPr>
        <p:spPr>
          <a:xfrm>
            <a:off x="8257309" y="2648872"/>
            <a:ext cx="3906981" cy="8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</a:t>
            </a:r>
            <a:r>
              <a:rPr lang="es-MX" sz="1600" dirty="0" err="1"/>
              <a:t>setseed</a:t>
            </a:r>
            <a:r>
              <a:rPr lang="es-MX" sz="1600" dirty="0"/>
              <a:t> únicamente aplicará al primer comando que contenga aleatoriedad</a:t>
            </a:r>
          </a:p>
        </p:txBody>
      </p:sp>
    </p:spTree>
    <p:extLst>
      <p:ext uri="{BB962C8B-B14F-4D97-AF65-F5344CB8AC3E}">
        <p14:creationId xmlns:p14="http://schemas.microsoft.com/office/powerpoint/2010/main" val="2172502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MATEMÁTICAS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8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Sirve para calcular potencias. Con esta sentencia estamos calculando </a:t>
            </a:r>
            <a:r>
              <a:rPr lang="es-MX" sz="1600" dirty="0" err="1"/>
              <a:t>m^n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2298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POWER(</a:t>
            </a:r>
            <a:r>
              <a:rPr lang="es-MX" sz="2000" dirty="0">
                <a:solidFill>
                  <a:schemeClr val="accent1"/>
                </a:solidFill>
              </a:rPr>
              <a:t>age,2)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3085482" cy="471661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POWER( </a:t>
            </a:r>
            <a:r>
              <a:rPr lang="es-MX" dirty="0" err="1"/>
              <a:t>m,n</a:t>
            </a:r>
            <a:r>
              <a:rPr lang="es-MX" dirty="0"/>
              <a:t> </a:t>
            </a:r>
            <a:r>
              <a:rPr lang="es-MX" b="1" dirty="0"/>
              <a:t>);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0948461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FECHA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7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devuelve la </a:t>
            </a:r>
            <a:r>
              <a:rPr lang="es-MX" sz="1600" b="1" dirty="0"/>
              <a:t>fecha actual</a:t>
            </a:r>
            <a:r>
              <a:rPr lang="es-MX" sz="1600" dirty="0"/>
              <a:t> en formato</a:t>
            </a:r>
          </a:p>
          <a:p>
            <a:pPr algn="l"/>
            <a:r>
              <a:rPr lang="es-MX" sz="1600" dirty="0"/>
              <a:t>YYYY-MM-DD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10841" y="5079658"/>
            <a:ext cx="8132626" cy="1778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CURRENT_DATE,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CURRENT_TIME,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CURRENT_TIME</a:t>
            </a:r>
            <a:r>
              <a:rPr lang="es-MX" sz="2000" dirty="0">
                <a:solidFill>
                  <a:schemeClr val="accent1"/>
                </a:solidFill>
              </a:rPr>
              <a:t>(3),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CURRENT_TIMESTAMP</a:t>
            </a:r>
            <a:r>
              <a:rPr lang="es-MX" sz="2000" dirty="0">
                <a:solidFill>
                  <a:schemeClr val="accent1"/>
                </a:solidFill>
              </a:rPr>
              <a:t>(3)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6745352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CURRENT_DATE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CURRENT_DATE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0C22FF-755B-52DE-9E77-56FF760EFB96}"/>
              </a:ext>
            </a:extLst>
          </p:cNvPr>
          <p:cNvSpPr txBox="1">
            <a:spLocks/>
          </p:cNvSpPr>
          <p:nvPr/>
        </p:nvSpPr>
        <p:spPr>
          <a:xfrm>
            <a:off x="131617" y="3237745"/>
            <a:ext cx="6745352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CURRENT_TIME( </a:t>
            </a:r>
            <a:r>
              <a:rPr lang="es-MX" dirty="0"/>
              <a:t>[precisión] </a:t>
            </a:r>
            <a:r>
              <a:rPr lang="es-MX" b="1" dirty="0"/>
              <a:t>);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B44CF7C-D173-C83F-C322-3241326B5462}"/>
              </a:ext>
            </a:extLst>
          </p:cNvPr>
          <p:cNvSpPr txBox="1">
            <a:spLocks/>
          </p:cNvSpPr>
          <p:nvPr/>
        </p:nvSpPr>
        <p:spPr>
          <a:xfrm>
            <a:off x="110841" y="2711417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CURRENT_TIME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95CB6DC-5908-3757-4B51-E885484AE771}"/>
              </a:ext>
            </a:extLst>
          </p:cNvPr>
          <p:cNvSpPr txBox="1">
            <a:spLocks/>
          </p:cNvSpPr>
          <p:nvPr/>
        </p:nvSpPr>
        <p:spPr>
          <a:xfrm>
            <a:off x="8285019" y="2899718"/>
            <a:ext cx="3906981" cy="7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devuelve la </a:t>
            </a:r>
            <a:r>
              <a:rPr lang="es-MX" sz="1600" b="1" dirty="0"/>
              <a:t>hora actual</a:t>
            </a:r>
            <a:r>
              <a:rPr lang="es-MX" sz="1600" dirty="0"/>
              <a:t> en formato</a:t>
            </a:r>
          </a:p>
          <a:p>
            <a:pPr algn="l"/>
            <a:r>
              <a:rPr lang="es-MX" sz="1600" dirty="0"/>
              <a:t>HH:MM:SS.GMT+TZ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A295A33C-DB7F-B846-36B9-393857270360}"/>
              </a:ext>
            </a:extLst>
          </p:cNvPr>
          <p:cNvSpPr txBox="1">
            <a:spLocks/>
          </p:cNvSpPr>
          <p:nvPr/>
        </p:nvSpPr>
        <p:spPr>
          <a:xfrm>
            <a:off x="173169" y="4416946"/>
            <a:ext cx="6745352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CURRENT_TIME( </a:t>
            </a:r>
            <a:r>
              <a:rPr lang="es-MX" dirty="0"/>
              <a:t>[precisión] </a:t>
            </a:r>
            <a:r>
              <a:rPr lang="es-MX" b="1" dirty="0"/>
              <a:t>);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95BED74-263A-289B-6A90-6EB7A45BB44B}"/>
              </a:ext>
            </a:extLst>
          </p:cNvPr>
          <p:cNvSpPr txBox="1">
            <a:spLocks/>
          </p:cNvSpPr>
          <p:nvPr/>
        </p:nvSpPr>
        <p:spPr>
          <a:xfrm>
            <a:off x="152393" y="3890618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CURRENT_TIMESTAMP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760E380-BECD-3745-B7A5-26658A9C8A87}"/>
              </a:ext>
            </a:extLst>
          </p:cNvPr>
          <p:cNvSpPr txBox="1">
            <a:spLocks/>
          </p:cNvSpPr>
          <p:nvPr/>
        </p:nvSpPr>
        <p:spPr>
          <a:xfrm>
            <a:off x="8298861" y="4326849"/>
            <a:ext cx="3906981" cy="127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devuelve la </a:t>
            </a:r>
            <a:r>
              <a:rPr lang="es-MX" sz="1600" b="1" dirty="0"/>
              <a:t>fecha y hora actuales</a:t>
            </a:r>
            <a:r>
              <a:rPr lang="es-MX" sz="1600" dirty="0"/>
              <a:t> en formato</a:t>
            </a:r>
          </a:p>
          <a:p>
            <a:pPr algn="l"/>
            <a:r>
              <a:rPr lang="es-MX" sz="1600" dirty="0"/>
              <a:t>HH:MM:SS.GMT+TZ</a:t>
            </a:r>
          </a:p>
        </p:txBody>
      </p:sp>
    </p:spTree>
    <p:extLst>
      <p:ext uri="{BB962C8B-B14F-4D97-AF65-F5344CB8AC3E}">
        <p14:creationId xmlns:p14="http://schemas.microsoft.com/office/powerpoint/2010/main" val="337598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</a:t>
            </a:r>
            <a:r>
              <a:rPr lang="es-MX" sz="1600" dirty="0"/>
              <a:t>de las columnas seleccionadas.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2819694"/>
            <a:ext cx="7966363" cy="41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nombre, apellido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499773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Poniendo * se puede mostrar la tabla completa.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C36A4F4-53CE-3E02-E926-74AE1DECA0EF}"/>
              </a:ext>
            </a:extLst>
          </p:cNvPr>
          <p:cNvSpPr txBox="1">
            <a:spLocks/>
          </p:cNvSpPr>
          <p:nvPr/>
        </p:nvSpPr>
        <p:spPr>
          <a:xfrm>
            <a:off x="304800" y="3457927"/>
            <a:ext cx="9144000" cy="669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 DISTINCT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C1E87D9-1CD6-A755-6C5A-D0D9E8E59630}"/>
              </a:ext>
            </a:extLst>
          </p:cNvPr>
          <p:cNvCxnSpPr/>
          <p:nvPr/>
        </p:nvCxnSpPr>
        <p:spPr>
          <a:xfrm>
            <a:off x="0" y="4127708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ítulo 2">
            <a:extLst>
              <a:ext uri="{FF2B5EF4-FFF2-40B4-BE49-F238E27FC236}">
                <a16:creationId xmlns:a16="http://schemas.microsoft.com/office/drawing/2014/main" id="{29111D7D-3F82-F24B-AA06-09FFF890D942}"/>
              </a:ext>
            </a:extLst>
          </p:cNvPr>
          <p:cNvSpPr txBox="1">
            <a:spLocks/>
          </p:cNvSpPr>
          <p:nvPr/>
        </p:nvSpPr>
        <p:spPr>
          <a:xfrm>
            <a:off x="8395862" y="4642519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únicos </a:t>
            </a:r>
            <a:r>
              <a:rPr lang="es-MX" sz="1600" dirty="0"/>
              <a:t>de las columnas seleccionadas, es decir, valores sin duplicados.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37A6EA8D-0FDF-13FA-A786-BBC8E72700E4}"/>
              </a:ext>
            </a:extLst>
          </p:cNvPr>
          <p:cNvSpPr txBox="1">
            <a:spLocks/>
          </p:cNvSpPr>
          <p:nvPr/>
        </p:nvSpPr>
        <p:spPr>
          <a:xfrm>
            <a:off x="152400" y="4642519"/>
            <a:ext cx="7966356" cy="126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DISTINCT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AA1DED62-4FD5-19F5-C01C-E7C32D536424}"/>
              </a:ext>
            </a:extLst>
          </p:cNvPr>
          <p:cNvSpPr txBox="1">
            <a:spLocks/>
          </p:cNvSpPr>
          <p:nvPr/>
        </p:nvSpPr>
        <p:spPr>
          <a:xfrm>
            <a:off x="8395863" y="5390389"/>
            <a:ext cx="3906981" cy="119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datos no los muestra por orden ni frecuencia, esto tiene que ver con la normalización de las bases de datos.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5A29B35-FC92-EBFC-6D22-993B399665E9}"/>
              </a:ext>
            </a:extLst>
          </p:cNvPr>
          <p:cNvSpPr txBox="1"/>
          <p:nvPr/>
        </p:nvSpPr>
        <p:spPr>
          <a:xfrm>
            <a:off x="152393" y="6056604"/>
            <a:ext cx="61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SELECT DISTINCT</a:t>
            </a:r>
            <a:r>
              <a:rPr lang="es-MX" sz="1800" dirty="0">
                <a:solidFill>
                  <a:schemeClr val="accent1"/>
                </a:solidFill>
              </a:rPr>
              <a:t> nombre </a:t>
            </a:r>
            <a:r>
              <a:rPr lang="es-MX" sz="1800" b="1" dirty="0">
                <a:solidFill>
                  <a:schemeClr val="accent1"/>
                </a:solidFill>
              </a:rPr>
              <a:t>FROM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dirty="0">
                <a:solidFill>
                  <a:schemeClr val="accent1"/>
                </a:solidFill>
              </a:rPr>
              <a:t>;</a:t>
            </a:r>
            <a:endParaRPr lang="es-MX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4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seleccionar aquellas </a:t>
            </a:r>
            <a:r>
              <a:rPr lang="es-MX" sz="1600" i="1" dirty="0"/>
              <a:t>subtablas</a:t>
            </a:r>
            <a:r>
              <a:rPr lang="es-MX" sz="1600" dirty="0"/>
              <a:t> donde se cumpla alguna condición 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edad&gt;25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poner más de una condición se deben usar operadores lógicos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7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OR, AND, NOT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 con OR, AND o NOT]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Estos operadores lógicos se pueden combinar con </a:t>
            </a:r>
            <a:r>
              <a:rPr lang="es-MX" sz="1600" b="1" dirty="0"/>
              <a:t>WHERE</a:t>
            </a:r>
            <a:r>
              <a:rPr lang="es-MX" sz="1600" dirty="0"/>
              <a:t> para realizar múltiples filtros.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edad&lt;30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una desigualdad se puede usar “&lt;&gt;” , “!=“ o un </a:t>
            </a:r>
            <a:r>
              <a:rPr lang="es-MX" sz="1600" b="1" dirty="0"/>
              <a:t>NOT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edad&lt;=25 </a:t>
            </a:r>
            <a:r>
              <a:rPr lang="es-MX" sz="2000" b="1" dirty="0">
                <a:solidFill>
                  <a:schemeClr val="accent1"/>
                </a:solidFill>
              </a:rPr>
              <a:t>OR </a:t>
            </a:r>
            <a:r>
              <a:rPr lang="es-MX" sz="2000" dirty="0">
                <a:solidFill>
                  <a:schemeClr val="accent1"/>
                </a:solidFill>
              </a:rPr>
              <a:t> edad&gt;30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8" y="362521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proposiciones (AUB)</a:t>
            </a:r>
            <a:r>
              <a:rPr lang="es-MX" sz="1600" dirty="0" err="1"/>
              <a:t>nC</a:t>
            </a:r>
            <a:r>
              <a:rPr lang="es-MX" sz="1600" dirty="0"/>
              <a:t> se escribe como</a:t>
            </a:r>
          </a:p>
          <a:p>
            <a:pPr algn="l"/>
            <a:r>
              <a:rPr lang="es-MX" sz="1600" dirty="0"/>
              <a:t>(A OR B) AND C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2" y="547571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apellido </a:t>
            </a:r>
            <a:r>
              <a:rPr lang="es-MX" sz="2000" b="1" dirty="0">
                <a:solidFill>
                  <a:schemeClr val="accent1"/>
                </a:solidFill>
              </a:rPr>
              <a:t>IS NULL;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0EB225E9-125E-230F-E723-68E5C4BE566F}"/>
              </a:ext>
            </a:extLst>
          </p:cNvPr>
          <p:cNvSpPr txBox="1">
            <a:spLocks/>
          </p:cNvSpPr>
          <p:nvPr/>
        </p:nvSpPr>
        <p:spPr>
          <a:xfrm>
            <a:off x="8285017" y="549325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 es para seleccionar registros donde cierta columna tenga valores nulos.</a:t>
            </a:r>
          </a:p>
        </p:txBody>
      </p:sp>
    </p:spTree>
    <p:extLst>
      <p:ext uri="{BB962C8B-B14F-4D97-AF65-F5344CB8AC3E}">
        <p14:creationId xmlns:p14="http://schemas.microsoft.com/office/powerpoint/2010/main" val="178033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UPDATE - SET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UPDATE </a:t>
            </a:r>
            <a:r>
              <a:rPr lang="es-MX" dirty="0"/>
              <a:t>[nombre de la tabla]</a:t>
            </a:r>
          </a:p>
          <a:p>
            <a:pPr algn="l"/>
            <a:r>
              <a:rPr lang="es-MX" b="1" dirty="0"/>
              <a:t>SET</a:t>
            </a:r>
            <a:r>
              <a:rPr lang="es-MX" dirty="0"/>
              <a:t> [nombre de la columna] = [valor],</a:t>
            </a:r>
          </a:p>
          <a:p>
            <a:pPr algn="l"/>
            <a:r>
              <a:rPr lang="es-MX" dirty="0"/>
              <a:t>[nombre de la columna] = [valor]</a:t>
            </a:r>
            <a:endParaRPr lang="es-MX" b="1" dirty="0"/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cambiar el valor de algunas columnas (campos) para un registro en específico (o conjunto de ellos que cumplan una condición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1" y="4036263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apellido=‘</a:t>
            </a:r>
            <a:r>
              <a:rPr lang="es-MX" sz="2000" dirty="0" err="1">
                <a:solidFill>
                  <a:schemeClr val="accent1"/>
                </a:solidFill>
              </a:rPr>
              <a:t>Perez</a:t>
            </a:r>
            <a:r>
              <a:rPr lang="es-MX" sz="2000" dirty="0">
                <a:solidFill>
                  <a:schemeClr val="accent1"/>
                </a:solidFill>
              </a:rPr>
              <a:t>’, edad=17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=2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cambiando dos valores de un mismo registro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1" y="5255344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correo=‘gee@xyz.com’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556ED617-C9B5-34E3-4EDC-954DFE77FEDF}"/>
              </a:ext>
            </a:extLst>
          </p:cNvPr>
          <p:cNvSpPr txBox="1">
            <a:spLocks/>
          </p:cNvSpPr>
          <p:nvPr/>
        </p:nvSpPr>
        <p:spPr>
          <a:xfrm>
            <a:off x="8285018" y="5255344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Actualizamos todos los valores de una columna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filas actualizadas se mandan hasta abajo de la tabla</a:t>
            </a:r>
          </a:p>
        </p:txBody>
      </p:sp>
    </p:spTree>
    <p:extLst>
      <p:ext uri="{BB962C8B-B14F-4D97-AF65-F5344CB8AC3E}">
        <p14:creationId xmlns:p14="http://schemas.microsoft.com/office/powerpoint/2010/main" val="3341285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4709</Words>
  <Application>Microsoft Office PowerPoint</Application>
  <PresentationFormat>Panorámica</PresentationFormat>
  <Paragraphs>533</Paragraphs>
  <Slides>52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Gadugi</vt:lpstr>
      <vt:lpstr>Tema de Office</vt:lpstr>
      <vt:lpstr>Curso AABD-SQL</vt:lpstr>
      <vt:lpstr>CREATE DATABASE</vt:lpstr>
      <vt:lpstr>CREATE TABLE</vt:lpstr>
      <vt:lpstr>INSERT INTO - VALUES</vt:lpstr>
      <vt:lpstr>COPY - FROM </vt:lpstr>
      <vt:lpstr>SELECT</vt:lpstr>
      <vt:lpstr>WHERE</vt:lpstr>
      <vt:lpstr>OR, AND, NOT</vt:lpstr>
      <vt:lpstr>UPDATE - SET</vt:lpstr>
      <vt:lpstr>DELETE FROM - WHERE</vt:lpstr>
      <vt:lpstr>ALTER TABLE</vt:lpstr>
      <vt:lpstr>ALTER TABLE</vt:lpstr>
      <vt:lpstr>ALTER TABLE</vt:lpstr>
      <vt:lpstr>ALTER TABLE</vt:lpstr>
      <vt:lpstr>IN </vt:lpstr>
      <vt:lpstr>BETWEEN </vt:lpstr>
      <vt:lpstr>LIKE </vt:lpstr>
      <vt:lpstr>ORDER BY </vt:lpstr>
      <vt:lpstr>LIMIT</vt:lpstr>
      <vt:lpstr>AS</vt:lpstr>
      <vt:lpstr>COUNT, SUM, AVG, MIN, MAX</vt:lpstr>
      <vt:lpstr>GROUP BY</vt:lpstr>
      <vt:lpstr>Presentación de PowerPoint</vt:lpstr>
      <vt:lpstr>HAVING</vt:lpstr>
      <vt:lpstr>Presentación de PowerPoint</vt:lpstr>
      <vt:lpstr>CASE</vt:lpstr>
      <vt:lpstr>INNER JOIN</vt:lpstr>
      <vt:lpstr>Presentación de PowerPoint</vt:lpstr>
      <vt:lpstr>LEFT JOIN</vt:lpstr>
      <vt:lpstr>RIGHT JOIN</vt:lpstr>
      <vt:lpstr>FULL JOIN</vt:lpstr>
      <vt:lpstr>Presentación de PowerPoint</vt:lpstr>
      <vt:lpstr>CROSS JOIN</vt:lpstr>
      <vt:lpstr>Presentación de PowerPoint</vt:lpstr>
      <vt:lpstr>CONSULTA COMBINADA</vt:lpstr>
      <vt:lpstr>CONSULTA COMBINADA</vt:lpstr>
      <vt:lpstr>Presentación de PowerPoint</vt:lpstr>
      <vt:lpstr>SUBCONSULTAS</vt:lpstr>
      <vt:lpstr>SUBCONSULTAS</vt:lpstr>
      <vt:lpstr>SUBCONSULTAS</vt:lpstr>
      <vt:lpstr>VIEWS</vt:lpstr>
      <vt:lpstr>VIEWS</vt:lpstr>
      <vt:lpstr>FUNCIONES DE CARACTER</vt:lpstr>
      <vt:lpstr>FUNCIONES DE CARACTER</vt:lpstr>
      <vt:lpstr>FUNCIONES DE CARACTER</vt:lpstr>
      <vt:lpstr>CONCATENACIÓN</vt:lpstr>
      <vt:lpstr>SUBSTRING</vt:lpstr>
      <vt:lpstr>STRING_AGG</vt:lpstr>
      <vt:lpstr>FUNCIONES MATEMÁTICAS</vt:lpstr>
      <vt:lpstr>FUNCIONES MATEMÁTICAS</vt:lpstr>
      <vt:lpstr>FUNCIONES MATEMÁTICAS</vt:lpstr>
      <vt:lpstr>FUNCIONES DE FECHA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AABD-SQL</dc:title>
  <dc:creator>CARLOS CAMPOS TZOMPANTZI</dc:creator>
  <cp:lastModifiedBy>CARLOS CAMPOS TZOMPANTZI</cp:lastModifiedBy>
  <cp:revision>202</cp:revision>
  <dcterms:created xsi:type="dcterms:W3CDTF">2023-06-06T03:26:05Z</dcterms:created>
  <dcterms:modified xsi:type="dcterms:W3CDTF">2023-06-16T02:13:50Z</dcterms:modified>
</cp:coreProperties>
</file>