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89" r:id="rId6"/>
    <p:sldId id="317" r:id="rId7"/>
    <p:sldId id="277" r:id="rId8"/>
    <p:sldId id="401" r:id="rId9"/>
    <p:sldId id="402" r:id="rId10"/>
    <p:sldId id="393" r:id="rId11"/>
    <p:sldId id="394" r:id="rId12"/>
    <p:sldId id="395" r:id="rId13"/>
    <p:sldId id="396" r:id="rId14"/>
    <p:sldId id="397" r:id="rId15"/>
    <p:sldId id="398" r:id="rId16"/>
    <p:sldId id="400" r:id="rId17"/>
    <p:sldId id="391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F99"/>
    <a:srgbClr val="FFFFFF"/>
    <a:srgbClr val="A4A3AB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s-ES" noProof="1"/>
            <a:t>INTRODUCCIÓN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s-ES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s-ES" noProof="1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s-ES" dirty="0"/>
            <a:t>COMPARACIÓN CON LO DADO EN CLASE</a:t>
          </a:r>
          <a:endParaRPr lang="es-ES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s-ES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s-ES" noProof="1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s-ES" noProof="1"/>
            <a:t>Explicación</a:t>
          </a:r>
          <a:r>
            <a:rPr lang="es-ES" baseline="0" noProof="1"/>
            <a:t> del entorno</a:t>
          </a:r>
          <a:endParaRPr lang="es-ES" noProof="1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s-ES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s-ES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Ang="0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zarra con relleno sólido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solidFill>
            <a:schemeClr val="tx1">
              <a:alpha val="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Aula de clases con relleno sólido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d con relleno sólido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300" kern="1200" noProof="1"/>
            <a:t>INTRODUCCIÓN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300" kern="1200" dirty="0"/>
            <a:t>COMPARACIÓN CON LO DADO EN CLASE</a:t>
          </a:r>
          <a:endParaRPr lang="es-ES" sz="2300" kern="1200" noProof="1"/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300" kern="1200" noProof="1"/>
            <a:t>Explicación</a:t>
          </a:r>
          <a:r>
            <a:rPr lang="es-ES" sz="2300" kern="1200" baseline="0" noProof="1"/>
            <a:t> del entorno</a:t>
          </a:r>
          <a:endParaRPr lang="es-ES" sz="2300" kern="1200" noProof="1"/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o de la lista de etiquetas de círculo"/>
  <dgm:desc val="Se usa para mostrar fragmentos no secuenciales o agrupados de información acompañados de elementos visuales relacionados. Funciona mejor con iconos o imágenes pequeñas con leyendas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05/12/2023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05/12/2023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05/12/2023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05/12/2023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05/12/2023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77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7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05/12/2023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53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wrap="square" rtlCol="0" anchor="b" anchorCtr="0">
            <a:normAutofit/>
          </a:bodyPr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Talend</a:t>
            </a:r>
            <a:endParaRPr lang="es-ES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8ED46413-8F21-24B7-79B1-857EF6611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8028" r="62903" b="-1"/>
          <a:stretch/>
        </p:blipFill>
        <p:spPr>
          <a:xfrm>
            <a:off x="0" y="7449"/>
            <a:ext cx="7451725" cy="6858000"/>
          </a:xfrm>
          <a:prstGeom prst="rect">
            <a:avLst/>
          </a:prstGeom>
          <a:noFill/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438608" cy="2384898"/>
          </a:xfrm>
        </p:spPr>
        <p:txBody>
          <a:bodyPr wrap="square" rtlCol="0">
            <a:normAutofit/>
          </a:bodyPr>
          <a:lstStyle/>
          <a:p>
            <a:pPr rtl="0"/>
            <a:endParaRPr lang="es-ES" dirty="0"/>
          </a:p>
          <a:p>
            <a:pPr rtl="0"/>
            <a:r>
              <a:rPr lang="es-ES" dirty="0"/>
              <a:t>Carlos Cano Espinosa</a:t>
            </a:r>
          </a:p>
          <a:p>
            <a:pPr rtl="0"/>
            <a:r>
              <a:rPr lang="es-ES" dirty="0"/>
              <a:t>Alejandro Sánchez Rodríguez</a:t>
            </a:r>
          </a:p>
          <a:p>
            <a:pPr rtl="0"/>
            <a:r>
              <a:rPr lang="es-ES" dirty="0"/>
              <a:t>Christian López Quintero</a:t>
            </a:r>
          </a:p>
          <a:p>
            <a:pPr rtl="0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2D8D88-D06B-46B8-313C-429A3A6E2FCB}"/>
              </a:ext>
            </a:extLst>
          </p:cNvPr>
          <p:cNvSpPr txBox="1"/>
          <p:nvPr/>
        </p:nvSpPr>
        <p:spPr>
          <a:xfrm>
            <a:off x="7661884" y="6400800"/>
            <a:ext cx="424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Integración de la información y aplicaciones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s-ES" i="0" kern="1200" dirty="0">
                <a:effectLst/>
                <a:latin typeface="+mj-lt"/>
                <a:ea typeface="+mj-ea"/>
                <a:cs typeface="+mj-cs"/>
              </a:rPr>
              <a:t>Interfaz grafica</a:t>
            </a:r>
          </a:p>
        </p:txBody>
      </p:sp>
      <p:pic>
        <p:nvPicPr>
          <p:cNvPr id="2" name="Imagen 1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AF6534F1-B5A9-3055-2759-D09A3469A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4961" y="2097175"/>
            <a:ext cx="2387401" cy="39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B5201FF-FBAB-D372-DB4E-A75E92D6D57D}"/>
              </a:ext>
            </a:extLst>
          </p:cNvPr>
          <p:cNvSpPr txBox="1"/>
          <p:nvPr/>
        </p:nvSpPr>
        <p:spPr>
          <a:xfrm>
            <a:off x="5448299" y="3318781"/>
            <a:ext cx="6192838" cy="1750925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s-ES" dirty="0">
                <a:solidFill>
                  <a:srgbClr val="908F99"/>
                </a:solidFill>
              </a:rPr>
              <a:t>Veamos la parte izquierda que es un repositorio que contiene: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908F99"/>
                </a:solidFill>
              </a:rPr>
              <a:t>Jobs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908F99"/>
                </a:solidFill>
              </a:rPr>
              <a:t>Metadatos(Conexiones a bases de datos, definiciones de ficheros, y los distintos esquemas que sirven como estructura para los ficheros.)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908F99"/>
                </a:solidFill>
              </a:rPr>
              <a:t>Rutinas (Código reutilizable)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10</a:t>
            </a:fld>
            <a:endParaRPr lang="es-ES"/>
          </a:p>
        </p:txBody>
      </p:sp>
      <p:sp>
        <p:nvSpPr>
          <p:cNvPr id="5" name="Marcador de pie de página 13">
            <a:extLst>
              <a:ext uri="{FF2B5EF4-FFF2-40B4-BE49-F238E27FC236}">
                <a16:creationId xmlns:a16="http://schemas.microsoft.com/office/drawing/2014/main" id="{F186642A-C1D3-9CBB-787F-F7D7C887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</p:spTree>
    <p:extLst>
      <p:ext uri="{BB962C8B-B14F-4D97-AF65-F5344CB8AC3E}">
        <p14:creationId xmlns:p14="http://schemas.microsoft.com/office/powerpoint/2010/main" val="335911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s-ES" i="0" kern="1200" dirty="0">
                <a:effectLst/>
                <a:latin typeface="+mj-lt"/>
                <a:ea typeface="+mj-ea"/>
                <a:cs typeface="+mj-cs"/>
              </a:rPr>
              <a:t>Interfaz grafica</a:t>
            </a:r>
          </a:p>
        </p:txBody>
      </p:sp>
      <p:pic>
        <p:nvPicPr>
          <p:cNvPr id="2" name="Imagen 1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336A3B23-6BC0-D92B-6C7F-DB48844C0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5775" y="2268735"/>
            <a:ext cx="7345362" cy="33054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B5201FF-FBAB-D372-DB4E-A75E92D6D57D}"/>
              </a:ext>
            </a:extLst>
          </p:cNvPr>
          <p:cNvSpPr txBox="1"/>
          <p:nvPr/>
        </p:nvSpPr>
        <p:spPr>
          <a:xfrm>
            <a:off x="550863" y="3009235"/>
            <a:ext cx="3565525" cy="182441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En el centro de la aplicación se encuentra el área de diseño. </a:t>
            </a:r>
            <a:r>
              <a:rPr lang="es-ES" sz="16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En esta </a:t>
            </a: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es donde se crean los Jobs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También podemos ver el código de todo lo que estamos haciendo. </a:t>
            </a:r>
            <a:endParaRPr lang="es-ES" sz="1600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11</a:t>
            </a:fld>
            <a:endParaRPr lang="es-ES"/>
          </a:p>
        </p:txBody>
      </p:sp>
      <p:sp>
        <p:nvSpPr>
          <p:cNvPr id="5" name="Marcador de pie de página 13">
            <a:extLst>
              <a:ext uri="{FF2B5EF4-FFF2-40B4-BE49-F238E27FC236}">
                <a16:creationId xmlns:a16="http://schemas.microsoft.com/office/drawing/2014/main" id="{3BA10E88-A4CD-911F-9045-8A943EB7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  <p:pic>
        <p:nvPicPr>
          <p:cNvPr id="3" name="Imagen 2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F77C2168-DF50-3F43-101C-6E910DE2D2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0975" y="2657756"/>
            <a:ext cx="4044661" cy="2022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4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s-ES" i="0" kern="1200" dirty="0">
                <a:effectLst/>
                <a:latin typeface="+mj-lt"/>
                <a:ea typeface="+mj-ea"/>
                <a:cs typeface="+mj-cs"/>
              </a:rPr>
              <a:t>Interfaz grafica</a:t>
            </a: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7F909EA-8684-DBCC-D13F-2DFD1ADDF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4440" y="2097175"/>
            <a:ext cx="1428444" cy="39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B5201FF-FBAB-D372-DB4E-A75E92D6D57D}"/>
              </a:ext>
            </a:extLst>
          </p:cNvPr>
          <p:cNvSpPr txBox="1"/>
          <p:nvPr/>
        </p:nvSpPr>
        <p:spPr>
          <a:xfrm>
            <a:off x="6205538" y="2097175"/>
            <a:ext cx="5435600" cy="399565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r>
              <a:rPr lang="es-ES" sz="2000" dirty="0">
                <a:solidFill>
                  <a:schemeClr val="tx1">
                    <a:alpha val="60000"/>
                  </a:schemeClr>
                </a:solidFill>
              </a:rPr>
              <a:t>En el lado izquierdo se encuentran los componentes. Están ordenados por familias y por tipos. Para ver que hace cado componente solo tendremos que pulsar F1.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r>
              <a:rPr lang="es-ES" sz="2000" dirty="0">
                <a:solidFill>
                  <a:schemeClr val="tx1">
                    <a:alpha val="60000"/>
                  </a:schemeClr>
                </a:solidFill>
              </a:rPr>
              <a:t>Para usar un componente solo tendremos que arrastrarlo hacia el área de diseño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12</a:t>
            </a:fld>
            <a:endParaRPr lang="es-ES"/>
          </a:p>
        </p:txBody>
      </p:sp>
      <p:sp>
        <p:nvSpPr>
          <p:cNvPr id="9" name="Marcador de pie de página 13">
            <a:extLst>
              <a:ext uri="{FF2B5EF4-FFF2-40B4-BE49-F238E27FC236}">
                <a16:creationId xmlns:a16="http://schemas.microsoft.com/office/drawing/2014/main" id="{948144EE-EBE2-D681-9C6B-F3E36056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</p:spTree>
    <p:extLst>
      <p:ext uri="{BB962C8B-B14F-4D97-AF65-F5344CB8AC3E}">
        <p14:creationId xmlns:p14="http://schemas.microsoft.com/office/powerpoint/2010/main" val="362561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s-ES" i="0" kern="1200" dirty="0">
                <a:effectLst/>
                <a:latin typeface="+mj-lt"/>
                <a:ea typeface="+mj-ea"/>
                <a:cs typeface="+mj-cs"/>
              </a:rPr>
              <a:t>Interfaz grafica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1DA29AA-FFC6-C22C-4243-17528C237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6477" y="1750060"/>
            <a:ext cx="5263957" cy="43427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B5201FF-FBAB-D372-DB4E-A75E92D6D57D}"/>
              </a:ext>
            </a:extLst>
          </p:cNvPr>
          <p:cNvSpPr txBox="1"/>
          <p:nvPr/>
        </p:nvSpPr>
        <p:spPr>
          <a:xfrm>
            <a:off x="550863" y="1750060"/>
            <a:ext cx="3565525" cy="434276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Debajo del área de diseño están las características del componente, las principales características se encuentras en </a:t>
            </a:r>
            <a:r>
              <a:rPr lang="es-ES" sz="1600" dirty="0" err="1">
                <a:solidFill>
                  <a:schemeClr val="tx1">
                    <a:alpha val="60000"/>
                  </a:schemeClr>
                </a:solidFill>
              </a:rPr>
              <a:t>basic</a:t>
            </a: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alpha val="60000"/>
                  </a:schemeClr>
                </a:solidFill>
              </a:rPr>
              <a:t>setting</a:t>
            </a: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 y en </a:t>
            </a:r>
            <a:r>
              <a:rPr lang="es-ES" sz="1600" dirty="0" err="1">
                <a:solidFill>
                  <a:schemeClr val="tx1">
                    <a:alpha val="60000"/>
                  </a:schemeClr>
                </a:solidFill>
              </a:rPr>
              <a:t>advanced</a:t>
            </a: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alpha val="60000"/>
                  </a:schemeClr>
                </a:solidFill>
              </a:rPr>
              <a:t>settings</a:t>
            </a: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También está la vista de ejecución , que contiene los logs del componente.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endParaRPr lang="es-ES" sz="1600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29ACA40-B1F9-94E8-46D5-8B8E741A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ES"/>
              <a:t>Martes, 2 de febrero de 20XX</a:t>
            </a:r>
          </a:p>
        </p:txBody>
      </p:sp>
      <p:sp>
        <p:nvSpPr>
          <p:cNvPr id="9" name="Marcador de pie de página 13">
            <a:extLst>
              <a:ext uri="{FF2B5EF4-FFF2-40B4-BE49-F238E27FC236}">
                <a16:creationId xmlns:a16="http://schemas.microsoft.com/office/drawing/2014/main" id="{948144EE-EBE2-D681-9C6B-F3E36056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kern="1200">
                <a:latin typeface="+mn-lt"/>
                <a:ea typeface="+mn-ea"/>
                <a:cs typeface="+mn-cs"/>
              </a:rPr>
              <a:t>Integración de la información y aplicaciones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81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14</a:t>
            </a:fld>
            <a:endParaRPr lang="es-ES"/>
          </a:p>
        </p:txBody>
      </p:sp>
      <p:sp>
        <p:nvSpPr>
          <p:cNvPr id="2" name="Marcador de pie de página 13">
            <a:extLst>
              <a:ext uri="{FF2B5EF4-FFF2-40B4-BE49-F238E27FC236}">
                <a16:creationId xmlns:a16="http://schemas.microsoft.com/office/drawing/2014/main" id="{E306EEED-D4E2-1CAE-0F8A-FA389050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2C962881-2D80-84DF-DDF1-1DA54546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79" y="497724"/>
            <a:ext cx="9720072" cy="746279"/>
          </a:xfrm>
        </p:spPr>
        <p:txBody>
          <a:bodyPr rtlCol="0">
            <a:normAutofit/>
          </a:bodyPr>
          <a:lstStyle/>
          <a:p>
            <a:pPr algn="ctr"/>
            <a:r>
              <a:rPr lang="es-ES" noProof="1"/>
              <a:t>ÍNDICE</a:t>
            </a:r>
          </a:p>
        </p:txBody>
      </p:sp>
      <p:graphicFrame>
        <p:nvGraphicFramePr>
          <p:cNvPr id="23" name="Marcador de contenido 2" descr="Marcador de posición del elemento gráfico SmartArt">
            <a:extLst>
              <a:ext uri="{FF2B5EF4-FFF2-40B4-BE49-F238E27FC236}">
                <a16:creationId xmlns:a16="http://schemas.microsoft.com/office/drawing/2014/main" id="{481123DB-D496-A4B3-B6C5-0D7B8489C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886892"/>
              </p:ext>
            </p:extLst>
          </p:nvPr>
        </p:nvGraphicFramePr>
        <p:xfrm>
          <a:off x="1023748" y="1964411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523705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lvl="0"/>
            <a:r>
              <a:rPr lang="es-ES" noProof="1"/>
              <a:t>INTRODUCCIÓN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3</a:t>
            </a:fld>
            <a:endParaRPr lang="es-ES"/>
          </a:p>
        </p:txBody>
      </p:sp>
      <p:sp>
        <p:nvSpPr>
          <p:cNvPr id="7" name="Marcador de pie de página 13">
            <a:extLst>
              <a:ext uri="{FF2B5EF4-FFF2-40B4-BE49-F238E27FC236}">
                <a16:creationId xmlns:a16="http://schemas.microsoft.com/office/drawing/2014/main" id="{DC438FF3-4DCD-FC04-3818-A62D529F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s-ES" dirty="0"/>
              <a:t>¿Qué es </a:t>
            </a:r>
            <a:r>
              <a:rPr lang="es-ES" dirty="0" err="1"/>
              <a:t>Talend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B3B35C-1443-3E57-DE2D-643E7FAF4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s-ES" dirty="0" err="1">
                <a:effectLst/>
              </a:rPr>
              <a:t>Talend</a:t>
            </a:r>
            <a:r>
              <a:rPr lang="es-ES" dirty="0">
                <a:effectLst/>
              </a:rPr>
              <a:t> es una herramienta de software de integración de datos que facilita la Extracción, Transformación y Carga de datos(ETL). Es decir, es una buena herramienta </a:t>
            </a:r>
            <a:r>
              <a:rPr lang="es-ES" dirty="0"/>
              <a:t>para trabajar con datos.</a:t>
            </a: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48BB5B7D-9C2A-C07D-9333-4541F724A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413" y="1881275"/>
            <a:ext cx="2014450" cy="2014450"/>
          </a:xfrm>
          <a:prstGeom prst="rect">
            <a:avLst/>
          </a:prstGeom>
          <a:noFill/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4</a:t>
            </a:fld>
            <a:endParaRPr lang="es-ES"/>
          </a:p>
        </p:txBody>
      </p:sp>
      <p:sp>
        <p:nvSpPr>
          <p:cNvPr id="13" name="Marcador de pie de página 13">
            <a:extLst>
              <a:ext uri="{FF2B5EF4-FFF2-40B4-BE49-F238E27FC236}">
                <a16:creationId xmlns:a16="http://schemas.microsoft.com/office/drawing/2014/main" id="{9201C718-E576-44B3-D5E4-25A42C6B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4"/>
            <a:ext cx="12192000" cy="6858000"/>
          </a:xfrm>
        </p:spPr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523705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s-ES" dirty="0"/>
              <a:t>COMPARACIÓN CON LO DADO EN CLASE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5</a:t>
            </a:fld>
            <a:endParaRPr lang="es-ES"/>
          </a:p>
        </p:txBody>
      </p:sp>
      <p:sp>
        <p:nvSpPr>
          <p:cNvPr id="7" name="Marcador de pie de página 13">
            <a:extLst>
              <a:ext uri="{FF2B5EF4-FFF2-40B4-BE49-F238E27FC236}">
                <a16:creationId xmlns:a16="http://schemas.microsoft.com/office/drawing/2014/main" id="{DC438FF3-4DCD-FC04-3818-A62D529F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</p:spTree>
    <p:extLst>
      <p:ext uri="{BB962C8B-B14F-4D97-AF65-F5344CB8AC3E}">
        <p14:creationId xmlns:p14="http://schemas.microsoft.com/office/powerpoint/2010/main" val="413986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algn="l"/>
            <a:r>
              <a:rPr lang="es-ES" i="0" dirty="0">
                <a:effectLst/>
                <a:latin typeface="Söhne"/>
              </a:rPr>
              <a:t>Partes del DSL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6</a:t>
            </a:fld>
            <a:endParaRPr lang="es-ES"/>
          </a:p>
        </p:txBody>
      </p:sp>
      <p:sp>
        <p:nvSpPr>
          <p:cNvPr id="2" name="Marcador de pie de página 13">
            <a:extLst>
              <a:ext uri="{FF2B5EF4-FFF2-40B4-BE49-F238E27FC236}">
                <a16:creationId xmlns:a16="http://schemas.microsoft.com/office/drawing/2014/main" id="{8741CBBB-6BEA-8027-657B-A9B22839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9E70AB-0083-C044-E03A-A28F8D4E621C}"/>
              </a:ext>
            </a:extLst>
          </p:cNvPr>
          <p:cNvSpPr txBox="1"/>
          <p:nvPr/>
        </p:nvSpPr>
        <p:spPr>
          <a:xfrm>
            <a:off x="549537" y="1881275"/>
            <a:ext cx="6469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 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706D78-615F-0CDF-AF3F-853E8CD57515}"/>
              </a:ext>
            </a:extLst>
          </p:cNvPr>
          <p:cNvSpPr txBox="1"/>
          <p:nvPr/>
        </p:nvSpPr>
        <p:spPr>
          <a:xfrm>
            <a:off x="549537" y="1881275"/>
            <a:ext cx="64693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- Mensajes :En </a:t>
            </a:r>
            <a:r>
              <a:rPr lang="es-ES" dirty="0" err="1"/>
              <a:t>Talend</a:t>
            </a:r>
            <a:r>
              <a:rPr lang="es-ES" dirty="0"/>
              <a:t>, los componentes se comunican atreves de 	esquemas que son tablas con las columnas que les 	indicamos.</a:t>
            </a:r>
          </a:p>
          <a:p>
            <a:pPr algn="just"/>
            <a:r>
              <a:rPr lang="es-ES" dirty="0"/>
              <a:t>- Puertos: Algunas de las tareas son las encardas de conectarse con 	las aplicaciones directamente.</a:t>
            </a:r>
          </a:p>
          <a:p>
            <a:pPr algn="just"/>
            <a:r>
              <a:rPr lang="es-ES" dirty="0"/>
              <a:t>- Procesos: son los Jobs.</a:t>
            </a:r>
          </a:p>
          <a:p>
            <a:pPr algn="just"/>
            <a:r>
              <a:rPr lang="es" dirty="0"/>
              <a:t>- Slots y enlaces de integración:</a:t>
            </a:r>
            <a:r>
              <a:rPr lang="es-ES" dirty="0"/>
              <a:t> Hay diferentes tipos de enlaces 	dependiendo de lo que queramos hacer.  Por ejemplo, si 	queremos que cuando el componente falle que haga una 	cosa o si queremos que cuando termine haga otra.</a:t>
            </a:r>
          </a:p>
          <a:p>
            <a:pPr algn="just"/>
            <a:r>
              <a:rPr lang="es-ES" dirty="0"/>
              <a:t>- Tareas: En </a:t>
            </a:r>
            <a:r>
              <a:rPr lang="es-ES" dirty="0" err="1"/>
              <a:t>Talend</a:t>
            </a:r>
            <a:r>
              <a:rPr lang="es-ES" dirty="0"/>
              <a:t> las tareas son nuestros componentes, aunque hay 	muchísimos tipos de componentes, uno de los más 	usados es el componente </a:t>
            </a:r>
            <a:r>
              <a:rPr lang="es-ES" dirty="0" err="1"/>
              <a:t>tMap</a:t>
            </a:r>
            <a:r>
              <a:rPr lang="es-ES" dirty="0"/>
              <a:t>. 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366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523705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s-ES" noProof="1"/>
              <a:t>EXPLICACIÓN DEL ENTORNO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7</a:t>
            </a:fld>
            <a:endParaRPr lang="es-ES"/>
          </a:p>
        </p:txBody>
      </p:sp>
      <p:sp>
        <p:nvSpPr>
          <p:cNvPr id="7" name="Marcador de pie de página 13">
            <a:extLst>
              <a:ext uri="{FF2B5EF4-FFF2-40B4-BE49-F238E27FC236}">
                <a16:creationId xmlns:a16="http://schemas.microsoft.com/office/drawing/2014/main" id="{DC438FF3-4DCD-FC04-3818-A62D529F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</p:spTree>
    <p:extLst>
      <p:ext uri="{BB962C8B-B14F-4D97-AF65-F5344CB8AC3E}">
        <p14:creationId xmlns:p14="http://schemas.microsoft.com/office/powerpoint/2010/main" val="160356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algn="l"/>
            <a:r>
              <a:rPr lang="es-ES" i="0" dirty="0">
                <a:effectLst/>
                <a:latin typeface="Söhne"/>
              </a:rPr>
              <a:t>Primeros Pasos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8</a:t>
            </a:fld>
            <a:endParaRPr lang="es-ES"/>
          </a:p>
        </p:txBody>
      </p:sp>
      <p:sp>
        <p:nvSpPr>
          <p:cNvPr id="2" name="Marcador de pie de página 13">
            <a:extLst>
              <a:ext uri="{FF2B5EF4-FFF2-40B4-BE49-F238E27FC236}">
                <a16:creationId xmlns:a16="http://schemas.microsoft.com/office/drawing/2014/main" id="{8741CBBB-6BEA-8027-657B-A9B22839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BB6E5C6-8871-B61D-43EC-433C63582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2450719"/>
            <a:ext cx="6151110" cy="306451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B5201FF-FBAB-D372-DB4E-A75E92D6D57D}"/>
              </a:ext>
            </a:extLst>
          </p:cNvPr>
          <p:cNvSpPr txBox="1"/>
          <p:nvPr/>
        </p:nvSpPr>
        <p:spPr>
          <a:xfrm>
            <a:off x="452890" y="3244310"/>
            <a:ext cx="4940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En cuanto abrimos el programa podemos ver:</a:t>
            </a:r>
          </a:p>
          <a:p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Selección, creación o importación de proyectos.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Conexión a otros repositorios.</a:t>
            </a:r>
          </a:p>
        </p:txBody>
      </p:sp>
    </p:spTree>
    <p:extLst>
      <p:ext uri="{BB962C8B-B14F-4D97-AF65-F5344CB8AC3E}">
        <p14:creationId xmlns:p14="http://schemas.microsoft.com/office/powerpoint/2010/main" val="311150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s-ES" i="0" kern="1200" dirty="0">
                <a:effectLst/>
                <a:latin typeface="+mj-lt"/>
                <a:ea typeface="+mj-ea"/>
                <a:cs typeface="+mj-cs"/>
              </a:rPr>
              <a:t>Interfaz grafica</a:t>
            </a: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6ABB12-77C2-8127-E5F5-117EBEC4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6069" y="1881275"/>
            <a:ext cx="6519862" cy="14017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B5201FF-FBAB-D372-DB4E-A75E92D6D57D}"/>
              </a:ext>
            </a:extLst>
          </p:cNvPr>
          <p:cNvSpPr txBox="1"/>
          <p:nvPr/>
        </p:nvSpPr>
        <p:spPr>
          <a:xfrm>
            <a:off x="2836070" y="4025714"/>
            <a:ext cx="6519861" cy="162578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s-ES" sz="2000" dirty="0">
                <a:solidFill>
                  <a:schemeClr val="tx1">
                    <a:alpha val="60000"/>
                  </a:schemeClr>
                </a:solidFill>
              </a:rPr>
              <a:t>Dentro del interfaz vamos a ver la barra superior: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A la izquierda se encuentran los botones de ejecución, creación de 	Jobs, exportación e importación e importación.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A la derecha se encuentran las perspectivas disponibles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9</a:t>
            </a:fld>
            <a:endParaRPr lang="es-ES"/>
          </a:p>
        </p:txBody>
      </p:sp>
      <p:sp>
        <p:nvSpPr>
          <p:cNvPr id="4" name="Marcador de pie de página 13">
            <a:extLst>
              <a:ext uri="{FF2B5EF4-FFF2-40B4-BE49-F238E27FC236}">
                <a16:creationId xmlns:a16="http://schemas.microsoft.com/office/drawing/2014/main" id="{DFD93191-D4BF-2FA8-771F-00D124BB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454006"/>
            <a:ext cx="6652260" cy="260300"/>
          </a:xfrm>
        </p:spPr>
        <p:txBody>
          <a:bodyPr rtlCol="0"/>
          <a:lstStyle/>
          <a:p>
            <a:pPr rtl="0"/>
            <a:r>
              <a:rPr lang="es-ES" sz="1100" dirty="0">
                <a:solidFill>
                  <a:schemeClr val="tx1">
                    <a:lumMod val="50000"/>
                  </a:schemeClr>
                </a:solidFill>
              </a:rPr>
              <a:t>Integración de la información y aplicaciones</a:t>
            </a:r>
          </a:p>
        </p:txBody>
      </p:sp>
    </p:spTree>
    <p:extLst>
      <p:ext uri="{BB962C8B-B14F-4D97-AF65-F5344CB8AC3E}">
        <p14:creationId xmlns:p14="http://schemas.microsoft.com/office/powerpoint/2010/main" val="289790553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{9BDE2D03-E2AC-49E4-9CE4-428B64400923}tf33713516_win32</Template>
  <TotalTime>422</TotalTime>
  <Words>543</Words>
  <Application>Microsoft Office PowerPoint</Application>
  <PresentationFormat>Panorámica</PresentationFormat>
  <Paragraphs>82</Paragraphs>
  <Slides>14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Söhne</vt:lpstr>
      <vt:lpstr>Walbaum Display</vt:lpstr>
      <vt:lpstr>3DFloatVTI</vt:lpstr>
      <vt:lpstr>Talend</vt:lpstr>
      <vt:lpstr>ÍNDICE</vt:lpstr>
      <vt:lpstr>INTRODUCCIÓN</vt:lpstr>
      <vt:lpstr>¿Qué es Talend?</vt:lpstr>
      <vt:lpstr>COMPARACIÓN CON LO DADO EN CLASE</vt:lpstr>
      <vt:lpstr>Partes del DSL</vt:lpstr>
      <vt:lpstr>EXPLICACIÓN DEL ENTORNO</vt:lpstr>
      <vt:lpstr>Primeros Pasos</vt:lpstr>
      <vt:lpstr>Interfaz grafica</vt:lpstr>
      <vt:lpstr>Interfaz grafica</vt:lpstr>
      <vt:lpstr>Interfaz grafica</vt:lpstr>
      <vt:lpstr>Interfaz grafica</vt:lpstr>
      <vt:lpstr>Interfaz grafica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Talend</dc:title>
  <dc:creator>Carlos Cano Espinosa</dc:creator>
  <cp:lastModifiedBy>Carlos Cano Espinosa</cp:lastModifiedBy>
  <cp:revision>11</cp:revision>
  <dcterms:created xsi:type="dcterms:W3CDTF">2023-11-24T17:57:53Z</dcterms:created>
  <dcterms:modified xsi:type="dcterms:W3CDTF">2023-12-05T08:17:51Z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