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10_43E99DF2.xml" ContentType="application/vnd.ms-powerpoint.comments+xml"/>
  <Override PartName="/ppt/comments/modernComment_114_7D5B709E.xml" ContentType="application/vnd.ms-powerpoint.comments+xml"/>
  <Override PartName="/ppt/comments/modernComment_115_A71266C7.xml" ContentType="application/vnd.ms-powerpoint.comments+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5"/>
  </p:notesMasterIdLst>
  <p:handoutMasterIdLst>
    <p:handoutMasterId r:id="rId26"/>
  </p:handoutMasterIdLst>
  <p:sldIdLst>
    <p:sldId id="256" r:id="rId2"/>
    <p:sldId id="259" r:id="rId3"/>
    <p:sldId id="266" r:id="rId4"/>
    <p:sldId id="261" r:id="rId5"/>
    <p:sldId id="263" r:id="rId6"/>
    <p:sldId id="264" r:id="rId7"/>
    <p:sldId id="265" r:id="rId8"/>
    <p:sldId id="268" r:id="rId9"/>
    <p:sldId id="258" r:id="rId10"/>
    <p:sldId id="269" r:id="rId11"/>
    <p:sldId id="270" r:id="rId12"/>
    <p:sldId id="271" r:id="rId13"/>
    <p:sldId id="262" r:id="rId14"/>
    <p:sldId id="272" r:id="rId15"/>
    <p:sldId id="274" r:id="rId16"/>
    <p:sldId id="275" r:id="rId17"/>
    <p:sldId id="276" r:id="rId18"/>
    <p:sldId id="279" r:id="rId19"/>
    <p:sldId id="280" r:id="rId20"/>
    <p:sldId id="277" r:id="rId21"/>
    <p:sldId id="281" r:id="rId22"/>
    <p:sldId id="278" r:id="rId23"/>
    <p:sldId id="260" r:id="rId24"/>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099F48-7F4A-D0DD-4FCA-0F6328C0132B}" name="Carlos Cano Espinosa" initials="CC" userId="S::carlos.cano492@alu.uhu.es::aeee178a-8c64-42f9-80ca-429ccee39ef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1" d="100"/>
          <a:sy n="111" d="100"/>
        </p:scale>
        <p:origin x="53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modernComment_110_43E99DF2.xml><?xml version="1.0" encoding="utf-8"?>
<p188:cmLst xmlns:a="http://schemas.openxmlformats.org/drawingml/2006/main" xmlns:r="http://schemas.openxmlformats.org/officeDocument/2006/relationships" xmlns:p188="http://schemas.microsoft.com/office/powerpoint/2018/8/main">
  <p188:cm id="{1B22D86F-833C-4CA4-89D4-5E01521E03CE}" authorId="{AD099F48-7F4A-D0DD-4FCA-0F6328C0132B}" created="2024-04-16T11:27:00.219">
    <ac:txMkLst xmlns:ac="http://schemas.microsoft.com/office/drawing/2013/main/command">
      <pc:docMk xmlns:pc="http://schemas.microsoft.com/office/powerpoint/2013/main/command"/>
      <pc:sldMk xmlns:pc="http://schemas.microsoft.com/office/powerpoint/2013/main/command" cId="1139383794" sldId="272"/>
      <ac:spMk id="7" creationId="{B4AB589B-B989-D2A9-147B-4040D2C1E663}"/>
      <ac:txMk cp="245">
        <ac:context len="759" hash="1171345439"/>
      </ac:txMk>
    </ac:txMkLst>
    <p188:pos x="10846469" y="1193680"/>
    <p188:txBody>
      <a:bodyPr/>
      <a:lstStyle/>
      <a:p>
        <a:r>
          <a:rPr lang="es-ES"/>
          <a:t>Sin estos, en bases de datos que no son monousuarios, podría haber problemas de consistencia cuando 
dos personas están modificando los mismos datos, o de concurrencia cuando hay cambios en los datos 
o en las estructuras.</a:t>
        </a:r>
      </a:p>
    </p188:txBody>
  </p188:cm>
</p188:cmLst>
</file>

<file path=ppt/comments/modernComment_114_7D5B709E.xml><?xml version="1.0" encoding="utf-8"?>
<p188:cmLst xmlns:a="http://schemas.openxmlformats.org/drawingml/2006/main" xmlns:r="http://schemas.openxmlformats.org/officeDocument/2006/relationships" xmlns:p188="http://schemas.microsoft.com/office/powerpoint/2018/8/main">
  <p188:cm id="{67C3E777-40D7-4BEF-8DF1-92FFF298A5FA}" authorId="{AD099F48-7F4A-D0DD-4FCA-0F6328C0132B}" created="2024-04-16T18:31:14.461">
    <ac:txMkLst xmlns:ac="http://schemas.microsoft.com/office/drawing/2013/main/command">
      <pc:docMk xmlns:pc="http://schemas.microsoft.com/office/powerpoint/2013/main/command"/>
      <pc:sldMk xmlns:pc="http://schemas.microsoft.com/office/powerpoint/2013/main/command" cId="2103144606" sldId="276"/>
      <ac:spMk id="7" creationId="{B4AB589B-B989-D2A9-147B-4040D2C1E663}"/>
      <ac:txMk cp="264" len="284">
        <ac:context len="943" hash="2590106369"/>
      </ac:txMk>
    </ac:txMkLst>
    <p188:pos x="11382209" y="871891"/>
    <p188:txBody>
      <a:bodyPr/>
      <a:lstStyle/>
      <a:p>
        <a:r>
          <a:rPr lang="es-ES"/>
          <a:t>Que
</a:t>
        </a:r>
      </a:p>
    </p188:txBody>
  </p188:cm>
</p188:cmLst>
</file>

<file path=ppt/comments/modernComment_115_A71266C7.xml><?xml version="1.0" encoding="utf-8"?>
<p188:cmLst xmlns:a="http://schemas.openxmlformats.org/drawingml/2006/main" xmlns:r="http://schemas.openxmlformats.org/officeDocument/2006/relationships" xmlns:p188="http://schemas.microsoft.com/office/powerpoint/2018/8/main">
  <p188:cm id="{62FDBF59-515C-4F03-AA3A-77BBB7882F92}" authorId="{AD099F48-7F4A-D0DD-4FCA-0F6328C0132B}" created="2024-04-16T18:31:23.344">
    <ac:txMkLst xmlns:ac="http://schemas.microsoft.com/office/drawing/2013/main/command">
      <pc:docMk xmlns:pc="http://schemas.microsoft.com/office/powerpoint/2013/main/command"/>
      <pc:sldMk xmlns:pc="http://schemas.microsoft.com/office/powerpoint/2013/main/command" cId="2803001031" sldId="277"/>
      <ac:spMk id="7" creationId="{B4AB589B-B989-D2A9-147B-4040D2C1E663}"/>
      <ac:txMk cp="87" len="226">
        <ac:context len="497" hash="2359297864"/>
      </ac:txMk>
    </ac:txMkLst>
    <p188:pos x="11420308" y="264317"/>
    <p188:txBody>
      <a:bodyPr/>
      <a:lstStyle/>
      <a:p>
        <a:r>
          <a:rPr lang="es-ES"/>
          <a:t>Que</a:t>
        </a:r>
      </a:p>
    </p188:txBody>
  </p188:cm>
</p188: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es-ES" b="1" noProof="0" dirty="0"/>
            <a:t>1.1 Introducción a la concurrencia de datos y consistencia</a:t>
          </a:r>
          <a:endParaRPr lang="es-ES" noProof="0" dirty="0"/>
        </a:p>
      </dgm:t>
    </dgm:pt>
    <dgm:pt modelId="{720680DC-AAA4-4434-A582-60EBCC5BA355}" type="parTrans" cxnId="{0B5DAE5F-BCDC-4BF7-A6E7-CF856886A64D}">
      <dgm:prSet/>
      <dgm:spPr/>
      <dgm:t>
        <a:bodyPr rtlCol="0"/>
        <a:lstStyle/>
        <a:p>
          <a:pPr rtl="0"/>
          <a:endParaRPr lang="es-ES" noProof="0" dirty="0"/>
        </a:p>
      </dgm:t>
    </dgm:pt>
    <dgm:pt modelId="{CA077D98-8478-47EA-B6A9-99ACE60C64D4}" type="sibTrans" cxnId="{0B5DAE5F-BCDC-4BF7-A6E7-CF856886A64D}">
      <dgm:prSet/>
      <dgm:spPr/>
      <dgm:t>
        <a:bodyPr rtlCol="0"/>
        <a:lstStyle/>
        <a:p>
          <a:pPr rtl="0"/>
          <a:endParaRPr lang="es-ES" noProof="0" dirty="0"/>
        </a:p>
      </dgm:t>
    </dgm:pt>
    <dgm:pt modelId="{0BEF68B8-1228-47BB-83B5-7B9CD1E3F84E}">
      <dgm:prSet phldrT="[Text]"/>
      <dgm:spPr/>
      <dgm:t>
        <a:bodyPr/>
        <a:lstStyle/>
        <a:p>
          <a:pPr>
            <a:lnSpc>
              <a:spcPct val="100000"/>
            </a:lnSpc>
          </a:pPr>
          <a:r>
            <a:rPr lang="es-ES" b="1" noProof="0" dirty="0"/>
            <a:t>1.2 Visión general de los niveles de aislamiento de transacción de Oracle</a:t>
          </a:r>
          <a:endParaRPr lang="es-ES" noProof="0" dirty="0"/>
        </a:p>
      </dgm:t>
    </dgm:pt>
    <dgm:pt modelId="{ED3A4BC2-B75A-4952-A38B-A42B5995DF05}" type="parTrans" cxnId="{EDEF4F82-1237-4639-A0F7-385C1897CE66}">
      <dgm:prSet/>
      <dgm:spPr/>
      <dgm:t>
        <a:bodyPr rtlCol="0"/>
        <a:lstStyle/>
        <a:p>
          <a:pPr rtl="0"/>
          <a:endParaRPr lang="es-ES" noProof="0" dirty="0"/>
        </a:p>
      </dgm:t>
    </dgm:pt>
    <dgm:pt modelId="{FD949706-EDCC-4ADC-8EDF-8EDA49C92325}" type="sibTrans" cxnId="{EDEF4F82-1237-4639-A0F7-385C1897CE66}">
      <dgm:prSet/>
      <dgm:spPr/>
      <dgm:t>
        <a:bodyPr rtlCol="0"/>
        <a:lstStyle/>
        <a:p>
          <a:pPr rtl="0"/>
          <a:endParaRPr lang="es-ES" noProof="0" dirty="0"/>
        </a:p>
      </dgm:t>
    </dgm:pt>
    <dgm:pt modelId="{5605D28D-2CE6-4513-8566-952984E21E14}">
      <dgm:prSet phldrT="[Text]"/>
      <dgm:spPr/>
      <dgm:t>
        <a:bodyPr/>
        <a:lstStyle/>
        <a:p>
          <a:pPr>
            <a:lnSpc>
              <a:spcPct val="100000"/>
            </a:lnSpc>
          </a:pPr>
          <a:r>
            <a:rPr lang="es-ES" b="1" noProof="0" dirty="0"/>
            <a:t>1.3 Descripción general del Mecanismo de bloqueo en Oracle. Bloqueos e Interbloqueos. Bloqueos automáticos, manuales y definidos por el usuario</a:t>
          </a:r>
          <a:endParaRPr lang="es-ES" noProof="0" dirty="0"/>
        </a:p>
      </dgm:t>
    </dgm:pt>
    <dgm:pt modelId="{EB15AB98-362B-4E70-A3DA-995FC3E8BA79}" type="parTrans" cxnId="{FAF3F884-F0CF-440F-8CB1-B7648AB1B138}">
      <dgm:prSet/>
      <dgm:spPr/>
      <dgm:t>
        <a:bodyPr rtlCol="0"/>
        <a:lstStyle/>
        <a:p>
          <a:pPr rtl="0"/>
          <a:endParaRPr lang="es-ES" noProof="0" dirty="0"/>
        </a:p>
      </dgm:t>
    </dgm:pt>
    <dgm:pt modelId="{823D1971-2C4D-4EC5-A874-2F463DE37109}" type="sibTrans" cxnId="{FAF3F884-F0CF-440F-8CB1-B7648AB1B138}">
      <dgm:prSet/>
      <dgm:spPr/>
      <dgm:t>
        <a:bodyPr rtlCol="0"/>
        <a:lstStyle/>
        <a:p>
          <a:pPr rtl="0"/>
          <a:endParaRPr lang="es-ES"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35560" rIns="35560" bIns="35560" numCol="1" spcCol="1270" rtlCol="0" anchor="ctr" anchorCtr="0">
          <a:noAutofit/>
        </a:bodyPr>
        <a:lstStyle/>
        <a:p>
          <a:pPr marL="0" lvl="0" indent="0" algn="l" defTabSz="622300" rtl="0">
            <a:lnSpc>
              <a:spcPct val="100000"/>
            </a:lnSpc>
            <a:spcBef>
              <a:spcPct val="0"/>
            </a:spcBef>
            <a:spcAft>
              <a:spcPct val="35000"/>
            </a:spcAft>
            <a:buNone/>
          </a:pPr>
          <a:r>
            <a:rPr lang="es-ES" sz="1400" b="1" kern="1200" noProof="0" dirty="0"/>
            <a:t>1.1 Introducción a la concurrencia de datos y consistencia</a:t>
          </a:r>
          <a:endParaRPr lang="es-ES" sz="1400" kern="1200" noProof="0" dirty="0"/>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35560" rIns="35560" bIns="35560" numCol="1" spcCol="1270" anchor="ctr" anchorCtr="0">
          <a:noAutofit/>
        </a:bodyPr>
        <a:lstStyle/>
        <a:p>
          <a:pPr marL="0" lvl="0" indent="0" algn="l" defTabSz="622300">
            <a:lnSpc>
              <a:spcPct val="100000"/>
            </a:lnSpc>
            <a:spcBef>
              <a:spcPct val="0"/>
            </a:spcBef>
            <a:spcAft>
              <a:spcPct val="35000"/>
            </a:spcAft>
            <a:buNone/>
          </a:pPr>
          <a:r>
            <a:rPr lang="es-ES" sz="1400" b="1" kern="1200" noProof="0" dirty="0"/>
            <a:t>1.2 Visión general de los niveles de aislamiento de transacción de Oracle</a:t>
          </a:r>
          <a:endParaRPr lang="es-ES" sz="1400" kern="1200" noProof="0" dirty="0"/>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35560" rIns="35560" bIns="35560" numCol="1" spcCol="1270" anchor="ctr" anchorCtr="0">
          <a:noAutofit/>
        </a:bodyPr>
        <a:lstStyle/>
        <a:p>
          <a:pPr marL="0" lvl="0" indent="0" algn="l" defTabSz="622300">
            <a:lnSpc>
              <a:spcPct val="100000"/>
            </a:lnSpc>
            <a:spcBef>
              <a:spcPct val="0"/>
            </a:spcBef>
            <a:spcAft>
              <a:spcPct val="35000"/>
            </a:spcAft>
            <a:buNone/>
          </a:pPr>
          <a:r>
            <a:rPr lang="es-ES" sz="1400" b="1" kern="1200" noProof="0" dirty="0"/>
            <a:t>1.3 Descripción general del Mecanismo de bloqueo en Oracle. Bloqueos e Interbloqueos. Bloqueos automáticos, manuales y definidos por el usuario</a:t>
          </a:r>
          <a:endParaRPr lang="es-ES" sz="1400" kern="1200" noProof="0" dirty="0"/>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16/04/2024</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16/04/2024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2</a:t>
            </a:fld>
            <a:endParaRPr lang="es-ES"/>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23</a:t>
            </a:fld>
            <a:endParaRPr lang="es-E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16/04/2024</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16/04/2024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16/04/2024</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16/04/2024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16/04/2024</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16/04/2024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16/04/2024</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16/04/2024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16/04/2024</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16/04/2024</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16/04/2024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16/04/2024</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microsoft.com/office/2018/10/relationships/comments" Target="../comments/modernComment_110_43E99DF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14_7D5B709E.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15_A71266C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6925" y="10"/>
            <a:ext cx="12191980" cy="6857990"/>
          </a:xfrm>
          <a:prstGeom prst="rect">
            <a:avLst/>
          </a:prstGeom>
        </p:spPr>
      </p:pic>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p:txBody>
          <a:bodyPr rtlCol="0">
            <a:noAutofit/>
          </a:bodyPr>
          <a:lstStyle/>
          <a:p>
            <a:pPr algn="ctr" rtl="0"/>
            <a:r>
              <a:rPr lang="es-ES" sz="6000" dirty="0">
                <a:solidFill>
                  <a:schemeClr val="bg1"/>
                </a:solidFill>
              </a:rPr>
              <a:t>Administración de bases de datos</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2495445"/>
            <a:ext cx="10993546" cy="1606772"/>
          </a:xfrm>
          <a:solidFill>
            <a:schemeClr val="accent1"/>
          </a:solidFill>
        </p:spPr>
        <p:txBody>
          <a:bodyPr rtlCol="0">
            <a:normAutofit/>
          </a:bodyPr>
          <a:lstStyle/>
          <a:p>
            <a:pPr algn="ctr" rtl="0"/>
            <a:r>
              <a:rPr lang="es-ES" sz="2100" dirty="0">
                <a:solidFill>
                  <a:srgbClr val="7CEBFF"/>
                </a:solidFill>
              </a:rPr>
              <a:t>Trabajo de la asignatura</a:t>
            </a:r>
          </a:p>
          <a:p>
            <a:pPr algn="ctr" rtl="0"/>
            <a:r>
              <a:rPr lang="es-ES" sz="2100" dirty="0">
                <a:solidFill>
                  <a:srgbClr val="7CEBFF"/>
                </a:solidFill>
              </a:rPr>
              <a:t>Concurrencia de datos y consistencia</a:t>
            </a:r>
          </a:p>
          <a:p>
            <a:pPr algn="ctr" rtl="0"/>
            <a:r>
              <a:rPr lang="es-ES" sz="2100" dirty="0">
                <a:solidFill>
                  <a:srgbClr val="7CEBFF"/>
                </a:solidFill>
              </a:rPr>
              <a:t>Grado en ingeniería informática</a:t>
            </a:r>
          </a:p>
          <a:p>
            <a:pPr algn="r" rtl="0"/>
            <a:endParaRPr lang="es-ES" dirty="0">
              <a:solidFill>
                <a:srgbClr val="7CEBFF"/>
              </a:solidFill>
            </a:endParaRPr>
          </a:p>
        </p:txBody>
      </p:sp>
      <p:sp>
        <p:nvSpPr>
          <p:cNvPr id="4" name="CuadroTexto 3">
            <a:extLst>
              <a:ext uri="{FF2B5EF4-FFF2-40B4-BE49-F238E27FC236}">
                <a16:creationId xmlns:a16="http://schemas.microsoft.com/office/drawing/2014/main" id="{9EE1F242-2C61-3C6D-D5CA-84F7A33B8A13}"/>
              </a:ext>
            </a:extLst>
          </p:cNvPr>
          <p:cNvSpPr txBox="1"/>
          <p:nvPr/>
        </p:nvSpPr>
        <p:spPr>
          <a:xfrm>
            <a:off x="596715" y="5452844"/>
            <a:ext cx="10993549" cy="923330"/>
          </a:xfrm>
          <a:prstGeom prst="rect">
            <a:avLst/>
          </a:prstGeom>
          <a:noFill/>
        </p:spPr>
        <p:txBody>
          <a:bodyPr wrap="square" rtlCol="0">
            <a:spAutoFit/>
          </a:bodyPr>
          <a:lstStyle/>
          <a:p>
            <a:pPr algn="r"/>
            <a:r>
              <a:rPr lang="es-ES" dirty="0">
                <a:solidFill>
                  <a:schemeClr val="accent3">
                    <a:lumMod val="60000"/>
                    <a:lumOff val="40000"/>
                  </a:schemeClr>
                </a:solidFill>
              </a:rPr>
              <a:t>Carlos Cano Espinosa</a:t>
            </a:r>
          </a:p>
          <a:p>
            <a:pPr algn="r"/>
            <a:r>
              <a:rPr lang="es-ES" dirty="0">
                <a:solidFill>
                  <a:schemeClr val="accent3">
                    <a:lumMod val="60000"/>
                    <a:lumOff val="40000"/>
                  </a:schemeClr>
                </a:solidFill>
              </a:rPr>
              <a:t>Alejandro Sánchez Rodríguez</a:t>
            </a:r>
          </a:p>
          <a:p>
            <a:pPr algn="r"/>
            <a:r>
              <a:rPr lang="es-ES" dirty="0">
                <a:solidFill>
                  <a:schemeClr val="accent3">
                    <a:lumMod val="60000"/>
                    <a:lumOff val="40000"/>
                  </a:schemeClr>
                </a:solidFill>
              </a:rPr>
              <a:t>Juan Alberto Domínguez Vázquez</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3830A28-E0E0-DFAE-E72C-C974A70CC1BB}"/>
              </a:ext>
            </a:extLst>
          </p:cNvPr>
          <p:cNvSpPr txBox="1"/>
          <p:nvPr/>
        </p:nvSpPr>
        <p:spPr>
          <a:xfrm>
            <a:off x="581192" y="1751450"/>
            <a:ext cx="2550698" cy="430887"/>
          </a:xfrm>
          <a:prstGeom prst="rect">
            <a:avLst/>
          </a:prstGeom>
          <a:noFill/>
        </p:spPr>
        <p:txBody>
          <a:bodyPr wrap="none" rtlCol="0">
            <a:spAutoFit/>
          </a:bodyPr>
          <a:lstStyle/>
          <a:p>
            <a:r>
              <a:rPr lang="es-ES" sz="2200" dirty="0"/>
              <a:t>Lectura Confirmada </a:t>
            </a:r>
          </a:p>
        </p:txBody>
      </p:sp>
      <p:sp>
        <p:nvSpPr>
          <p:cNvPr id="6" name="Marcador de contenido 5">
            <a:extLst>
              <a:ext uri="{FF2B5EF4-FFF2-40B4-BE49-F238E27FC236}">
                <a16:creationId xmlns:a16="http://schemas.microsoft.com/office/drawing/2014/main" id="{C89B200B-3C67-0EB0-381D-962E411BAF29}"/>
              </a:ext>
            </a:extLst>
          </p:cNvPr>
          <p:cNvSpPr>
            <a:spLocks noGrp="1"/>
          </p:cNvSpPr>
          <p:nvPr>
            <p:ph idx="1"/>
          </p:nvPr>
        </p:nvSpPr>
        <p:spPr>
          <a:xfrm>
            <a:off x="581192" y="2192327"/>
            <a:ext cx="10515600" cy="333375"/>
          </a:xfrm>
        </p:spPr>
        <p:txBody>
          <a:bodyPr>
            <a:normAutofit lnSpcReduction="10000"/>
          </a:bodyPr>
          <a:lstStyle/>
          <a:p>
            <a:pPr marL="0" indent="0">
              <a:buNone/>
            </a:pPr>
            <a:r>
              <a:rPr lang="es-ES" sz="1600" dirty="0">
                <a:solidFill>
                  <a:schemeClr val="tx1"/>
                </a:solidFill>
              </a:rPr>
              <a:t>Este nivel de aislamiento es adecuado para aquellas transacciones puedan entrar en conflicto</a:t>
            </a:r>
          </a:p>
        </p:txBody>
      </p:sp>
      <p:graphicFrame>
        <p:nvGraphicFramePr>
          <p:cNvPr id="5" name="Tabla 4">
            <a:extLst>
              <a:ext uri="{FF2B5EF4-FFF2-40B4-BE49-F238E27FC236}">
                <a16:creationId xmlns:a16="http://schemas.microsoft.com/office/drawing/2014/main" id="{D9D79350-1218-A0E7-E12F-952A0E26C9CA}"/>
              </a:ext>
            </a:extLst>
          </p:cNvPr>
          <p:cNvGraphicFramePr>
            <a:graphicFrameLocks noGrp="1"/>
          </p:cNvGraphicFramePr>
          <p:nvPr>
            <p:extLst>
              <p:ext uri="{D42A27DB-BD31-4B8C-83A1-F6EECF244321}">
                <p14:modId xmlns:p14="http://schemas.microsoft.com/office/powerpoint/2010/main" val="3860751665"/>
              </p:ext>
            </p:extLst>
          </p:nvPr>
        </p:nvGraphicFramePr>
        <p:xfrm>
          <a:off x="918100" y="3555600"/>
          <a:ext cx="2677656" cy="2595880"/>
        </p:xfrm>
        <a:graphic>
          <a:graphicData uri="http://schemas.openxmlformats.org/drawingml/2006/table">
            <a:tbl>
              <a:tblPr firstRow="1" bandRow="1">
                <a:tableStyleId>{5C22544A-7EE6-4342-B048-85BDC9FD1C3A}</a:tableStyleId>
              </a:tblPr>
              <a:tblGrid>
                <a:gridCol w="1338828">
                  <a:extLst>
                    <a:ext uri="{9D8B030D-6E8A-4147-A177-3AD203B41FA5}">
                      <a16:colId xmlns:a16="http://schemas.microsoft.com/office/drawing/2014/main" val="529106322"/>
                    </a:ext>
                  </a:extLst>
                </a:gridCol>
                <a:gridCol w="1338828">
                  <a:extLst>
                    <a:ext uri="{9D8B030D-6E8A-4147-A177-3AD203B41FA5}">
                      <a16:colId xmlns:a16="http://schemas.microsoft.com/office/drawing/2014/main" val="637999457"/>
                    </a:ext>
                  </a:extLst>
                </a:gridCol>
              </a:tblGrid>
              <a:tr h="370840">
                <a:tc>
                  <a:txBody>
                    <a:bodyPr/>
                    <a:lstStyle/>
                    <a:p>
                      <a:pPr algn="ctr"/>
                      <a:r>
                        <a:rPr lang="es-ES" dirty="0"/>
                        <a:t>T1</a:t>
                      </a:r>
                    </a:p>
                  </a:txBody>
                  <a:tcPr/>
                </a:tc>
                <a:tc>
                  <a:txBody>
                    <a:bodyPr/>
                    <a:lstStyle/>
                    <a:p>
                      <a:pPr algn="ctr"/>
                      <a:r>
                        <a:rPr lang="es-ES" dirty="0"/>
                        <a:t>T2</a:t>
                      </a:r>
                    </a:p>
                  </a:txBody>
                  <a:tcPr/>
                </a:tc>
                <a:extLst>
                  <a:ext uri="{0D108BD9-81ED-4DB2-BD59-A6C34878D82A}">
                    <a16:rowId xmlns:a16="http://schemas.microsoft.com/office/drawing/2014/main" val="2803880170"/>
                  </a:ext>
                </a:extLst>
              </a:tr>
              <a:tr h="370840">
                <a:tc>
                  <a:txBody>
                    <a:bodyPr/>
                    <a:lstStyle/>
                    <a:p>
                      <a:pPr algn="ctr"/>
                      <a:r>
                        <a:rPr lang="es-ES" dirty="0"/>
                        <a:t>Begin</a:t>
                      </a:r>
                    </a:p>
                  </a:txBody>
                  <a:tcPr/>
                </a:tc>
                <a:tc>
                  <a:txBody>
                    <a:bodyPr/>
                    <a:lstStyle/>
                    <a:p>
                      <a:pPr algn="ctr"/>
                      <a:endParaRPr lang="es-ES" dirty="0"/>
                    </a:p>
                  </a:txBody>
                  <a:tcPr/>
                </a:tc>
                <a:extLst>
                  <a:ext uri="{0D108BD9-81ED-4DB2-BD59-A6C34878D82A}">
                    <a16:rowId xmlns:a16="http://schemas.microsoft.com/office/drawing/2014/main" val="174638791"/>
                  </a:ext>
                </a:extLst>
              </a:tr>
              <a:tr h="370840">
                <a:tc>
                  <a:txBody>
                    <a:bodyPr/>
                    <a:lstStyle/>
                    <a:p>
                      <a:pPr algn="ctr"/>
                      <a:r>
                        <a:rPr lang="es-ES" dirty="0"/>
                        <a:t>R(D1)</a:t>
                      </a:r>
                    </a:p>
                  </a:txBody>
                  <a:tcPr/>
                </a:tc>
                <a:tc>
                  <a:txBody>
                    <a:bodyPr/>
                    <a:lstStyle/>
                    <a:p>
                      <a:pPr algn="ctr"/>
                      <a:r>
                        <a:rPr lang="es-ES" dirty="0"/>
                        <a:t>Begin</a:t>
                      </a:r>
                    </a:p>
                  </a:txBody>
                  <a:tcPr/>
                </a:tc>
                <a:extLst>
                  <a:ext uri="{0D108BD9-81ED-4DB2-BD59-A6C34878D82A}">
                    <a16:rowId xmlns:a16="http://schemas.microsoft.com/office/drawing/2014/main" val="119184383"/>
                  </a:ext>
                </a:extLst>
              </a:tr>
              <a:tr h="370840">
                <a:tc>
                  <a:txBody>
                    <a:bodyPr/>
                    <a:lstStyle/>
                    <a:p>
                      <a:pPr algn="ctr"/>
                      <a:endParaRPr lang="es-ES" dirty="0"/>
                    </a:p>
                  </a:txBody>
                  <a:tcPr/>
                </a:tc>
                <a:tc>
                  <a:txBody>
                    <a:bodyPr/>
                    <a:lstStyle/>
                    <a:p>
                      <a:pPr algn="ctr"/>
                      <a:r>
                        <a:rPr lang="es-ES" dirty="0"/>
                        <a:t>W(D1)</a:t>
                      </a:r>
                    </a:p>
                  </a:txBody>
                  <a:tcPr/>
                </a:tc>
                <a:extLst>
                  <a:ext uri="{0D108BD9-81ED-4DB2-BD59-A6C34878D82A}">
                    <a16:rowId xmlns:a16="http://schemas.microsoft.com/office/drawing/2014/main" val="3192657019"/>
                  </a:ext>
                </a:extLst>
              </a:tr>
              <a:tr h="370840">
                <a:tc>
                  <a:txBody>
                    <a:bodyPr/>
                    <a:lstStyle/>
                    <a:p>
                      <a:pPr algn="ctr"/>
                      <a:endParaRPr lang="es-ES" dirty="0"/>
                    </a:p>
                  </a:txBody>
                  <a:tcPr/>
                </a:tc>
                <a:tc>
                  <a:txBody>
                    <a:bodyPr/>
                    <a:lstStyle/>
                    <a:p>
                      <a:pPr algn="ctr"/>
                      <a:r>
                        <a:rPr lang="es-ES" dirty="0"/>
                        <a:t>Commit</a:t>
                      </a:r>
                    </a:p>
                  </a:txBody>
                  <a:tcPr/>
                </a:tc>
                <a:extLst>
                  <a:ext uri="{0D108BD9-81ED-4DB2-BD59-A6C34878D82A}">
                    <a16:rowId xmlns:a16="http://schemas.microsoft.com/office/drawing/2014/main" val="2602012315"/>
                  </a:ext>
                </a:extLst>
              </a:tr>
              <a:tr h="370840">
                <a:tc>
                  <a:txBody>
                    <a:bodyPr/>
                    <a:lstStyle/>
                    <a:p>
                      <a:pPr algn="ctr"/>
                      <a:r>
                        <a:rPr lang="es-ES" dirty="0"/>
                        <a:t>R(D1)</a:t>
                      </a:r>
                    </a:p>
                  </a:txBody>
                  <a:tcPr/>
                </a:tc>
                <a:tc>
                  <a:txBody>
                    <a:bodyPr/>
                    <a:lstStyle/>
                    <a:p>
                      <a:pPr algn="ctr"/>
                      <a:endParaRPr lang="es-ES" dirty="0"/>
                    </a:p>
                  </a:txBody>
                  <a:tcPr/>
                </a:tc>
                <a:extLst>
                  <a:ext uri="{0D108BD9-81ED-4DB2-BD59-A6C34878D82A}">
                    <a16:rowId xmlns:a16="http://schemas.microsoft.com/office/drawing/2014/main" val="2840089989"/>
                  </a:ext>
                </a:extLst>
              </a:tr>
              <a:tr h="370840">
                <a:tc>
                  <a:txBody>
                    <a:bodyPr/>
                    <a:lstStyle/>
                    <a:p>
                      <a:pPr algn="ctr"/>
                      <a:endParaRPr lang="es-ES" dirty="0"/>
                    </a:p>
                  </a:txBody>
                  <a:tcPr/>
                </a:tc>
                <a:tc>
                  <a:txBody>
                    <a:bodyPr/>
                    <a:lstStyle/>
                    <a:p>
                      <a:pPr algn="ctr"/>
                      <a:endParaRPr lang="es-ES" dirty="0"/>
                    </a:p>
                  </a:txBody>
                  <a:tcPr/>
                </a:tc>
                <a:extLst>
                  <a:ext uri="{0D108BD9-81ED-4DB2-BD59-A6C34878D82A}">
                    <a16:rowId xmlns:a16="http://schemas.microsoft.com/office/drawing/2014/main" val="1287831315"/>
                  </a:ext>
                </a:extLst>
              </a:tr>
            </a:tbl>
          </a:graphicData>
        </a:graphic>
      </p:graphicFrame>
      <p:sp>
        <p:nvSpPr>
          <p:cNvPr id="7" name="CuadroTexto 6">
            <a:extLst>
              <a:ext uri="{FF2B5EF4-FFF2-40B4-BE49-F238E27FC236}">
                <a16:creationId xmlns:a16="http://schemas.microsoft.com/office/drawing/2014/main" id="{5AA0EBFD-EF08-73EC-017D-BC5C19755833}"/>
              </a:ext>
            </a:extLst>
          </p:cNvPr>
          <p:cNvSpPr txBox="1"/>
          <p:nvPr/>
        </p:nvSpPr>
        <p:spPr>
          <a:xfrm>
            <a:off x="1527786" y="2966579"/>
            <a:ext cx="1458284" cy="369332"/>
          </a:xfrm>
          <a:prstGeom prst="rect">
            <a:avLst/>
          </a:prstGeom>
          <a:noFill/>
        </p:spPr>
        <p:txBody>
          <a:bodyPr wrap="none" rtlCol="0">
            <a:spAutoFit/>
          </a:bodyPr>
          <a:lstStyle/>
          <a:p>
            <a:r>
              <a:rPr lang="es-ES" dirty="0"/>
              <a:t>Traza normal</a:t>
            </a:r>
          </a:p>
        </p:txBody>
      </p:sp>
      <p:sp>
        <p:nvSpPr>
          <p:cNvPr id="8" name="CuadroTexto 7">
            <a:extLst>
              <a:ext uri="{FF2B5EF4-FFF2-40B4-BE49-F238E27FC236}">
                <a16:creationId xmlns:a16="http://schemas.microsoft.com/office/drawing/2014/main" id="{380555E6-BDF1-8D56-6B3E-9190927CB652}"/>
              </a:ext>
            </a:extLst>
          </p:cNvPr>
          <p:cNvSpPr txBox="1"/>
          <p:nvPr/>
        </p:nvSpPr>
        <p:spPr>
          <a:xfrm>
            <a:off x="6926040" y="2912369"/>
            <a:ext cx="2313134" cy="369332"/>
          </a:xfrm>
          <a:prstGeom prst="rect">
            <a:avLst/>
          </a:prstGeom>
          <a:noFill/>
        </p:spPr>
        <p:txBody>
          <a:bodyPr wrap="none" rtlCol="0">
            <a:spAutoFit/>
          </a:bodyPr>
          <a:lstStyle/>
          <a:p>
            <a:r>
              <a:rPr lang="es-ES" dirty="0"/>
              <a:t>Trazas con Conflictos</a:t>
            </a:r>
          </a:p>
        </p:txBody>
      </p:sp>
      <p:graphicFrame>
        <p:nvGraphicFramePr>
          <p:cNvPr id="10" name="Tabla 9">
            <a:extLst>
              <a:ext uri="{FF2B5EF4-FFF2-40B4-BE49-F238E27FC236}">
                <a16:creationId xmlns:a16="http://schemas.microsoft.com/office/drawing/2014/main" id="{C62460AE-2D57-F001-80DA-3CF7AB00D6EC}"/>
              </a:ext>
            </a:extLst>
          </p:cNvPr>
          <p:cNvGraphicFramePr>
            <a:graphicFrameLocks noGrp="1"/>
          </p:cNvGraphicFramePr>
          <p:nvPr>
            <p:extLst>
              <p:ext uri="{D42A27DB-BD31-4B8C-83A1-F6EECF244321}">
                <p14:modId xmlns:p14="http://schemas.microsoft.com/office/powerpoint/2010/main" val="3517245383"/>
              </p:ext>
            </p:extLst>
          </p:nvPr>
        </p:nvGraphicFramePr>
        <p:xfrm>
          <a:off x="4757172" y="3559964"/>
          <a:ext cx="2677656" cy="2595880"/>
        </p:xfrm>
        <a:graphic>
          <a:graphicData uri="http://schemas.openxmlformats.org/drawingml/2006/table">
            <a:tbl>
              <a:tblPr firstRow="1" bandRow="1">
                <a:tableStyleId>{5C22544A-7EE6-4342-B048-85BDC9FD1C3A}</a:tableStyleId>
              </a:tblPr>
              <a:tblGrid>
                <a:gridCol w="1338828">
                  <a:extLst>
                    <a:ext uri="{9D8B030D-6E8A-4147-A177-3AD203B41FA5}">
                      <a16:colId xmlns:a16="http://schemas.microsoft.com/office/drawing/2014/main" val="529106322"/>
                    </a:ext>
                  </a:extLst>
                </a:gridCol>
                <a:gridCol w="1338828">
                  <a:extLst>
                    <a:ext uri="{9D8B030D-6E8A-4147-A177-3AD203B41FA5}">
                      <a16:colId xmlns:a16="http://schemas.microsoft.com/office/drawing/2014/main" val="637999457"/>
                    </a:ext>
                  </a:extLst>
                </a:gridCol>
              </a:tblGrid>
              <a:tr h="370840">
                <a:tc>
                  <a:txBody>
                    <a:bodyPr/>
                    <a:lstStyle/>
                    <a:p>
                      <a:pPr algn="ctr"/>
                      <a:r>
                        <a:rPr lang="es-ES" dirty="0"/>
                        <a:t>T3</a:t>
                      </a:r>
                    </a:p>
                  </a:txBody>
                  <a:tcPr/>
                </a:tc>
                <a:tc>
                  <a:txBody>
                    <a:bodyPr/>
                    <a:lstStyle/>
                    <a:p>
                      <a:pPr algn="ctr"/>
                      <a:r>
                        <a:rPr lang="es-ES" dirty="0"/>
                        <a:t>T4</a:t>
                      </a:r>
                    </a:p>
                  </a:txBody>
                  <a:tcPr/>
                </a:tc>
                <a:extLst>
                  <a:ext uri="{0D108BD9-81ED-4DB2-BD59-A6C34878D82A}">
                    <a16:rowId xmlns:a16="http://schemas.microsoft.com/office/drawing/2014/main" val="2803880170"/>
                  </a:ext>
                </a:extLst>
              </a:tr>
              <a:tr h="370840">
                <a:tc>
                  <a:txBody>
                    <a:bodyPr/>
                    <a:lstStyle/>
                    <a:p>
                      <a:pPr algn="ctr"/>
                      <a:r>
                        <a:rPr lang="es-ES" dirty="0"/>
                        <a:t>Begin</a:t>
                      </a:r>
                    </a:p>
                  </a:txBody>
                  <a:tcPr/>
                </a:tc>
                <a:tc>
                  <a:txBody>
                    <a:bodyPr/>
                    <a:lstStyle/>
                    <a:p>
                      <a:pPr algn="ctr"/>
                      <a:endParaRPr lang="es-ES" dirty="0"/>
                    </a:p>
                  </a:txBody>
                  <a:tcPr/>
                </a:tc>
                <a:extLst>
                  <a:ext uri="{0D108BD9-81ED-4DB2-BD59-A6C34878D82A}">
                    <a16:rowId xmlns:a16="http://schemas.microsoft.com/office/drawing/2014/main" val="174638791"/>
                  </a:ext>
                </a:extLst>
              </a:tr>
              <a:tr h="370840">
                <a:tc>
                  <a:txBody>
                    <a:bodyPr/>
                    <a:lstStyle/>
                    <a:p>
                      <a:pPr algn="ctr"/>
                      <a:r>
                        <a:rPr lang="es-ES" dirty="0"/>
                        <a:t>R(D1)</a:t>
                      </a:r>
                    </a:p>
                  </a:txBody>
                  <a:tcPr/>
                </a:tc>
                <a:tc>
                  <a:txBody>
                    <a:bodyPr/>
                    <a:lstStyle/>
                    <a:p>
                      <a:pPr algn="ctr"/>
                      <a:r>
                        <a:rPr lang="es-ES" dirty="0"/>
                        <a:t>Begin</a:t>
                      </a:r>
                    </a:p>
                  </a:txBody>
                  <a:tcPr/>
                </a:tc>
                <a:extLst>
                  <a:ext uri="{0D108BD9-81ED-4DB2-BD59-A6C34878D82A}">
                    <a16:rowId xmlns:a16="http://schemas.microsoft.com/office/drawing/2014/main" val="119184383"/>
                  </a:ext>
                </a:extLst>
              </a:tr>
              <a:tr h="370840">
                <a:tc>
                  <a:txBody>
                    <a:bodyPr/>
                    <a:lstStyle/>
                    <a:p>
                      <a:pPr algn="ctr"/>
                      <a:endParaRPr lang="es-ES" dirty="0"/>
                    </a:p>
                  </a:txBody>
                  <a:tcPr/>
                </a:tc>
                <a:tc>
                  <a:txBody>
                    <a:bodyPr/>
                    <a:lstStyle/>
                    <a:p>
                      <a:pPr algn="ctr"/>
                      <a:r>
                        <a:rPr lang="es-ES" dirty="0"/>
                        <a:t>W(D1)</a:t>
                      </a:r>
                    </a:p>
                  </a:txBody>
                  <a:tcPr/>
                </a:tc>
                <a:extLst>
                  <a:ext uri="{0D108BD9-81ED-4DB2-BD59-A6C34878D82A}">
                    <a16:rowId xmlns:a16="http://schemas.microsoft.com/office/drawing/2014/main" val="3192657019"/>
                  </a:ext>
                </a:extLst>
              </a:tr>
              <a:tr h="370840">
                <a:tc>
                  <a:txBody>
                    <a:bodyPr/>
                    <a:lstStyle/>
                    <a:p>
                      <a:pPr algn="ctr"/>
                      <a:endParaRPr lang="es-ES" dirty="0"/>
                    </a:p>
                  </a:txBody>
                  <a:tcPr/>
                </a:tc>
                <a:tc>
                  <a:txBody>
                    <a:bodyPr/>
                    <a:lstStyle/>
                    <a:p>
                      <a:pPr algn="ctr"/>
                      <a:r>
                        <a:rPr lang="es-ES" dirty="0"/>
                        <a:t>Rollback</a:t>
                      </a:r>
                    </a:p>
                  </a:txBody>
                  <a:tcPr/>
                </a:tc>
                <a:extLst>
                  <a:ext uri="{0D108BD9-81ED-4DB2-BD59-A6C34878D82A}">
                    <a16:rowId xmlns:a16="http://schemas.microsoft.com/office/drawing/2014/main" val="2602012315"/>
                  </a:ext>
                </a:extLst>
              </a:tr>
              <a:tr h="370840">
                <a:tc>
                  <a:txBody>
                    <a:bodyPr/>
                    <a:lstStyle/>
                    <a:p>
                      <a:pPr algn="ctr"/>
                      <a:r>
                        <a:rPr lang="es-ES" dirty="0"/>
                        <a:t>R(D1)</a:t>
                      </a:r>
                    </a:p>
                  </a:txBody>
                  <a:tcPr/>
                </a:tc>
                <a:tc>
                  <a:txBody>
                    <a:bodyPr/>
                    <a:lstStyle/>
                    <a:p>
                      <a:pPr algn="ctr"/>
                      <a:endParaRPr lang="es-ES" dirty="0"/>
                    </a:p>
                  </a:txBody>
                  <a:tcPr/>
                </a:tc>
                <a:extLst>
                  <a:ext uri="{0D108BD9-81ED-4DB2-BD59-A6C34878D82A}">
                    <a16:rowId xmlns:a16="http://schemas.microsoft.com/office/drawing/2014/main" val="2840089989"/>
                  </a:ext>
                </a:extLst>
              </a:tr>
              <a:tr h="370840">
                <a:tc>
                  <a:txBody>
                    <a:bodyPr/>
                    <a:lstStyle/>
                    <a:p>
                      <a:pPr algn="ctr"/>
                      <a:endParaRPr lang="es-ES" dirty="0"/>
                    </a:p>
                  </a:txBody>
                  <a:tcPr/>
                </a:tc>
                <a:tc>
                  <a:txBody>
                    <a:bodyPr/>
                    <a:lstStyle/>
                    <a:p>
                      <a:pPr algn="ctr"/>
                      <a:endParaRPr lang="es-ES" dirty="0"/>
                    </a:p>
                  </a:txBody>
                  <a:tcPr/>
                </a:tc>
                <a:extLst>
                  <a:ext uri="{0D108BD9-81ED-4DB2-BD59-A6C34878D82A}">
                    <a16:rowId xmlns:a16="http://schemas.microsoft.com/office/drawing/2014/main" val="1287831315"/>
                  </a:ext>
                </a:extLst>
              </a:tr>
            </a:tbl>
          </a:graphicData>
        </a:graphic>
      </p:graphicFrame>
      <p:graphicFrame>
        <p:nvGraphicFramePr>
          <p:cNvPr id="12" name="Tabla 11">
            <a:extLst>
              <a:ext uri="{FF2B5EF4-FFF2-40B4-BE49-F238E27FC236}">
                <a16:creationId xmlns:a16="http://schemas.microsoft.com/office/drawing/2014/main" id="{F7DEFE66-1892-8264-84C6-38DF53AED021}"/>
              </a:ext>
            </a:extLst>
          </p:cNvPr>
          <p:cNvGraphicFramePr>
            <a:graphicFrameLocks noGrp="1"/>
          </p:cNvGraphicFramePr>
          <p:nvPr>
            <p:extLst>
              <p:ext uri="{D42A27DB-BD31-4B8C-83A1-F6EECF244321}">
                <p14:modId xmlns:p14="http://schemas.microsoft.com/office/powerpoint/2010/main" val="675448533"/>
              </p:ext>
            </p:extLst>
          </p:nvPr>
        </p:nvGraphicFramePr>
        <p:xfrm>
          <a:off x="8596244" y="3555600"/>
          <a:ext cx="2677656" cy="2595880"/>
        </p:xfrm>
        <a:graphic>
          <a:graphicData uri="http://schemas.openxmlformats.org/drawingml/2006/table">
            <a:tbl>
              <a:tblPr firstRow="1" bandRow="1">
                <a:tableStyleId>{5C22544A-7EE6-4342-B048-85BDC9FD1C3A}</a:tableStyleId>
              </a:tblPr>
              <a:tblGrid>
                <a:gridCol w="1338828">
                  <a:extLst>
                    <a:ext uri="{9D8B030D-6E8A-4147-A177-3AD203B41FA5}">
                      <a16:colId xmlns:a16="http://schemas.microsoft.com/office/drawing/2014/main" val="529106322"/>
                    </a:ext>
                  </a:extLst>
                </a:gridCol>
                <a:gridCol w="1338828">
                  <a:extLst>
                    <a:ext uri="{9D8B030D-6E8A-4147-A177-3AD203B41FA5}">
                      <a16:colId xmlns:a16="http://schemas.microsoft.com/office/drawing/2014/main" val="637999457"/>
                    </a:ext>
                  </a:extLst>
                </a:gridCol>
              </a:tblGrid>
              <a:tr h="370840">
                <a:tc>
                  <a:txBody>
                    <a:bodyPr/>
                    <a:lstStyle/>
                    <a:p>
                      <a:pPr algn="ctr"/>
                      <a:r>
                        <a:rPr lang="es-ES" dirty="0"/>
                        <a:t>T5</a:t>
                      </a:r>
                    </a:p>
                  </a:txBody>
                  <a:tcPr/>
                </a:tc>
                <a:tc>
                  <a:txBody>
                    <a:bodyPr/>
                    <a:lstStyle/>
                    <a:p>
                      <a:pPr algn="ctr"/>
                      <a:r>
                        <a:rPr lang="es-ES" dirty="0"/>
                        <a:t>T6</a:t>
                      </a:r>
                    </a:p>
                  </a:txBody>
                  <a:tcPr/>
                </a:tc>
                <a:extLst>
                  <a:ext uri="{0D108BD9-81ED-4DB2-BD59-A6C34878D82A}">
                    <a16:rowId xmlns:a16="http://schemas.microsoft.com/office/drawing/2014/main" val="2803880170"/>
                  </a:ext>
                </a:extLst>
              </a:tr>
              <a:tr h="370840">
                <a:tc>
                  <a:txBody>
                    <a:bodyPr/>
                    <a:lstStyle/>
                    <a:p>
                      <a:pPr algn="ctr"/>
                      <a:r>
                        <a:rPr lang="es-ES" dirty="0"/>
                        <a:t>Begin</a:t>
                      </a:r>
                    </a:p>
                  </a:txBody>
                  <a:tcPr/>
                </a:tc>
                <a:tc>
                  <a:txBody>
                    <a:bodyPr/>
                    <a:lstStyle/>
                    <a:p>
                      <a:pPr algn="ctr"/>
                      <a:endParaRPr lang="es-ES" dirty="0"/>
                    </a:p>
                  </a:txBody>
                  <a:tcPr/>
                </a:tc>
                <a:extLst>
                  <a:ext uri="{0D108BD9-81ED-4DB2-BD59-A6C34878D82A}">
                    <a16:rowId xmlns:a16="http://schemas.microsoft.com/office/drawing/2014/main" val="174638791"/>
                  </a:ext>
                </a:extLst>
              </a:tr>
              <a:tr h="370840">
                <a:tc>
                  <a:txBody>
                    <a:bodyPr/>
                    <a:lstStyle/>
                    <a:p>
                      <a:pPr algn="ctr"/>
                      <a:r>
                        <a:rPr lang="es-ES" dirty="0"/>
                        <a:t>R(D1)</a:t>
                      </a:r>
                    </a:p>
                  </a:txBody>
                  <a:tcPr/>
                </a:tc>
                <a:tc>
                  <a:txBody>
                    <a:bodyPr/>
                    <a:lstStyle/>
                    <a:p>
                      <a:pPr algn="ctr"/>
                      <a:r>
                        <a:rPr lang="es-ES" dirty="0"/>
                        <a:t>Begin</a:t>
                      </a:r>
                    </a:p>
                  </a:txBody>
                  <a:tcPr/>
                </a:tc>
                <a:extLst>
                  <a:ext uri="{0D108BD9-81ED-4DB2-BD59-A6C34878D82A}">
                    <a16:rowId xmlns:a16="http://schemas.microsoft.com/office/drawing/2014/main" val="119184383"/>
                  </a:ext>
                </a:extLst>
              </a:tr>
              <a:tr h="370840">
                <a:tc>
                  <a:txBody>
                    <a:bodyPr/>
                    <a:lstStyle/>
                    <a:p>
                      <a:pPr algn="ctr"/>
                      <a:endParaRPr lang="es-ES" dirty="0"/>
                    </a:p>
                  </a:txBody>
                  <a:tcPr/>
                </a:tc>
                <a:tc>
                  <a:txBody>
                    <a:bodyPr/>
                    <a:lstStyle/>
                    <a:p>
                      <a:pPr algn="ctr"/>
                      <a:r>
                        <a:rPr lang="es-ES" dirty="0"/>
                        <a:t>W(D1)</a:t>
                      </a:r>
                    </a:p>
                  </a:txBody>
                  <a:tcPr/>
                </a:tc>
                <a:extLst>
                  <a:ext uri="{0D108BD9-81ED-4DB2-BD59-A6C34878D82A}">
                    <a16:rowId xmlns:a16="http://schemas.microsoft.com/office/drawing/2014/main" val="3192657019"/>
                  </a:ext>
                </a:extLst>
              </a:tr>
              <a:tr h="370840">
                <a:tc>
                  <a:txBody>
                    <a:bodyPr/>
                    <a:lstStyle/>
                    <a:p>
                      <a:pPr algn="ctr"/>
                      <a:r>
                        <a:rPr lang="es-ES" dirty="0"/>
                        <a:t>Wait</a:t>
                      </a:r>
                    </a:p>
                  </a:txBody>
                  <a:tcPr/>
                </a:tc>
                <a:tc>
                  <a:txBody>
                    <a:bodyPr/>
                    <a:lstStyle/>
                    <a:p>
                      <a:pPr algn="ctr"/>
                      <a:endParaRPr lang="es-ES" dirty="0"/>
                    </a:p>
                  </a:txBody>
                  <a:tcPr/>
                </a:tc>
                <a:extLst>
                  <a:ext uri="{0D108BD9-81ED-4DB2-BD59-A6C34878D82A}">
                    <a16:rowId xmlns:a16="http://schemas.microsoft.com/office/drawing/2014/main" val="2602012315"/>
                  </a:ext>
                </a:extLst>
              </a:tr>
              <a:tr h="370840">
                <a:tc>
                  <a:txBody>
                    <a:bodyPr/>
                    <a:lstStyle/>
                    <a:p>
                      <a:pPr algn="ctr"/>
                      <a:r>
                        <a:rPr lang="es-ES" dirty="0"/>
                        <a:t>Wait</a:t>
                      </a:r>
                    </a:p>
                  </a:txBody>
                  <a:tcPr/>
                </a:tc>
                <a:tc>
                  <a:txBody>
                    <a:bodyPr/>
                    <a:lstStyle/>
                    <a:p>
                      <a:pPr algn="ctr"/>
                      <a:r>
                        <a:rPr lang="es-ES" dirty="0"/>
                        <a:t>Commit</a:t>
                      </a:r>
                    </a:p>
                  </a:txBody>
                  <a:tcPr/>
                </a:tc>
                <a:extLst>
                  <a:ext uri="{0D108BD9-81ED-4DB2-BD59-A6C34878D82A}">
                    <a16:rowId xmlns:a16="http://schemas.microsoft.com/office/drawing/2014/main" val="28400899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R(D1)</a:t>
                      </a:r>
                    </a:p>
                  </a:txBody>
                  <a:tcPr/>
                </a:tc>
                <a:tc>
                  <a:txBody>
                    <a:bodyPr/>
                    <a:lstStyle/>
                    <a:p>
                      <a:pPr algn="ctr"/>
                      <a:endParaRPr lang="es-ES" dirty="0"/>
                    </a:p>
                  </a:txBody>
                  <a:tcPr/>
                </a:tc>
                <a:extLst>
                  <a:ext uri="{0D108BD9-81ED-4DB2-BD59-A6C34878D82A}">
                    <a16:rowId xmlns:a16="http://schemas.microsoft.com/office/drawing/2014/main" val="1287831315"/>
                  </a:ext>
                </a:extLst>
              </a:tr>
            </a:tbl>
          </a:graphicData>
        </a:graphic>
      </p:graphicFrame>
      <p:sp>
        <p:nvSpPr>
          <p:cNvPr id="11" name="Título 1">
            <a:extLst>
              <a:ext uri="{FF2B5EF4-FFF2-40B4-BE49-F238E27FC236}">
                <a16:creationId xmlns:a16="http://schemas.microsoft.com/office/drawing/2014/main" id="{6127CCDA-6402-7E75-81CD-D364DA1DA256}"/>
              </a:ext>
            </a:extLst>
          </p:cNvPr>
          <p:cNvSpPr>
            <a:spLocks noGrp="1"/>
          </p:cNvSpPr>
          <p:nvPr>
            <p:ph type="title"/>
          </p:nvPr>
        </p:nvSpPr>
        <p:spPr>
          <a:xfrm>
            <a:off x="581192" y="702156"/>
            <a:ext cx="11029616" cy="1013800"/>
          </a:xfrm>
        </p:spPr>
        <p:txBody>
          <a:bodyPr>
            <a:normAutofit/>
          </a:bodyPr>
          <a:lstStyle/>
          <a:p>
            <a:pPr algn="ctr"/>
            <a:r>
              <a:rPr lang="es-ES" sz="2000" b="1" noProof="0" dirty="0"/>
              <a:t>1.2 Visión general de los niveles de aislamiento de transacción en Oracle</a:t>
            </a:r>
            <a:br>
              <a:rPr lang="es-ES" sz="2000" noProof="0" dirty="0"/>
            </a:br>
            <a:endParaRPr lang="es-ES" sz="2000" dirty="0"/>
          </a:p>
        </p:txBody>
      </p:sp>
      <p:sp>
        <p:nvSpPr>
          <p:cNvPr id="13" name="Flecha: a la derecha 12">
            <a:extLst>
              <a:ext uri="{FF2B5EF4-FFF2-40B4-BE49-F238E27FC236}">
                <a16:creationId xmlns:a16="http://schemas.microsoft.com/office/drawing/2014/main" id="{AB4CFFD2-E700-6C04-CE18-21A0F0A5DD5B}"/>
              </a:ext>
            </a:extLst>
          </p:cNvPr>
          <p:cNvSpPr/>
          <p:nvPr/>
        </p:nvSpPr>
        <p:spPr>
          <a:xfrm>
            <a:off x="275208" y="5407613"/>
            <a:ext cx="620402" cy="3333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0642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3830A28-E0E0-DFAE-E72C-C974A70CC1BB}"/>
              </a:ext>
            </a:extLst>
          </p:cNvPr>
          <p:cNvSpPr txBox="1"/>
          <p:nvPr/>
        </p:nvSpPr>
        <p:spPr>
          <a:xfrm>
            <a:off x="581192" y="1763055"/>
            <a:ext cx="1601977" cy="430887"/>
          </a:xfrm>
          <a:prstGeom prst="rect">
            <a:avLst/>
          </a:prstGeom>
          <a:noFill/>
        </p:spPr>
        <p:txBody>
          <a:bodyPr wrap="none" rtlCol="0">
            <a:spAutoFit/>
          </a:bodyPr>
          <a:lstStyle/>
          <a:p>
            <a:r>
              <a:rPr lang="es-ES" sz="2200" dirty="0"/>
              <a:t>Serializable</a:t>
            </a:r>
          </a:p>
        </p:txBody>
      </p:sp>
      <p:sp>
        <p:nvSpPr>
          <p:cNvPr id="6" name="Marcador de contenido 5">
            <a:extLst>
              <a:ext uri="{FF2B5EF4-FFF2-40B4-BE49-F238E27FC236}">
                <a16:creationId xmlns:a16="http://schemas.microsoft.com/office/drawing/2014/main" id="{F1D5143A-2789-AC68-101D-9602B82CC430}"/>
              </a:ext>
            </a:extLst>
          </p:cNvPr>
          <p:cNvSpPr>
            <a:spLocks noGrp="1"/>
          </p:cNvSpPr>
          <p:nvPr>
            <p:ph idx="1"/>
          </p:nvPr>
        </p:nvSpPr>
        <p:spPr>
          <a:xfrm>
            <a:off x="581192" y="2241042"/>
            <a:ext cx="10515600" cy="1743198"/>
          </a:xfrm>
        </p:spPr>
        <p:txBody>
          <a:bodyPr>
            <a:normAutofit lnSpcReduction="10000"/>
          </a:bodyPr>
          <a:lstStyle/>
          <a:p>
            <a:pPr marL="0" indent="0">
              <a:buNone/>
            </a:pPr>
            <a:r>
              <a:rPr lang="es-ES" sz="1600" dirty="0">
                <a:solidFill>
                  <a:schemeClr val="tx1"/>
                </a:solidFill>
              </a:rPr>
              <a:t>Entorno adecuado para su uso:</a:t>
            </a:r>
          </a:p>
          <a:p>
            <a:r>
              <a:rPr lang="es-ES" sz="1600" dirty="0">
                <a:solidFill>
                  <a:schemeClr val="tx1"/>
                </a:solidFill>
              </a:rPr>
              <a:t>Grandes bases de datos</a:t>
            </a:r>
          </a:p>
          <a:p>
            <a:r>
              <a:rPr lang="es-ES" sz="1600" dirty="0">
                <a:solidFill>
                  <a:schemeClr val="tx1"/>
                </a:solidFill>
              </a:rPr>
              <a:t>Actualizaciones a pequeña escala</a:t>
            </a:r>
          </a:p>
          <a:p>
            <a:r>
              <a:rPr lang="es-ES" sz="1600" dirty="0">
                <a:solidFill>
                  <a:schemeClr val="tx1"/>
                </a:solidFill>
              </a:rPr>
              <a:t>Pequeño porcentaje de conflicto sobre los mismos datos</a:t>
            </a:r>
          </a:p>
          <a:p>
            <a:r>
              <a:rPr lang="es-ES" sz="1600" dirty="0">
                <a:solidFill>
                  <a:schemeClr val="tx1"/>
                </a:solidFill>
              </a:rPr>
              <a:t>Las transacciones largas son únicamente de lectura</a:t>
            </a:r>
          </a:p>
        </p:txBody>
      </p:sp>
      <p:graphicFrame>
        <p:nvGraphicFramePr>
          <p:cNvPr id="13" name="Tabla 12">
            <a:extLst>
              <a:ext uri="{FF2B5EF4-FFF2-40B4-BE49-F238E27FC236}">
                <a16:creationId xmlns:a16="http://schemas.microsoft.com/office/drawing/2014/main" id="{7716AA77-E505-5B4C-FE89-E2C3942F2D8A}"/>
              </a:ext>
            </a:extLst>
          </p:cNvPr>
          <p:cNvGraphicFramePr>
            <a:graphicFrameLocks noGrp="1"/>
          </p:cNvGraphicFramePr>
          <p:nvPr>
            <p:extLst>
              <p:ext uri="{D42A27DB-BD31-4B8C-83A1-F6EECF244321}">
                <p14:modId xmlns:p14="http://schemas.microsoft.com/office/powerpoint/2010/main" val="3053914312"/>
              </p:ext>
            </p:extLst>
          </p:nvPr>
        </p:nvGraphicFramePr>
        <p:xfrm>
          <a:off x="4757172" y="4173419"/>
          <a:ext cx="2677656" cy="2595880"/>
        </p:xfrm>
        <a:graphic>
          <a:graphicData uri="http://schemas.openxmlformats.org/drawingml/2006/table">
            <a:tbl>
              <a:tblPr firstRow="1" bandRow="1">
                <a:tableStyleId>{5C22544A-7EE6-4342-B048-85BDC9FD1C3A}</a:tableStyleId>
              </a:tblPr>
              <a:tblGrid>
                <a:gridCol w="1338828">
                  <a:extLst>
                    <a:ext uri="{9D8B030D-6E8A-4147-A177-3AD203B41FA5}">
                      <a16:colId xmlns:a16="http://schemas.microsoft.com/office/drawing/2014/main" val="529106322"/>
                    </a:ext>
                  </a:extLst>
                </a:gridCol>
                <a:gridCol w="1338828">
                  <a:extLst>
                    <a:ext uri="{9D8B030D-6E8A-4147-A177-3AD203B41FA5}">
                      <a16:colId xmlns:a16="http://schemas.microsoft.com/office/drawing/2014/main" val="637999457"/>
                    </a:ext>
                  </a:extLst>
                </a:gridCol>
              </a:tblGrid>
              <a:tr h="370840">
                <a:tc>
                  <a:txBody>
                    <a:bodyPr/>
                    <a:lstStyle/>
                    <a:p>
                      <a:pPr algn="ctr"/>
                      <a:r>
                        <a:rPr lang="es-ES" dirty="0"/>
                        <a:t>T1</a:t>
                      </a:r>
                    </a:p>
                  </a:txBody>
                  <a:tcPr/>
                </a:tc>
                <a:tc>
                  <a:txBody>
                    <a:bodyPr/>
                    <a:lstStyle/>
                    <a:p>
                      <a:pPr algn="ctr"/>
                      <a:r>
                        <a:rPr lang="es-ES" dirty="0"/>
                        <a:t>T2</a:t>
                      </a:r>
                    </a:p>
                  </a:txBody>
                  <a:tcPr/>
                </a:tc>
                <a:extLst>
                  <a:ext uri="{0D108BD9-81ED-4DB2-BD59-A6C34878D82A}">
                    <a16:rowId xmlns:a16="http://schemas.microsoft.com/office/drawing/2014/main" val="2803880170"/>
                  </a:ext>
                </a:extLst>
              </a:tr>
              <a:tr h="370840">
                <a:tc>
                  <a:txBody>
                    <a:bodyPr/>
                    <a:lstStyle/>
                    <a:p>
                      <a:pPr algn="ctr"/>
                      <a:r>
                        <a:rPr lang="es-ES" dirty="0"/>
                        <a:t>Begin</a:t>
                      </a:r>
                    </a:p>
                  </a:txBody>
                  <a:tcPr/>
                </a:tc>
                <a:tc>
                  <a:txBody>
                    <a:bodyPr/>
                    <a:lstStyle/>
                    <a:p>
                      <a:pPr algn="ctr"/>
                      <a:endParaRPr lang="es-ES" dirty="0"/>
                    </a:p>
                  </a:txBody>
                  <a:tcPr/>
                </a:tc>
                <a:extLst>
                  <a:ext uri="{0D108BD9-81ED-4DB2-BD59-A6C34878D82A}">
                    <a16:rowId xmlns:a16="http://schemas.microsoft.com/office/drawing/2014/main" val="174638791"/>
                  </a:ext>
                </a:extLst>
              </a:tr>
              <a:tr h="370840">
                <a:tc>
                  <a:txBody>
                    <a:bodyPr/>
                    <a:lstStyle/>
                    <a:p>
                      <a:pPr algn="ctr"/>
                      <a:r>
                        <a:rPr lang="es-ES" dirty="0"/>
                        <a:t>R(D1)</a:t>
                      </a:r>
                    </a:p>
                  </a:txBody>
                  <a:tcPr/>
                </a:tc>
                <a:tc>
                  <a:txBody>
                    <a:bodyPr/>
                    <a:lstStyle/>
                    <a:p>
                      <a:pPr algn="ctr"/>
                      <a:r>
                        <a:rPr lang="es-ES" dirty="0"/>
                        <a:t>Begin</a:t>
                      </a:r>
                    </a:p>
                  </a:txBody>
                  <a:tcPr/>
                </a:tc>
                <a:extLst>
                  <a:ext uri="{0D108BD9-81ED-4DB2-BD59-A6C34878D82A}">
                    <a16:rowId xmlns:a16="http://schemas.microsoft.com/office/drawing/2014/main" val="119184383"/>
                  </a:ext>
                </a:extLst>
              </a:tr>
              <a:tr h="370840">
                <a:tc>
                  <a:txBody>
                    <a:bodyPr/>
                    <a:lstStyle/>
                    <a:p>
                      <a:pPr algn="ctr"/>
                      <a:endParaRPr lang="es-ES" dirty="0"/>
                    </a:p>
                  </a:txBody>
                  <a:tcPr/>
                </a:tc>
                <a:tc>
                  <a:txBody>
                    <a:bodyPr/>
                    <a:lstStyle/>
                    <a:p>
                      <a:pPr algn="ctr"/>
                      <a:r>
                        <a:rPr lang="es-ES" dirty="0"/>
                        <a:t>W(D1)</a:t>
                      </a:r>
                    </a:p>
                  </a:txBody>
                  <a:tcPr/>
                </a:tc>
                <a:extLst>
                  <a:ext uri="{0D108BD9-81ED-4DB2-BD59-A6C34878D82A}">
                    <a16:rowId xmlns:a16="http://schemas.microsoft.com/office/drawing/2014/main" val="3192657019"/>
                  </a:ext>
                </a:extLst>
              </a:tr>
              <a:tr h="370840">
                <a:tc>
                  <a:txBody>
                    <a:bodyPr/>
                    <a:lstStyle/>
                    <a:p>
                      <a:pPr algn="ctr"/>
                      <a:endParaRPr lang="es-ES" dirty="0"/>
                    </a:p>
                  </a:txBody>
                  <a:tcPr/>
                </a:tc>
                <a:tc>
                  <a:txBody>
                    <a:bodyPr/>
                    <a:lstStyle/>
                    <a:p>
                      <a:pPr algn="ctr"/>
                      <a:r>
                        <a:rPr lang="es-ES" dirty="0"/>
                        <a:t>Commit</a:t>
                      </a:r>
                    </a:p>
                  </a:txBody>
                  <a:tcPr/>
                </a:tc>
                <a:extLst>
                  <a:ext uri="{0D108BD9-81ED-4DB2-BD59-A6C34878D82A}">
                    <a16:rowId xmlns:a16="http://schemas.microsoft.com/office/drawing/2014/main" val="2602012315"/>
                  </a:ext>
                </a:extLst>
              </a:tr>
              <a:tr h="370840">
                <a:tc>
                  <a:txBody>
                    <a:bodyPr/>
                    <a:lstStyle/>
                    <a:p>
                      <a:pPr algn="ctr"/>
                      <a:r>
                        <a:rPr lang="es-ES" dirty="0"/>
                        <a:t>R(D1)</a:t>
                      </a:r>
                    </a:p>
                  </a:txBody>
                  <a:tcPr/>
                </a:tc>
                <a:tc>
                  <a:txBody>
                    <a:bodyPr/>
                    <a:lstStyle/>
                    <a:p>
                      <a:pPr algn="ctr"/>
                      <a:endParaRPr lang="es-ES" dirty="0"/>
                    </a:p>
                  </a:txBody>
                  <a:tcPr/>
                </a:tc>
                <a:extLst>
                  <a:ext uri="{0D108BD9-81ED-4DB2-BD59-A6C34878D82A}">
                    <a16:rowId xmlns:a16="http://schemas.microsoft.com/office/drawing/2014/main" val="2840089989"/>
                  </a:ext>
                </a:extLst>
              </a:tr>
              <a:tr h="370840">
                <a:tc>
                  <a:txBody>
                    <a:bodyPr/>
                    <a:lstStyle/>
                    <a:p>
                      <a:pPr algn="ctr"/>
                      <a:endParaRPr lang="es-ES" dirty="0"/>
                    </a:p>
                  </a:txBody>
                  <a:tcPr/>
                </a:tc>
                <a:tc>
                  <a:txBody>
                    <a:bodyPr/>
                    <a:lstStyle/>
                    <a:p>
                      <a:pPr algn="ctr"/>
                      <a:endParaRPr lang="es-ES" dirty="0"/>
                    </a:p>
                  </a:txBody>
                  <a:tcPr/>
                </a:tc>
                <a:extLst>
                  <a:ext uri="{0D108BD9-81ED-4DB2-BD59-A6C34878D82A}">
                    <a16:rowId xmlns:a16="http://schemas.microsoft.com/office/drawing/2014/main" val="1287831315"/>
                  </a:ext>
                </a:extLst>
              </a:tr>
            </a:tbl>
          </a:graphicData>
        </a:graphic>
      </p:graphicFrame>
      <p:sp>
        <p:nvSpPr>
          <p:cNvPr id="14" name="Flecha: a la derecha 13">
            <a:extLst>
              <a:ext uri="{FF2B5EF4-FFF2-40B4-BE49-F238E27FC236}">
                <a16:creationId xmlns:a16="http://schemas.microsoft.com/office/drawing/2014/main" id="{8335285D-2347-2B78-EB93-058E53125F58}"/>
              </a:ext>
            </a:extLst>
          </p:cNvPr>
          <p:cNvSpPr/>
          <p:nvPr/>
        </p:nvSpPr>
        <p:spPr>
          <a:xfrm>
            <a:off x="2192784" y="5814874"/>
            <a:ext cx="2564388" cy="8200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Mismos datos</a:t>
            </a:r>
          </a:p>
        </p:txBody>
      </p:sp>
      <p:sp>
        <p:nvSpPr>
          <p:cNvPr id="7" name="Título 1">
            <a:extLst>
              <a:ext uri="{FF2B5EF4-FFF2-40B4-BE49-F238E27FC236}">
                <a16:creationId xmlns:a16="http://schemas.microsoft.com/office/drawing/2014/main" id="{2232844F-F2A3-02C1-9647-E571944FEA44}"/>
              </a:ext>
            </a:extLst>
          </p:cNvPr>
          <p:cNvSpPr>
            <a:spLocks noGrp="1"/>
          </p:cNvSpPr>
          <p:nvPr>
            <p:ph type="title"/>
          </p:nvPr>
        </p:nvSpPr>
        <p:spPr>
          <a:xfrm>
            <a:off x="581192" y="702156"/>
            <a:ext cx="11029616" cy="1013800"/>
          </a:xfrm>
        </p:spPr>
        <p:txBody>
          <a:bodyPr>
            <a:normAutofit/>
          </a:bodyPr>
          <a:lstStyle/>
          <a:p>
            <a:pPr algn="ctr"/>
            <a:r>
              <a:rPr lang="es-ES" sz="2000" b="1" noProof="0" dirty="0"/>
              <a:t>1.2 Visión general de los niveles de aislamiento de transacción en Oracle</a:t>
            </a:r>
            <a:br>
              <a:rPr lang="es-ES" sz="2000" noProof="0" dirty="0"/>
            </a:br>
            <a:endParaRPr lang="es-ES" sz="2000" dirty="0"/>
          </a:p>
        </p:txBody>
      </p:sp>
    </p:spTree>
    <p:extLst>
      <p:ext uri="{BB962C8B-B14F-4D97-AF65-F5344CB8AC3E}">
        <p14:creationId xmlns:p14="http://schemas.microsoft.com/office/powerpoint/2010/main" val="217774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250" fill="hold"/>
                                        <p:tgtEl>
                                          <p:spTgt spid="14"/>
                                        </p:tgtEl>
                                        <p:attrNameLst>
                                          <p:attrName>ppt_x</p:attrName>
                                        </p:attrNameLst>
                                      </p:cBhvr>
                                      <p:tavLst>
                                        <p:tav tm="0">
                                          <p:val>
                                            <p:strVal val="#ppt_x"/>
                                          </p:val>
                                        </p:tav>
                                        <p:tav tm="100000">
                                          <p:val>
                                            <p:strVal val="#ppt_x"/>
                                          </p:val>
                                        </p:tav>
                                      </p:tavLst>
                                    </p:anim>
                                    <p:anim calcmode="lin" valueType="num">
                                      <p:cBhvr additive="base">
                                        <p:cTn id="15" dur="25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3830A28-E0E0-DFAE-E72C-C974A70CC1BB}"/>
              </a:ext>
            </a:extLst>
          </p:cNvPr>
          <p:cNvSpPr txBox="1"/>
          <p:nvPr/>
        </p:nvSpPr>
        <p:spPr>
          <a:xfrm>
            <a:off x="581192" y="1750581"/>
            <a:ext cx="1601977" cy="430887"/>
          </a:xfrm>
          <a:prstGeom prst="rect">
            <a:avLst/>
          </a:prstGeom>
          <a:noFill/>
        </p:spPr>
        <p:txBody>
          <a:bodyPr wrap="none" rtlCol="0">
            <a:spAutoFit/>
          </a:bodyPr>
          <a:lstStyle/>
          <a:p>
            <a:r>
              <a:rPr lang="es-ES" sz="2200" dirty="0"/>
              <a:t>Serializable</a:t>
            </a:r>
          </a:p>
        </p:txBody>
      </p:sp>
      <p:sp>
        <p:nvSpPr>
          <p:cNvPr id="7" name="CuadroTexto 6">
            <a:extLst>
              <a:ext uri="{FF2B5EF4-FFF2-40B4-BE49-F238E27FC236}">
                <a16:creationId xmlns:a16="http://schemas.microsoft.com/office/drawing/2014/main" id="{285681EF-1713-2411-007B-62238D794AB3}"/>
              </a:ext>
            </a:extLst>
          </p:cNvPr>
          <p:cNvSpPr txBox="1"/>
          <p:nvPr/>
        </p:nvSpPr>
        <p:spPr>
          <a:xfrm>
            <a:off x="3189255" y="2646982"/>
            <a:ext cx="2274662" cy="369332"/>
          </a:xfrm>
          <a:prstGeom prst="rect">
            <a:avLst/>
          </a:prstGeom>
          <a:noFill/>
        </p:spPr>
        <p:txBody>
          <a:bodyPr wrap="none" rtlCol="0">
            <a:spAutoFit/>
          </a:bodyPr>
          <a:lstStyle/>
          <a:p>
            <a:r>
              <a:rPr lang="es-ES" dirty="0"/>
              <a:t>Trazas con conflictos</a:t>
            </a:r>
          </a:p>
        </p:txBody>
      </p:sp>
      <p:graphicFrame>
        <p:nvGraphicFramePr>
          <p:cNvPr id="8" name="Tabla 7">
            <a:extLst>
              <a:ext uri="{FF2B5EF4-FFF2-40B4-BE49-F238E27FC236}">
                <a16:creationId xmlns:a16="http://schemas.microsoft.com/office/drawing/2014/main" id="{E030FB54-D813-FF54-0E51-D99092936EC4}"/>
              </a:ext>
            </a:extLst>
          </p:cNvPr>
          <p:cNvGraphicFramePr>
            <a:graphicFrameLocks noGrp="1"/>
          </p:cNvGraphicFramePr>
          <p:nvPr>
            <p:extLst>
              <p:ext uri="{D42A27DB-BD31-4B8C-83A1-F6EECF244321}">
                <p14:modId xmlns:p14="http://schemas.microsoft.com/office/powerpoint/2010/main" val="3890115420"/>
              </p:ext>
            </p:extLst>
          </p:nvPr>
        </p:nvGraphicFramePr>
        <p:xfrm>
          <a:off x="2497155" y="3358106"/>
          <a:ext cx="3761600" cy="2595880"/>
        </p:xfrm>
        <a:graphic>
          <a:graphicData uri="http://schemas.openxmlformats.org/drawingml/2006/table">
            <a:tbl>
              <a:tblPr firstRow="1" bandRow="1">
                <a:tableStyleId>{5C22544A-7EE6-4342-B048-85BDC9FD1C3A}</a:tableStyleId>
              </a:tblPr>
              <a:tblGrid>
                <a:gridCol w="1880800">
                  <a:extLst>
                    <a:ext uri="{9D8B030D-6E8A-4147-A177-3AD203B41FA5}">
                      <a16:colId xmlns:a16="http://schemas.microsoft.com/office/drawing/2014/main" val="529106322"/>
                    </a:ext>
                  </a:extLst>
                </a:gridCol>
                <a:gridCol w="1880800">
                  <a:extLst>
                    <a:ext uri="{9D8B030D-6E8A-4147-A177-3AD203B41FA5}">
                      <a16:colId xmlns:a16="http://schemas.microsoft.com/office/drawing/2014/main" val="637999457"/>
                    </a:ext>
                  </a:extLst>
                </a:gridCol>
              </a:tblGrid>
              <a:tr h="370840">
                <a:tc>
                  <a:txBody>
                    <a:bodyPr/>
                    <a:lstStyle/>
                    <a:p>
                      <a:pPr algn="ctr"/>
                      <a:r>
                        <a:rPr lang="es-ES" dirty="0"/>
                        <a:t>T1(Serializable)</a:t>
                      </a:r>
                    </a:p>
                  </a:txBody>
                  <a:tcPr/>
                </a:tc>
                <a:tc>
                  <a:txBody>
                    <a:bodyPr/>
                    <a:lstStyle/>
                    <a:p>
                      <a:pPr algn="ctr"/>
                      <a:r>
                        <a:rPr lang="es-ES" dirty="0"/>
                        <a:t>T2</a:t>
                      </a:r>
                    </a:p>
                  </a:txBody>
                  <a:tcPr/>
                </a:tc>
                <a:extLst>
                  <a:ext uri="{0D108BD9-81ED-4DB2-BD59-A6C34878D82A}">
                    <a16:rowId xmlns:a16="http://schemas.microsoft.com/office/drawing/2014/main" val="2803880170"/>
                  </a:ext>
                </a:extLst>
              </a:tr>
              <a:tr h="370840">
                <a:tc>
                  <a:txBody>
                    <a:bodyPr/>
                    <a:lstStyle/>
                    <a:p>
                      <a:pPr algn="ctr"/>
                      <a:r>
                        <a:rPr lang="es-ES" dirty="0"/>
                        <a:t>Begin</a:t>
                      </a:r>
                    </a:p>
                  </a:txBody>
                  <a:tcPr/>
                </a:tc>
                <a:tc>
                  <a:txBody>
                    <a:bodyPr/>
                    <a:lstStyle/>
                    <a:p>
                      <a:pPr algn="ctr"/>
                      <a:r>
                        <a:rPr lang="es-ES" dirty="0"/>
                        <a:t>Begin</a:t>
                      </a:r>
                    </a:p>
                  </a:txBody>
                  <a:tcPr/>
                </a:tc>
                <a:extLst>
                  <a:ext uri="{0D108BD9-81ED-4DB2-BD59-A6C34878D82A}">
                    <a16:rowId xmlns:a16="http://schemas.microsoft.com/office/drawing/2014/main" val="174638791"/>
                  </a:ext>
                </a:extLst>
              </a:tr>
              <a:tr h="370840">
                <a:tc>
                  <a:txBody>
                    <a:bodyPr/>
                    <a:lstStyle/>
                    <a:p>
                      <a:pPr algn="ctr"/>
                      <a:r>
                        <a:rPr lang="es-ES" dirty="0"/>
                        <a:t>…</a:t>
                      </a:r>
                    </a:p>
                  </a:txBody>
                  <a:tcPr/>
                </a:tc>
                <a:tc>
                  <a:txBody>
                    <a:bodyPr/>
                    <a:lstStyle/>
                    <a:p>
                      <a:pPr algn="ctr"/>
                      <a:r>
                        <a:rPr lang="es-ES" dirty="0"/>
                        <a:t>W(D1)</a:t>
                      </a:r>
                    </a:p>
                  </a:txBody>
                  <a:tcPr/>
                </a:tc>
                <a:extLst>
                  <a:ext uri="{0D108BD9-81ED-4DB2-BD59-A6C34878D82A}">
                    <a16:rowId xmlns:a16="http://schemas.microsoft.com/office/drawing/2014/main" val="119184383"/>
                  </a:ext>
                </a:extLst>
              </a:tr>
              <a:tr h="370840">
                <a:tc>
                  <a:txBody>
                    <a:bodyPr/>
                    <a:lstStyle/>
                    <a:p>
                      <a:pPr algn="ctr"/>
                      <a:r>
                        <a:rPr lang="es-E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Commit</a:t>
                      </a:r>
                    </a:p>
                  </a:txBody>
                  <a:tcPr/>
                </a:tc>
                <a:extLst>
                  <a:ext uri="{0D108BD9-81ED-4DB2-BD59-A6C34878D82A}">
                    <a16:rowId xmlns:a16="http://schemas.microsoft.com/office/drawing/2014/main" val="3192657019"/>
                  </a:ext>
                </a:extLst>
              </a:tr>
              <a:tr h="370840">
                <a:tc>
                  <a:txBody>
                    <a:bodyPr/>
                    <a:lstStyle/>
                    <a:p>
                      <a:pPr algn="ctr"/>
                      <a:r>
                        <a:rPr lang="es-ES" dirty="0"/>
                        <a:t>W(D1)</a:t>
                      </a:r>
                    </a:p>
                  </a:txBody>
                  <a:tcPr/>
                </a:tc>
                <a:tc>
                  <a:txBody>
                    <a:bodyPr/>
                    <a:lstStyle/>
                    <a:p>
                      <a:pPr algn="ctr"/>
                      <a:endParaRPr lang="es-ES" dirty="0"/>
                    </a:p>
                  </a:txBody>
                  <a:tcPr/>
                </a:tc>
                <a:extLst>
                  <a:ext uri="{0D108BD9-81ED-4DB2-BD59-A6C34878D82A}">
                    <a16:rowId xmlns:a16="http://schemas.microsoft.com/office/drawing/2014/main" val="2602012315"/>
                  </a:ext>
                </a:extLst>
              </a:tr>
              <a:tr h="370840">
                <a:tc>
                  <a:txBody>
                    <a:bodyPr/>
                    <a:lstStyle/>
                    <a:p>
                      <a:pPr algn="ctr"/>
                      <a:r>
                        <a:rPr lang="es-ES" dirty="0"/>
                        <a:t>Commit</a:t>
                      </a:r>
                    </a:p>
                  </a:txBody>
                  <a:tcPr/>
                </a:tc>
                <a:tc>
                  <a:txBody>
                    <a:bodyPr/>
                    <a:lstStyle/>
                    <a:p>
                      <a:pPr algn="ctr"/>
                      <a:endParaRPr lang="es-ES" dirty="0"/>
                    </a:p>
                  </a:txBody>
                  <a:tcPr/>
                </a:tc>
                <a:extLst>
                  <a:ext uri="{0D108BD9-81ED-4DB2-BD59-A6C34878D82A}">
                    <a16:rowId xmlns:a16="http://schemas.microsoft.com/office/drawing/2014/main" val="2840089989"/>
                  </a:ext>
                </a:extLst>
              </a:tr>
              <a:tr h="370840">
                <a:tc>
                  <a:txBody>
                    <a:bodyPr/>
                    <a:lstStyle/>
                    <a:p>
                      <a:pPr algn="ctr"/>
                      <a:endParaRPr lang="es-ES" dirty="0"/>
                    </a:p>
                  </a:txBody>
                  <a:tcPr/>
                </a:tc>
                <a:tc>
                  <a:txBody>
                    <a:bodyPr/>
                    <a:lstStyle/>
                    <a:p>
                      <a:pPr algn="ctr"/>
                      <a:endParaRPr lang="es-ES" dirty="0"/>
                    </a:p>
                  </a:txBody>
                  <a:tcPr/>
                </a:tc>
                <a:extLst>
                  <a:ext uri="{0D108BD9-81ED-4DB2-BD59-A6C34878D82A}">
                    <a16:rowId xmlns:a16="http://schemas.microsoft.com/office/drawing/2014/main" val="1287831315"/>
                  </a:ext>
                </a:extLst>
              </a:tr>
            </a:tbl>
          </a:graphicData>
        </a:graphic>
      </p:graphicFrame>
      <p:sp>
        <p:nvSpPr>
          <p:cNvPr id="9" name="Flecha: a la derecha 8">
            <a:extLst>
              <a:ext uri="{FF2B5EF4-FFF2-40B4-BE49-F238E27FC236}">
                <a16:creationId xmlns:a16="http://schemas.microsoft.com/office/drawing/2014/main" id="{5207D6E2-BEAC-C161-3DE4-AA468EE1B1AD}"/>
              </a:ext>
            </a:extLst>
          </p:cNvPr>
          <p:cNvSpPr/>
          <p:nvPr/>
        </p:nvSpPr>
        <p:spPr>
          <a:xfrm>
            <a:off x="895178" y="4759867"/>
            <a:ext cx="1601977" cy="5744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Error</a:t>
            </a:r>
          </a:p>
        </p:txBody>
      </p:sp>
      <p:pic>
        <p:nvPicPr>
          <p:cNvPr id="11" name="Gráfico 10" descr="Prohibido con relleno sólido">
            <a:extLst>
              <a:ext uri="{FF2B5EF4-FFF2-40B4-BE49-F238E27FC236}">
                <a16:creationId xmlns:a16="http://schemas.microsoft.com/office/drawing/2014/main" id="{EA15A319-095F-3CA9-099C-928151D76B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11658" y="2479642"/>
            <a:ext cx="704011" cy="704011"/>
          </a:xfrm>
          <a:prstGeom prst="rect">
            <a:avLst/>
          </a:prstGeom>
        </p:spPr>
      </p:pic>
      <p:sp>
        <p:nvSpPr>
          <p:cNvPr id="14" name="CuadroTexto 13">
            <a:extLst>
              <a:ext uri="{FF2B5EF4-FFF2-40B4-BE49-F238E27FC236}">
                <a16:creationId xmlns:a16="http://schemas.microsoft.com/office/drawing/2014/main" id="{B699250E-1F44-63D5-52CE-2B336FA6FEA4}"/>
              </a:ext>
            </a:extLst>
          </p:cNvPr>
          <p:cNvSpPr txBox="1"/>
          <p:nvPr/>
        </p:nvSpPr>
        <p:spPr>
          <a:xfrm>
            <a:off x="7527060" y="3562397"/>
            <a:ext cx="2810706" cy="338554"/>
          </a:xfrm>
          <a:prstGeom prst="rect">
            <a:avLst/>
          </a:prstGeom>
          <a:noFill/>
        </p:spPr>
        <p:txBody>
          <a:bodyPr wrap="none" rtlCol="0">
            <a:spAutoFit/>
          </a:bodyPr>
          <a:lstStyle/>
          <a:p>
            <a:pPr marL="285750" indent="-285750">
              <a:buFont typeface="Arial" panose="020B0604020202020204" pitchFamily="34" charset="0"/>
              <a:buChar char="•"/>
            </a:pPr>
            <a:r>
              <a:rPr lang="es-ES" sz="1600" dirty="0"/>
              <a:t>Rollback de la transacción</a:t>
            </a:r>
          </a:p>
        </p:txBody>
      </p:sp>
      <p:sp>
        <p:nvSpPr>
          <p:cNvPr id="15" name="CuadroTexto 14">
            <a:extLst>
              <a:ext uri="{FF2B5EF4-FFF2-40B4-BE49-F238E27FC236}">
                <a16:creationId xmlns:a16="http://schemas.microsoft.com/office/drawing/2014/main" id="{199135C0-634E-F5C2-7B2E-F8AB7E8EDD96}"/>
              </a:ext>
            </a:extLst>
          </p:cNvPr>
          <p:cNvSpPr txBox="1"/>
          <p:nvPr/>
        </p:nvSpPr>
        <p:spPr>
          <a:xfrm>
            <a:off x="7527060" y="4033749"/>
            <a:ext cx="3952236" cy="338554"/>
          </a:xfrm>
          <a:prstGeom prst="rect">
            <a:avLst/>
          </a:prstGeom>
          <a:noFill/>
        </p:spPr>
        <p:txBody>
          <a:bodyPr wrap="none" rtlCol="0">
            <a:spAutoFit/>
          </a:bodyPr>
          <a:lstStyle/>
          <a:p>
            <a:pPr marL="285750" indent="-285750">
              <a:buFont typeface="Arial" panose="020B0604020202020204" pitchFamily="34" charset="0"/>
              <a:buChar char="•"/>
            </a:pPr>
            <a:r>
              <a:rPr lang="es-ES" sz="1600" dirty="0"/>
              <a:t>Confirmar los cambios hasta ese punto</a:t>
            </a:r>
          </a:p>
        </p:txBody>
      </p:sp>
      <p:sp>
        <p:nvSpPr>
          <p:cNvPr id="16" name="CuadroTexto 15">
            <a:extLst>
              <a:ext uri="{FF2B5EF4-FFF2-40B4-BE49-F238E27FC236}">
                <a16:creationId xmlns:a16="http://schemas.microsoft.com/office/drawing/2014/main" id="{A2CC8422-4F70-9520-1B5C-CD9391E6FDD1}"/>
              </a:ext>
            </a:extLst>
          </p:cNvPr>
          <p:cNvSpPr txBox="1"/>
          <p:nvPr/>
        </p:nvSpPr>
        <p:spPr>
          <a:xfrm>
            <a:off x="7527060" y="4505101"/>
            <a:ext cx="3122393" cy="338554"/>
          </a:xfrm>
          <a:prstGeom prst="rect">
            <a:avLst/>
          </a:prstGeom>
          <a:noFill/>
        </p:spPr>
        <p:txBody>
          <a:bodyPr wrap="none" rtlCol="0">
            <a:spAutoFit/>
          </a:bodyPr>
          <a:lstStyle/>
          <a:p>
            <a:pPr marL="285750" indent="-285750">
              <a:buFont typeface="Arial" panose="020B0604020202020204" pitchFamily="34" charset="0"/>
              <a:buChar char="•"/>
            </a:pPr>
            <a:r>
              <a:rPr lang="es-ES" sz="1600" dirty="0"/>
              <a:t>Establecer  puntos de salvado</a:t>
            </a:r>
          </a:p>
        </p:txBody>
      </p:sp>
      <p:sp>
        <p:nvSpPr>
          <p:cNvPr id="10" name="Título 1">
            <a:extLst>
              <a:ext uri="{FF2B5EF4-FFF2-40B4-BE49-F238E27FC236}">
                <a16:creationId xmlns:a16="http://schemas.microsoft.com/office/drawing/2014/main" id="{CDF64C20-2E04-F269-9840-B059E7200E60}"/>
              </a:ext>
            </a:extLst>
          </p:cNvPr>
          <p:cNvSpPr>
            <a:spLocks noGrp="1"/>
          </p:cNvSpPr>
          <p:nvPr>
            <p:ph type="title"/>
          </p:nvPr>
        </p:nvSpPr>
        <p:spPr>
          <a:xfrm>
            <a:off x="581192" y="702156"/>
            <a:ext cx="11029616" cy="1013800"/>
          </a:xfrm>
        </p:spPr>
        <p:txBody>
          <a:bodyPr>
            <a:normAutofit/>
          </a:bodyPr>
          <a:lstStyle/>
          <a:p>
            <a:pPr algn="ctr"/>
            <a:r>
              <a:rPr lang="es-ES" sz="2000" b="1" noProof="0" dirty="0"/>
              <a:t>1.2 Visión general de los niveles de aislamiento de transacción en Oracle</a:t>
            </a:r>
            <a:br>
              <a:rPr lang="es-ES" sz="2000" noProof="0" dirty="0"/>
            </a:br>
            <a:endParaRPr lang="es-ES" sz="2000" dirty="0"/>
          </a:p>
        </p:txBody>
      </p:sp>
    </p:spTree>
    <p:extLst>
      <p:ext uri="{BB962C8B-B14F-4D97-AF65-F5344CB8AC3E}">
        <p14:creationId xmlns:p14="http://schemas.microsoft.com/office/powerpoint/2010/main" val="226526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3830A28-E0E0-DFAE-E72C-C974A70CC1BB}"/>
              </a:ext>
            </a:extLst>
          </p:cNvPr>
          <p:cNvSpPr txBox="1"/>
          <p:nvPr/>
        </p:nvSpPr>
        <p:spPr>
          <a:xfrm>
            <a:off x="581192" y="1780935"/>
            <a:ext cx="1700722" cy="430887"/>
          </a:xfrm>
          <a:prstGeom prst="rect">
            <a:avLst/>
          </a:prstGeom>
          <a:noFill/>
        </p:spPr>
        <p:txBody>
          <a:bodyPr wrap="none" rtlCol="0">
            <a:spAutoFit/>
          </a:bodyPr>
          <a:lstStyle/>
          <a:p>
            <a:r>
              <a:rPr lang="es-ES" sz="2200" dirty="0"/>
              <a:t>Solo lectura </a:t>
            </a:r>
          </a:p>
        </p:txBody>
      </p:sp>
      <p:sp>
        <p:nvSpPr>
          <p:cNvPr id="7" name="CuadroTexto 6">
            <a:extLst>
              <a:ext uri="{FF2B5EF4-FFF2-40B4-BE49-F238E27FC236}">
                <a16:creationId xmlns:a16="http://schemas.microsoft.com/office/drawing/2014/main" id="{B4AB589B-B989-D2A9-147B-4040D2C1E663}"/>
              </a:ext>
            </a:extLst>
          </p:cNvPr>
          <p:cNvSpPr txBox="1"/>
          <p:nvPr/>
        </p:nvSpPr>
        <p:spPr>
          <a:xfrm>
            <a:off x="669969" y="2796466"/>
            <a:ext cx="4468083" cy="2308324"/>
          </a:xfrm>
          <a:prstGeom prst="rect">
            <a:avLst/>
          </a:prstGeom>
          <a:noFill/>
        </p:spPr>
        <p:txBody>
          <a:bodyPr wrap="none" rtlCol="0">
            <a:spAutoFit/>
          </a:bodyPr>
          <a:lstStyle/>
          <a:p>
            <a:r>
              <a:rPr lang="es-ES" sz="2000" dirty="0"/>
              <a:t>Características:</a:t>
            </a:r>
          </a:p>
          <a:p>
            <a:pPr marL="285750" indent="-285750">
              <a:lnSpc>
                <a:spcPct val="150000"/>
              </a:lnSpc>
              <a:buClr>
                <a:schemeClr val="accent2"/>
              </a:buClr>
              <a:buFont typeface="Wingdings" panose="05000000000000000000" pitchFamily="2" charset="2"/>
              <a:buChar char="§"/>
            </a:pPr>
            <a:r>
              <a:rPr lang="es-ES" dirty="0"/>
              <a:t>Nivel de aislamiento idéntico al serializable</a:t>
            </a:r>
          </a:p>
          <a:p>
            <a:pPr marL="285750" indent="-285750">
              <a:lnSpc>
                <a:spcPct val="150000"/>
              </a:lnSpc>
              <a:buClr>
                <a:schemeClr val="accent2"/>
              </a:buClr>
              <a:buFont typeface="Wingdings" panose="05000000000000000000" pitchFamily="2" charset="2"/>
              <a:buChar char="§"/>
            </a:pPr>
            <a:r>
              <a:rPr lang="es-ES" dirty="0"/>
              <a:t>Solo hace operaciones de lectura</a:t>
            </a:r>
          </a:p>
          <a:p>
            <a:pPr marL="285750" indent="-285750">
              <a:lnSpc>
                <a:spcPct val="150000"/>
              </a:lnSpc>
              <a:buClr>
                <a:schemeClr val="accent2"/>
              </a:buClr>
              <a:buFont typeface="Wingdings" panose="05000000000000000000" pitchFamily="2" charset="2"/>
              <a:buChar char="§"/>
            </a:pPr>
            <a:r>
              <a:rPr lang="es-ES" dirty="0"/>
              <a:t>Trabaja con datos consistentes</a:t>
            </a:r>
          </a:p>
          <a:p>
            <a:pPr marL="285750" indent="-285750">
              <a:lnSpc>
                <a:spcPct val="150000"/>
              </a:lnSpc>
              <a:buClr>
                <a:schemeClr val="accent2"/>
              </a:buClr>
              <a:buFont typeface="Wingdings" panose="05000000000000000000" pitchFamily="2" charset="2"/>
              <a:buChar char="§"/>
            </a:pPr>
            <a:r>
              <a:rPr lang="es-ES" dirty="0"/>
              <a:t>Útil para hacer reportes</a:t>
            </a:r>
            <a:endParaRPr lang="es-ES" sz="1600" dirty="0"/>
          </a:p>
          <a:p>
            <a:pPr marL="285750" indent="-285750">
              <a:buFont typeface="Arial" panose="020B0604020202020204" pitchFamily="34" charset="0"/>
              <a:buChar char="•"/>
            </a:pPr>
            <a:endParaRPr lang="es-ES" sz="1600" dirty="0"/>
          </a:p>
        </p:txBody>
      </p:sp>
      <p:sp>
        <p:nvSpPr>
          <p:cNvPr id="6" name="Título 1">
            <a:extLst>
              <a:ext uri="{FF2B5EF4-FFF2-40B4-BE49-F238E27FC236}">
                <a16:creationId xmlns:a16="http://schemas.microsoft.com/office/drawing/2014/main" id="{175ABEEE-2997-4AF4-45EF-9BFDCA3DAC99}"/>
              </a:ext>
            </a:extLst>
          </p:cNvPr>
          <p:cNvSpPr>
            <a:spLocks noGrp="1"/>
          </p:cNvSpPr>
          <p:nvPr>
            <p:ph type="title"/>
          </p:nvPr>
        </p:nvSpPr>
        <p:spPr>
          <a:xfrm>
            <a:off x="581192" y="702156"/>
            <a:ext cx="11029616" cy="1013800"/>
          </a:xfrm>
        </p:spPr>
        <p:txBody>
          <a:bodyPr>
            <a:normAutofit/>
          </a:bodyPr>
          <a:lstStyle/>
          <a:p>
            <a:pPr algn="ctr"/>
            <a:r>
              <a:rPr lang="es-ES" sz="2000" b="1" noProof="0" dirty="0"/>
              <a:t>1.2 Visión general de los niveles de aislamiento de transacción en Oracle</a:t>
            </a:r>
            <a:br>
              <a:rPr lang="es-ES" sz="2000" noProof="0" dirty="0"/>
            </a:br>
            <a:endParaRPr lang="es-ES" sz="2000" dirty="0"/>
          </a:p>
        </p:txBody>
      </p:sp>
      <p:pic>
        <p:nvPicPr>
          <p:cNvPr id="9" name="Gráfico 8" descr="Base de datos con relleno sólido">
            <a:extLst>
              <a:ext uri="{FF2B5EF4-FFF2-40B4-BE49-F238E27FC236}">
                <a16:creationId xmlns:a16="http://schemas.microsoft.com/office/drawing/2014/main" id="{5C9C9DF2-6E0F-E475-5D87-84FE28AF10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4993" y="2787588"/>
            <a:ext cx="2116683" cy="2116683"/>
          </a:xfrm>
          <a:prstGeom prst="rect">
            <a:avLst/>
          </a:prstGeom>
        </p:spPr>
      </p:pic>
      <p:pic>
        <p:nvPicPr>
          <p:cNvPr id="11" name="Gráfico 10" descr="Libros con relleno sólido">
            <a:extLst>
              <a:ext uri="{FF2B5EF4-FFF2-40B4-BE49-F238E27FC236}">
                <a16:creationId xmlns:a16="http://schemas.microsoft.com/office/drawing/2014/main" id="{F881C674-B9DF-ECF8-0935-FEEC2C904F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83334" y="3779027"/>
            <a:ext cx="1241394" cy="1241394"/>
          </a:xfrm>
          <a:prstGeom prst="rect">
            <a:avLst/>
          </a:prstGeom>
        </p:spPr>
      </p:pic>
    </p:spTree>
    <p:extLst>
      <p:ext uri="{BB962C8B-B14F-4D97-AF65-F5344CB8AC3E}">
        <p14:creationId xmlns:p14="http://schemas.microsoft.com/office/powerpoint/2010/main" val="1587105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4AB589B-B989-D2A9-147B-4040D2C1E663}"/>
              </a:ext>
            </a:extLst>
          </p:cNvPr>
          <p:cNvSpPr txBox="1"/>
          <p:nvPr/>
        </p:nvSpPr>
        <p:spPr>
          <a:xfrm>
            <a:off x="292040" y="3030450"/>
            <a:ext cx="11949682" cy="3170099"/>
          </a:xfrm>
          <a:prstGeom prst="rect">
            <a:avLst/>
          </a:prstGeom>
          <a:noFill/>
        </p:spPr>
        <p:txBody>
          <a:bodyPr wrap="none" rtlCol="0">
            <a:spAutoFit/>
          </a:bodyPr>
          <a:lstStyle/>
          <a:p>
            <a:pPr algn="just"/>
            <a:r>
              <a:rPr lang="es-ES" sz="2000" dirty="0"/>
              <a:t>Los bloqueos son un mecanismo que impide las interacciones destructivas, es decir, impide transacciones que </a:t>
            </a:r>
          </a:p>
          <a:p>
            <a:pPr algn="just"/>
            <a:r>
              <a:rPr lang="es-ES" sz="2000" dirty="0"/>
              <a:t>actualizan los datos incorrectamente o alteran incorrectamente estructuras de datos entre datos compartidos</a:t>
            </a:r>
          </a:p>
          <a:p>
            <a:pPr algn="just"/>
            <a:endParaRPr lang="es-ES" sz="2000" dirty="0"/>
          </a:p>
          <a:p>
            <a:pPr algn="just"/>
            <a:r>
              <a:rPr lang="es-ES" sz="2000" dirty="0"/>
              <a:t>Los bloqueos en Oracle afectan a los escritores y a los lectores y las reglas que nos dicen cuando se produce un </a:t>
            </a:r>
          </a:p>
          <a:p>
            <a:pPr algn="just"/>
            <a:r>
              <a:rPr lang="es-ES" sz="2000" dirty="0"/>
              <a:t>bloqueo son las siguientes:</a:t>
            </a:r>
          </a:p>
          <a:p>
            <a:pPr algn="just"/>
            <a:r>
              <a:rPr lang="es-ES" sz="2000" dirty="0"/>
              <a:t>- Una fila se bloquea solo cuando está siendo modificada por un escritor </a:t>
            </a:r>
          </a:p>
          <a:p>
            <a:pPr algn="just"/>
            <a:r>
              <a:rPr lang="es-ES" sz="2000" dirty="0"/>
              <a:t>-Si una fila está siendo bloqueada por un escritor, otro escritor no puede modificarla</a:t>
            </a:r>
          </a:p>
          <a:p>
            <a:pPr algn="just"/>
            <a:r>
              <a:rPr lang="es-ES" sz="2000" dirty="0"/>
              <a:t>-Un lector no bloquea a un escritor ni viceversa, ya que si la fila está siendo modificada la base de datos accederá </a:t>
            </a:r>
          </a:p>
          <a:p>
            <a:pPr algn="just"/>
            <a:r>
              <a:rPr lang="es-ES" sz="2000" dirty="0"/>
              <a:t>  a datos pasados. Excepcionalmente un lector bloqueara a un escritor si se produce la sentencia </a:t>
            </a:r>
          </a:p>
          <a:p>
            <a:pPr algn="just"/>
            <a:r>
              <a:rPr lang="es-ES" sz="2000" dirty="0"/>
              <a:t>  SELECT… FOR UPDATE.</a:t>
            </a:r>
          </a:p>
        </p:txBody>
      </p:sp>
      <p:sp>
        <p:nvSpPr>
          <p:cNvPr id="6" name="Título 1">
            <a:extLst>
              <a:ext uri="{FF2B5EF4-FFF2-40B4-BE49-F238E27FC236}">
                <a16:creationId xmlns:a16="http://schemas.microsoft.com/office/drawing/2014/main" id="{175ABEEE-2997-4AF4-45EF-9BFDCA3DAC99}"/>
              </a:ext>
            </a:extLst>
          </p:cNvPr>
          <p:cNvSpPr>
            <a:spLocks noGrp="1"/>
          </p:cNvSpPr>
          <p:nvPr>
            <p:ph type="title"/>
          </p:nvPr>
        </p:nvSpPr>
        <p:spPr>
          <a:xfrm>
            <a:off x="581192" y="702156"/>
            <a:ext cx="11029616" cy="1013800"/>
          </a:xfrm>
        </p:spPr>
        <p:txBody>
          <a:bodyPr>
            <a:normAutofit fontScale="90000"/>
          </a:bodyPr>
          <a:lstStyle/>
          <a:p>
            <a:pPr algn="ctr"/>
            <a:r>
              <a:rPr lang="es-ES" sz="2200" b="1" noProof="0" dirty="0"/>
              <a:t>1.3</a:t>
            </a:r>
            <a:r>
              <a:rPr lang="es-ES" sz="2000" b="1" noProof="0" dirty="0"/>
              <a:t> </a:t>
            </a:r>
            <a:r>
              <a:rPr lang="es-ES" sz="2000" b="1" dirty="0"/>
              <a:t>Descripción general del Mecanismo de bloqueo en Oracle. Bloqueos e Interbloqueos. Bloqueos automáticos, manuales y definidos por el usuario. </a:t>
            </a:r>
            <a:br>
              <a:rPr lang="es-ES" sz="2000" noProof="0" dirty="0"/>
            </a:br>
            <a:endParaRPr lang="es-ES" sz="2000" dirty="0"/>
          </a:p>
        </p:txBody>
      </p:sp>
      <p:sp>
        <p:nvSpPr>
          <p:cNvPr id="2" name="CuadroTexto 1">
            <a:extLst>
              <a:ext uri="{FF2B5EF4-FFF2-40B4-BE49-F238E27FC236}">
                <a16:creationId xmlns:a16="http://schemas.microsoft.com/office/drawing/2014/main" id="{B5DE229A-6DAC-04A6-81C4-484BDC75C0AA}"/>
              </a:ext>
            </a:extLst>
          </p:cNvPr>
          <p:cNvSpPr txBox="1"/>
          <p:nvPr/>
        </p:nvSpPr>
        <p:spPr>
          <a:xfrm>
            <a:off x="439790" y="2111593"/>
            <a:ext cx="6922793" cy="523220"/>
          </a:xfrm>
          <a:prstGeom prst="rect">
            <a:avLst/>
          </a:prstGeom>
          <a:noFill/>
        </p:spPr>
        <p:txBody>
          <a:bodyPr wrap="none" rtlCol="0">
            <a:spAutoFit/>
          </a:bodyPr>
          <a:lstStyle/>
          <a:p>
            <a:r>
              <a:rPr lang="es-ES" sz="2800" dirty="0"/>
              <a:t>¿Que son los bloqueos y cuando se producen?</a:t>
            </a:r>
          </a:p>
        </p:txBody>
      </p:sp>
    </p:spTree>
    <p:extLst>
      <p:ext uri="{BB962C8B-B14F-4D97-AF65-F5344CB8AC3E}">
        <p14:creationId xmlns:p14="http://schemas.microsoft.com/office/powerpoint/2010/main" val="1139383794"/>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4AB589B-B989-D2A9-147B-4040D2C1E663}"/>
              </a:ext>
            </a:extLst>
          </p:cNvPr>
          <p:cNvSpPr txBox="1"/>
          <p:nvPr/>
        </p:nvSpPr>
        <p:spPr>
          <a:xfrm>
            <a:off x="713167" y="2945608"/>
            <a:ext cx="11462497" cy="954107"/>
          </a:xfrm>
          <a:prstGeom prst="rect">
            <a:avLst/>
          </a:prstGeom>
          <a:noFill/>
        </p:spPr>
        <p:txBody>
          <a:bodyPr wrap="none" rtlCol="0">
            <a:spAutoFit/>
          </a:bodyPr>
          <a:lstStyle/>
          <a:p>
            <a:r>
              <a:rPr lang="es-ES" sz="2000" dirty="0"/>
              <a:t>Los bloqueos son importantes ya que proporciona concurrencia de datos, consistencia </a:t>
            </a:r>
          </a:p>
          <a:p>
            <a:r>
              <a:rPr lang="es-ES" sz="2000" dirty="0"/>
              <a:t>e integridad entre transacciones. Los bloqueos se realizan automáticamente y no requiere acción del usuario.</a:t>
            </a:r>
            <a:endParaRPr lang="es-ES" sz="1600" dirty="0"/>
          </a:p>
          <a:p>
            <a:pPr marL="285750" indent="-285750">
              <a:buFont typeface="Arial" panose="020B0604020202020204" pitchFamily="34" charset="0"/>
              <a:buChar char="•"/>
            </a:pPr>
            <a:endParaRPr lang="es-ES" sz="1600" dirty="0"/>
          </a:p>
        </p:txBody>
      </p:sp>
      <p:sp>
        <p:nvSpPr>
          <p:cNvPr id="6" name="Título 1">
            <a:extLst>
              <a:ext uri="{FF2B5EF4-FFF2-40B4-BE49-F238E27FC236}">
                <a16:creationId xmlns:a16="http://schemas.microsoft.com/office/drawing/2014/main" id="{175ABEEE-2997-4AF4-45EF-9BFDCA3DAC99}"/>
              </a:ext>
            </a:extLst>
          </p:cNvPr>
          <p:cNvSpPr>
            <a:spLocks noGrp="1"/>
          </p:cNvSpPr>
          <p:nvPr>
            <p:ph type="title"/>
          </p:nvPr>
        </p:nvSpPr>
        <p:spPr>
          <a:xfrm>
            <a:off x="581192" y="702156"/>
            <a:ext cx="11029616" cy="1013800"/>
          </a:xfrm>
        </p:spPr>
        <p:txBody>
          <a:bodyPr>
            <a:normAutofit fontScale="90000"/>
          </a:bodyPr>
          <a:lstStyle/>
          <a:p>
            <a:pPr algn="ctr"/>
            <a:r>
              <a:rPr lang="es-ES" sz="2200" b="1" noProof="0" dirty="0"/>
              <a:t>1.3</a:t>
            </a:r>
            <a:r>
              <a:rPr lang="es-ES" sz="2000" b="1" noProof="0" dirty="0"/>
              <a:t> </a:t>
            </a:r>
            <a:r>
              <a:rPr lang="es-ES" sz="2000" b="1" dirty="0"/>
              <a:t>Descripción general del Mecanismo de bloqueo en Oracle. Bloqueos e Interbloqueos. Bloqueos automáticos, manuales y definidos por el usuario. </a:t>
            </a:r>
            <a:br>
              <a:rPr lang="es-ES" sz="2000" noProof="0" dirty="0"/>
            </a:br>
            <a:endParaRPr lang="es-ES" sz="2000" dirty="0"/>
          </a:p>
        </p:txBody>
      </p:sp>
      <p:sp>
        <p:nvSpPr>
          <p:cNvPr id="2" name="CuadroTexto 1">
            <a:extLst>
              <a:ext uri="{FF2B5EF4-FFF2-40B4-BE49-F238E27FC236}">
                <a16:creationId xmlns:a16="http://schemas.microsoft.com/office/drawing/2014/main" id="{B5DE229A-6DAC-04A6-81C4-484BDC75C0AA}"/>
              </a:ext>
            </a:extLst>
          </p:cNvPr>
          <p:cNvSpPr txBox="1"/>
          <p:nvPr/>
        </p:nvSpPr>
        <p:spPr>
          <a:xfrm>
            <a:off x="581192" y="2146116"/>
            <a:ext cx="3127651" cy="369332"/>
          </a:xfrm>
          <a:prstGeom prst="rect">
            <a:avLst/>
          </a:prstGeom>
          <a:noFill/>
        </p:spPr>
        <p:txBody>
          <a:bodyPr wrap="none" rtlCol="0">
            <a:spAutoFit/>
          </a:bodyPr>
          <a:lstStyle/>
          <a:p>
            <a:r>
              <a:rPr lang="es-ES" dirty="0"/>
              <a:t>Porque se realizan los bloqueos</a:t>
            </a:r>
          </a:p>
        </p:txBody>
      </p:sp>
    </p:spTree>
    <p:extLst>
      <p:ext uri="{BB962C8B-B14F-4D97-AF65-F5344CB8AC3E}">
        <p14:creationId xmlns:p14="http://schemas.microsoft.com/office/powerpoint/2010/main" val="2429164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4AB589B-B989-D2A9-147B-4040D2C1E663}"/>
              </a:ext>
            </a:extLst>
          </p:cNvPr>
          <p:cNvSpPr txBox="1"/>
          <p:nvPr/>
        </p:nvSpPr>
        <p:spPr>
          <a:xfrm>
            <a:off x="684886" y="2945608"/>
            <a:ext cx="11494622" cy="2554545"/>
          </a:xfrm>
          <a:prstGeom prst="rect">
            <a:avLst/>
          </a:prstGeom>
          <a:noFill/>
        </p:spPr>
        <p:txBody>
          <a:bodyPr wrap="none" rtlCol="0">
            <a:spAutoFit/>
          </a:bodyPr>
          <a:lstStyle/>
          <a:p>
            <a:r>
              <a:rPr lang="es-ES" sz="1600" dirty="0"/>
              <a:t>Existen dos tipos de bloqueos </a:t>
            </a:r>
          </a:p>
          <a:p>
            <a:pPr marL="285750" indent="-285750">
              <a:buFontTx/>
              <a:buChar char="-"/>
            </a:pPr>
            <a:r>
              <a:rPr lang="es-ES" sz="1600" dirty="0"/>
              <a:t>Bloqueos exclusivos: Este modo impide que se comparta el recurso asociado. Una transacción obtiene un bloqueo exclusivo cuando </a:t>
            </a:r>
          </a:p>
          <a:p>
            <a:r>
              <a:rPr lang="es-ES" sz="1600" dirty="0"/>
              <a:t>modifica datos. La primera transacción que bloquea un recurso de forma exclusiva es la única transacción que puede alterar el recurso </a:t>
            </a:r>
          </a:p>
          <a:p>
            <a:r>
              <a:rPr lang="es-ES" sz="1600" dirty="0"/>
              <a:t>hasta que se libere .</a:t>
            </a:r>
          </a:p>
          <a:p>
            <a:pPr marL="285750" indent="-285750">
              <a:buFontTx/>
              <a:buChar char="-"/>
            </a:pPr>
            <a:endParaRPr lang="es-ES" sz="1600" dirty="0"/>
          </a:p>
          <a:p>
            <a:endParaRPr lang="es-ES" sz="1600" dirty="0"/>
          </a:p>
          <a:p>
            <a:pPr marL="285750" indent="-285750">
              <a:buFontTx/>
              <a:buChar char="-"/>
            </a:pPr>
            <a:r>
              <a:rPr lang="es-ES" sz="1600" dirty="0"/>
              <a:t>Bloqueos compartidos: Este modo permite compartir el recurso asociado, en función de las operaciones implicadas. Varios usuarios </a:t>
            </a:r>
          </a:p>
          <a:p>
            <a:r>
              <a:rPr lang="es-ES" sz="1600" dirty="0"/>
              <a:t>que lean datos pueden compartirlos, manteniendo bloqueos de compartición .Los bloqueos para evitar el acceso concurrente de un </a:t>
            </a:r>
          </a:p>
          <a:p>
            <a:r>
              <a:rPr lang="es-ES" sz="1600" dirty="0"/>
              <a:t>escritor que necesite un bloqueo exclusivo. Los bloqueos compartidos sobre un mismo recurso pueden ser adquiridos </a:t>
            </a:r>
          </a:p>
          <a:p>
            <a:r>
              <a:rPr lang="es-ES" sz="1600" dirty="0"/>
              <a:t>por varias transacciones.</a:t>
            </a:r>
          </a:p>
        </p:txBody>
      </p:sp>
      <p:sp>
        <p:nvSpPr>
          <p:cNvPr id="6" name="Título 1">
            <a:extLst>
              <a:ext uri="{FF2B5EF4-FFF2-40B4-BE49-F238E27FC236}">
                <a16:creationId xmlns:a16="http://schemas.microsoft.com/office/drawing/2014/main" id="{175ABEEE-2997-4AF4-45EF-9BFDCA3DAC99}"/>
              </a:ext>
            </a:extLst>
          </p:cNvPr>
          <p:cNvSpPr>
            <a:spLocks noGrp="1"/>
          </p:cNvSpPr>
          <p:nvPr>
            <p:ph type="title"/>
          </p:nvPr>
        </p:nvSpPr>
        <p:spPr>
          <a:xfrm>
            <a:off x="581192" y="702156"/>
            <a:ext cx="11029616" cy="1013800"/>
          </a:xfrm>
        </p:spPr>
        <p:txBody>
          <a:bodyPr>
            <a:normAutofit fontScale="90000"/>
          </a:bodyPr>
          <a:lstStyle/>
          <a:p>
            <a:pPr algn="ctr"/>
            <a:r>
              <a:rPr lang="es-ES" sz="2200" b="1" noProof="0" dirty="0"/>
              <a:t>1.3</a:t>
            </a:r>
            <a:r>
              <a:rPr lang="es-ES" sz="2000" b="1" noProof="0" dirty="0"/>
              <a:t> </a:t>
            </a:r>
            <a:r>
              <a:rPr lang="es-ES" sz="2000" b="1" dirty="0"/>
              <a:t>Descripción general del Mecanismo de bloqueo en Oracle. Bloqueos e Interbloqueos. Bloqueos automáticos, manuales y definidos por el usuario. </a:t>
            </a:r>
            <a:br>
              <a:rPr lang="es-ES" sz="2000" noProof="0" dirty="0"/>
            </a:br>
            <a:endParaRPr lang="es-ES" sz="2000" dirty="0"/>
          </a:p>
        </p:txBody>
      </p:sp>
      <p:sp>
        <p:nvSpPr>
          <p:cNvPr id="2" name="CuadroTexto 1">
            <a:extLst>
              <a:ext uri="{FF2B5EF4-FFF2-40B4-BE49-F238E27FC236}">
                <a16:creationId xmlns:a16="http://schemas.microsoft.com/office/drawing/2014/main" id="{B5DE229A-6DAC-04A6-81C4-484BDC75C0AA}"/>
              </a:ext>
            </a:extLst>
          </p:cNvPr>
          <p:cNvSpPr txBox="1"/>
          <p:nvPr/>
        </p:nvSpPr>
        <p:spPr>
          <a:xfrm>
            <a:off x="581192" y="2146116"/>
            <a:ext cx="643125" cy="369332"/>
          </a:xfrm>
          <a:prstGeom prst="rect">
            <a:avLst/>
          </a:prstGeom>
          <a:noFill/>
        </p:spPr>
        <p:txBody>
          <a:bodyPr wrap="none" rtlCol="0">
            <a:spAutoFit/>
          </a:bodyPr>
          <a:lstStyle/>
          <a:p>
            <a:r>
              <a:rPr lang="es-ES" dirty="0"/>
              <a:t>tipos</a:t>
            </a:r>
          </a:p>
        </p:txBody>
      </p:sp>
    </p:spTree>
    <p:extLst>
      <p:ext uri="{BB962C8B-B14F-4D97-AF65-F5344CB8AC3E}">
        <p14:creationId xmlns:p14="http://schemas.microsoft.com/office/powerpoint/2010/main" val="90473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4AB589B-B989-D2A9-147B-4040D2C1E663}"/>
              </a:ext>
            </a:extLst>
          </p:cNvPr>
          <p:cNvSpPr txBox="1"/>
          <p:nvPr/>
        </p:nvSpPr>
        <p:spPr>
          <a:xfrm>
            <a:off x="581191" y="3042884"/>
            <a:ext cx="11653768" cy="4031873"/>
          </a:xfrm>
          <a:prstGeom prst="rect">
            <a:avLst/>
          </a:prstGeom>
          <a:noFill/>
        </p:spPr>
        <p:txBody>
          <a:bodyPr wrap="none" rtlCol="0">
            <a:spAutoFit/>
          </a:bodyPr>
          <a:lstStyle/>
          <a:p>
            <a:r>
              <a:rPr lang="es-ES" sz="2000" dirty="0"/>
              <a:t>Oracle </a:t>
            </a:r>
            <a:r>
              <a:rPr lang="es-ES" sz="2000" dirty="0" err="1"/>
              <a:t>Database</a:t>
            </a:r>
            <a:r>
              <a:rPr lang="es-ES" sz="2000" dirty="0"/>
              <a:t> libera todos los bloqueos adquiridos por las sentencias dentro de una transacción cuando </a:t>
            </a:r>
          </a:p>
          <a:p>
            <a:r>
              <a:rPr lang="es-ES" sz="2000" dirty="0"/>
              <a:t>realiza un </a:t>
            </a:r>
            <a:r>
              <a:rPr lang="es-ES" sz="2000" dirty="0" err="1"/>
              <a:t>commit</a:t>
            </a:r>
            <a:r>
              <a:rPr lang="es-ES" sz="2000" dirty="0"/>
              <a:t> o roll back. Oracle </a:t>
            </a:r>
            <a:r>
              <a:rPr lang="es-ES" sz="2000" dirty="0" err="1"/>
              <a:t>Database</a:t>
            </a:r>
            <a:r>
              <a:rPr lang="es-ES" sz="2000" dirty="0"/>
              <a:t> también libera los bloqueos adquiridos después de un punto </a:t>
            </a:r>
          </a:p>
          <a:p>
            <a:r>
              <a:rPr lang="es-ES" sz="2000" dirty="0"/>
              <a:t>de guardado cuando retrocede al punto de guardado. Sin embargo, sólo las transacciones que no estén </a:t>
            </a:r>
          </a:p>
          <a:p>
            <a:r>
              <a:rPr lang="es-ES" sz="2000" dirty="0"/>
              <a:t>esperando los recursos previamente bloqueados pueden adquirir los bloqueos de los recursos ahora </a:t>
            </a:r>
          </a:p>
          <a:p>
            <a:r>
              <a:rPr lang="es-ES" sz="2000" dirty="0"/>
              <a:t>disponibles. Las transacciones en espera continúan esperando hasta que la transacción original se confirma o </a:t>
            </a:r>
          </a:p>
          <a:p>
            <a:r>
              <a:rPr lang="es-ES" sz="2000" dirty="0"/>
              <a:t>se revierte completamente.</a:t>
            </a:r>
          </a:p>
          <a:p>
            <a:r>
              <a:rPr lang="es-ES" sz="2000" dirty="0"/>
              <a:t>DEAD LOCK</a:t>
            </a:r>
          </a:p>
          <a:p>
            <a:endParaRPr lang="es-ES" sz="2000" dirty="0"/>
          </a:p>
          <a:p>
            <a:r>
              <a:rPr lang="es-ES" sz="2000" dirty="0"/>
              <a:t>Oracle </a:t>
            </a:r>
            <a:r>
              <a:rPr lang="es-ES" sz="2000" dirty="0" err="1"/>
              <a:t>Database</a:t>
            </a:r>
            <a:r>
              <a:rPr lang="es-ES" sz="2000" dirty="0"/>
              <a:t> detecta automáticamente los bloqueos y los resuelve mediante la reversión de una sentencia </a:t>
            </a:r>
          </a:p>
          <a:p>
            <a:r>
              <a:rPr lang="es-ES" sz="2000" dirty="0"/>
              <a:t>implicada en el bloqueo, liberando un conjunto de bloqueos de fila en conflicto. La base de datos devuelve un </a:t>
            </a:r>
          </a:p>
          <a:p>
            <a:r>
              <a:rPr lang="es-ES" sz="2000" dirty="0"/>
              <a:t>mensaje correspondiente a la transacción que se somete al </a:t>
            </a:r>
            <a:r>
              <a:rPr lang="es-ES" sz="2000" dirty="0" err="1"/>
              <a:t>rollback</a:t>
            </a:r>
            <a:r>
              <a:rPr lang="es-ES" sz="2000" dirty="0"/>
              <a:t> a nivel de sentencia. La sentencia revertida</a:t>
            </a:r>
          </a:p>
          <a:p>
            <a:r>
              <a:rPr lang="es-ES" sz="2000" dirty="0"/>
              <a:t>pertenece a la transacción que detecta el bloqueo.</a:t>
            </a:r>
          </a:p>
          <a:p>
            <a:endParaRPr lang="es-ES" sz="1600" dirty="0"/>
          </a:p>
        </p:txBody>
      </p:sp>
      <p:sp>
        <p:nvSpPr>
          <p:cNvPr id="6" name="Título 1">
            <a:extLst>
              <a:ext uri="{FF2B5EF4-FFF2-40B4-BE49-F238E27FC236}">
                <a16:creationId xmlns:a16="http://schemas.microsoft.com/office/drawing/2014/main" id="{175ABEEE-2997-4AF4-45EF-9BFDCA3DAC99}"/>
              </a:ext>
            </a:extLst>
          </p:cNvPr>
          <p:cNvSpPr>
            <a:spLocks noGrp="1"/>
          </p:cNvSpPr>
          <p:nvPr>
            <p:ph type="title"/>
          </p:nvPr>
        </p:nvSpPr>
        <p:spPr>
          <a:xfrm>
            <a:off x="581192" y="702156"/>
            <a:ext cx="11029616" cy="1013800"/>
          </a:xfrm>
        </p:spPr>
        <p:txBody>
          <a:bodyPr>
            <a:normAutofit fontScale="90000"/>
          </a:bodyPr>
          <a:lstStyle/>
          <a:p>
            <a:pPr algn="ctr"/>
            <a:r>
              <a:rPr lang="es-ES" sz="2200" b="1" noProof="0" dirty="0"/>
              <a:t>1.3</a:t>
            </a:r>
            <a:r>
              <a:rPr lang="es-ES" sz="2000" b="1" noProof="0" dirty="0"/>
              <a:t> </a:t>
            </a:r>
            <a:r>
              <a:rPr lang="es-ES" sz="2000" b="1" dirty="0"/>
              <a:t>Descripción general del Mecanismo de bloqueo en Oracle. Bloqueos e Interbloqueos. Bloqueos automáticos, manuales y definidos por el usuario. </a:t>
            </a:r>
            <a:br>
              <a:rPr lang="es-ES" sz="2000" noProof="0" dirty="0"/>
            </a:br>
            <a:endParaRPr lang="es-ES" sz="2000" dirty="0"/>
          </a:p>
        </p:txBody>
      </p:sp>
      <p:sp>
        <p:nvSpPr>
          <p:cNvPr id="2" name="CuadroTexto 1">
            <a:extLst>
              <a:ext uri="{FF2B5EF4-FFF2-40B4-BE49-F238E27FC236}">
                <a16:creationId xmlns:a16="http://schemas.microsoft.com/office/drawing/2014/main" id="{B5DE229A-6DAC-04A6-81C4-484BDC75C0AA}"/>
              </a:ext>
            </a:extLst>
          </p:cNvPr>
          <p:cNvSpPr txBox="1"/>
          <p:nvPr/>
        </p:nvSpPr>
        <p:spPr>
          <a:xfrm>
            <a:off x="581191" y="2146116"/>
            <a:ext cx="3510042" cy="369332"/>
          </a:xfrm>
          <a:prstGeom prst="rect">
            <a:avLst/>
          </a:prstGeom>
          <a:noFill/>
        </p:spPr>
        <p:txBody>
          <a:bodyPr wrap="square" rtlCol="0">
            <a:spAutoFit/>
          </a:bodyPr>
          <a:lstStyle/>
          <a:p>
            <a:r>
              <a:rPr lang="es-ES" dirty="0"/>
              <a:t>Duración de los bloqueos </a:t>
            </a:r>
          </a:p>
        </p:txBody>
      </p:sp>
    </p:spTree>
    <p:extLst>
      <p:ext uri="{BB962C8B-B14F-4D97-AF65-F5344CB8AC3E}">
        <p14:creationId xmlns:p14="http://schemas.microsoft.com/office/powerpoint/2010/main" val="2103144606"/>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4AB589B-B989-D2A9-147B-4040D2C1E663}"/>
              </a:ext>
            </a:extLst>
          </p:cNvPr>
          <p:cNvSpPr txBox="1"/>
          <p:nvPr/>
        </p:nvSpPr>
        <p:spPr>
          <a:xfrm>
            <a:off x="713167" y="2945608"/>
            <a:ext cx="11385104" cy="1631216"/>
          </a:xfrm>
          <a:prstGeom prst="rect">
            <a:avLst/>
          </a:prstGeom>
          <a:noFill/>
        </p:spPr>
        <p:txBody>
          <a:bodyPr wrap="none" rtlCol="0">
            <a:spAutoFit/>
          </a:bodyPr>
          <a:lstStyle/>
          <a:p>
            <a:r>
              <a:rPr lang="es-ES" sz="2000" dirty="0"/>
              <a:t>Oracle </a:t>
            </a:r>
            <a:r>
              <a:rPr lang="es-ES" sz="2000" dirty="0" err="1"/>
              <a:t>Database</a:t>
            </a:r>
            <a:r>
              <a:rPr lang="es-ES" sz="2000" dirty="0"/>
              <a:t> bloquea automáticamente un recurso en nombre de una transacción para evitar que otras </a:t>
            </a:r>
          </a:p>
          <a:p>
            <a:r>
              <a:rPr lang="es-ES" sz="2000" dirty="0"/>
              <a:t>transacciones hagan algo que requiera acceso exclusivo al mismo recurso. La base de datos adquiere </a:t>
            </a:r>
          </a:p>
          <a:p>
            <a:r>
              <a:rPr lang="es-ES" sz="2000" dirty="0"/>
              <a:t>automáticamente diferentes tipos de bloqueos a diferentes niveles de restricción dependiendo del recurso</a:t>
            </a:r>
          </a:p>
          <a:p>
            <a:r>
              <a:rPr lang="es-ES" sz="2000" dirty="0"/>
              <a:t>y de la operación que se esté realizando.</a:t>
            </a:r>
          </a:p>
          <a:p>
            <a:r>
              <a:rPr lang="es-ES" sz="2000" dirty="0"/>
              <a:t>Los bloqueos de Oracle están divididos dos </a:t>
            </a:r>
            <a:r>
              <a:rPr lang="es-ES" sz="2000" dirty="0" err="1"/>
              <a:t>categorias</a:t>
            </a:r>
            <a:endParaRPr lang="es-ES" sz="1600" dirty="0"/>
          </a:p>
        </p:txBody>
      </p:sp>
      <p:sp>
        <p:nvSpPr>
          <p:cNvPr id="6" name="Título 1">
            <a:extLst>
              <a:ext uri="{FF2B5EF4-FFF2-40B4-BE49-F238E27FC236}">
                <a16:creationId xmlns:a16="http://schemas.microsoft.com/office/drawing/2014/main" id="{175ABEEE-2997-4AF4-45EF-9BFDCA3DAC99}"/>
              </a:ext>
            </a:extLst>
          </p:cNvPr>
          <p:cNvSpPr>
            <a:spLocks noGrp="1"/>
          </p:cNvSpPr>
          <p:nvPr>
            <p:ph type="title"/>
          </p:nvPr>
        </p:nvSpPr>
        <p:spPr>
          <a:xfrm>
            <a:off x="581192" y="702156"/>
            <a:ext cx="11029616" cy="1013800"/>
          </a:xfrm>
        </p:spPr>
        <p:txBody>
          <a:bodyPr>
            <a:normAutofit fontScale="90000"/>
          </a:bodyPr>
          <a:lstStyle/>
          <a:p>
            <a:pPr algn="ctr"/>
            <a:r>
              <a:rPr lang="es-ES" sz="2200" b="1" noProof="0" dirty="0"/>
              <a:t>1.3</a:t>
            </a:r>
            <a:r>
              <a:rPr lang="es-ES" sz="2000" b="1" noProof="0" dirty="0"/>
              <a:t> </a:t>
            </a:r>
            <a:r>
              <a:rPr lang="es-ES" sz="2000" b="1" dirty="0"/>
              <a:t>Descripción general del Mecanismo de bloqueo en Oracle. Bloqueos e Interbloqueos. Bloqueos automáticos, manuales y definidos por el usuario. </a:t>
            </a:r>
            <a:br>
              <a:rPr lang="es-ES" sz="2000" noProof="0" dirty="0"/>
            </a:br>
            <a:endParaRPr lang="es-ES" sz="2000" dirty="0"/>
          </a:p>
        </p:txBody>
      </p:sp>
      <p:sp>
        <p:nvSpPr>
          <p:cNvPr id="2" name="CuadroTexto 1">
            <a:extLst>
              <a:ext uri="{FF2B5EF4-FFF2-40B4-BE49-F238E27FC236}">
                <a16:creationId xmlns:a16="http://schemas.microsoft.com/office/drawing/2014/main" id="{B5DE229A-6DAC-04A6-81C4-484BDC75C0AA}"/>
              </a:ext>
            </a:extLst>
          </p:cNvPr>
          <p:cNvSpPr txBox="1"/>
          <p:nvPr/>
        </p:nvSpPr>
        <p:spPr>
          <a:xfrm>
            <a:off x="581192" y="2146116"/>
            <a:ext cx="1377300" cy="369332"/>
          </a:xfrm>
          <a:prstGeom prst="rect">
            <a:avLst/>
          </a:prstGeom>
          <a:noFill/>
        </p:spPr>
        <p:txBody>
          <a:bodyPr wrap="none" rtlCol="0">
            <a:spAutoFit/>
          </a:bodyPr>
          <a:lstStyle/>
          <a:p>
            <a:r>
              <a:rPr lang="es-ES" dirty="0"/>
              <a:t>Automáticos</a:t>
            </a:r>
          </a:p>
        </p:txBody>
      </p:sp>
    </p:spTree>
    <p:extLst>
      <p:ext uri="{BB962C8B-B14F-4D97-AF65-F5344CB8AC3E}">
        <p14:creationId xmlns:p14="http://schemas.microsoft.com/office/powerpoint/2010/main" val="439904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AB510-54D8-DDAA-6C10-B05D263BB8F9}"/>
              </a:ext>
            </a:extLst>
          </p:cNvPr>
          <p:cNvSpPr>
            <a:spLocks noGrp="1"/>
          </p:cNvSpPr>
          <p:nvPr>
            <p:ph type="title"/>
          </p:nvPr>
        </p:nvSpPr>
        <p:spPr/>
        <p:txBody>
          <a:bodyPr>
            <a:normAutofit fontScale="90000"/>
          </a:bodyPr>
          <a:lstStyle/>
          <a:p>
            <a:r>
              <a:rPr lang="es-ES" sz="3200" b="1" noProof="0" dirty="0"/>
              <a:t>1.3</a:t>
            </a:r>
            <a:r>
              <a:rPr lang="es-ES" sz="2800" b="1" noProof="0" dirty="0"/>
              <a:t> </a:t>
            </a:r>
            <a:r>
              <a:rPr lang="es-ES" sz="2800" b="1" dirty="0"/>
              <a:t>Descripción general del Mecanismo de bloqueo en Oracle. Bloqueos e Interbloqueos. Bloqueos automáticos, manuales y definidos por el usuario.</a:t>
            </a:r>
            <a:endParaRPr lang="es-ES" dirty="0"/>
          </a:p>
        </p:txBody>
      </p:sp>
      <p:sp>
        <p:nvSpPr>
          <p:cNvPr id="4" name="CuadroTexto 3">
            <a:extLst>
              <a:ext uri="{FF2B5EF4-FFF2-40B4-BE49-F238E27FC236}">
                <a16:creationId xmlns:a16="http://schemas.microsoft.com/office/drawing/2014/main" id="{A9D96521-4B9C-05A3-3BE6-6DBC533BC90A}"/>
              </a:ext>
            </a:extLst>
          </p:cNvPr>
          <p:cNvSpPr txBox="1"/>
          <p:nvPr/>
        </p:nvSpPr>
        <p:spPr>
          <a:xfrm>
            <a:off x="713166" y="2945607"/>
            <a:ext cx="10716833" cy="1815882"/>
          </a:xfrm>
          <a:prstGeom prst="rect">
            <a:avLst/>
          </a:prstGeom>
          <a:noFill/>
        </p:spPr>
        <p:txBody>
          <a:bodyPr wrap="square" rtlCol="0">
            <a:spAutoFit/>
          </a:bodyPr>
          <a:lstStyle/>
          <a:p>
            <a:r>
              <a:rPr lang="es-ES" sz="1600" dirty="0"/>
              <a:t>También llamados bloqueos de datos, estos bloqueos garantizan la integridad de los datos a los que acceden simultáneamente por varios usuarios.</a:t>
            </a:r>
          </a:p>
          <a:p>
            <a:r>
              <a:rPr lang="es-ES" sz="1600" dirty="0"/>
              <a:t>Existen dos tipos de bloqueos en este sentido:</a:t>
            </a:r>
          </a:p>
          <a:p>
            <a:pPr marL="285750" indent="-285750">
              <a:buFontTx/>
              <a:buChar char="-"/>
            </a:pPr>
            <a:r>
              <a:rPr lang="es-ES" sz="1600" dirty="0"/>
              <a:t>Bloqueos de fila: son bloqueos que ese realizan sobre una sola fila de la tabla que se quiere modificar, ¿Si una transición tiene un bloqueo de fila , la transición también obtendrá un bloqueo de tabla, Los bloqueos de tabla previenen los conflictos de operaciones DDL que puedan hacer que los datos se anulen en la tabla actual?</a:t>
            </a:r>
          </a:p>
          <a:p>
            <a:r>
              <a:rPr lang="es-ES" sz="1600" dirty="0"/>
              <a:t>   	</a:t>
            </a:r>
          </a:p>
        </p:txBody>
      </p:sp>
      <p:sp>
        <p:nvSpPr>
          <p:cNvPr id="5" name="CuadroTexto 4">
            <a:extLst>
              <a:ext uri="{FF2B5EF4-FFF2-40B4-BE49-F238E27FC236}">
                <a16:creationId xmlns:a16="http://schemas.microsoft.com/office/drawing/2014/main" id="{7C274A3F-9D11-1220-103E-F62C2C716A78}"/>
              </a:ext>
            </a:extLst>
          </p:cNvPr>
          <p:cNvSpPr txBox="1"/>
          <p:nvPr/>
        </p:nvSpPr>
        <p:spPr>
          <a:xfrm>
            <a:off x="581192" y="2146116"/>
            <a:ext cx="1255472" cy="646331"/>
          </a:xfrm>
          <a:prstGeom prst="rect">
            <a:avLst/>
          </a:prstGeom>
          <a:noFill/>
        </p:spPr>
        <p:txBody>
          <a:bodyPr wrap="none" rtlCol="0">
            <a:spAutoFit/>
          </a:bodyPr>
          <a:lstStyle/>
          <a:p>
            <a:r>
              <a:rPr lang="es-ES" sz="1800" dirty="0"/>
              <a:t>DML </a:t>
            </a:r>
            <a:r>
              <a:rPr lang="es-ES" sz="1800" dirty="0" err="1"/>
              <a:t>Locks</a:t>
            </a:r>
            <a:endParaRPr lang="es-ES" sz="1800" dirty="0"/>
          </a:p>
          <a:p>
            <a:endParaRPr lang="es-ES" dirty="0"/>
          </a:p>
        </p:txBody>
      </p:sp>
    </p:spTree>
    <p:extLst>
      <p:ext uri="{BB962C8B-B14F-4D97-AF65-F5344CB8AC3E}">
        <p14:creationId xmlns:p14="http://schemas.microsoft.com/office/powerpoint/2010/main" val="92530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Marcador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es-ES" dirty="0"/>
              <a:t>ÍNDICE</a:t>
            </a:r>
          </a:p>
        </p:txBody>
      </p:sp>
      <p:graphicFrame>
        <p:nvGraphicFramePr>
          <p:cNvPr id="6" name="Marcador de contenid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081067358"/>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4AB589B-B989-D2A9-147B-4040D2C1E663}"/>
              </a:ext>
            </a:extLst>
          </p:cNvPr>
          <p:cNvSpPr txBox="1"/>
          <p:nvPr/>
        </p:nvSpPr>
        <p:spPr>
          <a:xfrm>
            <a:off x="581192" y="2945608"/>
            <a:ext cx="11518474" cy="1815882"/>
          </a:xfrm>
          <a:prstGeom prst="rect">
            <a:avLst/>
          </a:prstGeom>
          <a:noFill/>
        </p:spPr>
        <p:txBody>
          <a:bodyPr wrap="none" rtlCol="0">
            <a:spAutoFit/>
          </a:bodyPr>
          <a:lstStyle/>
          <a:p>
            <a:r>
              <a:rPr lang="es-ES" sz="2000" dirty="0"/>
              <a:t>son bloqueos que ese realizan sobre una sola fila de la tabla que se quiere modificar, ¿Si una transición tiene</a:t>
            </a:r>
          </a:p>
          <a:p>
            <a:r>
              <a:rPr lang="es-ES" sz="2000" dirty="0"/>
              <a:t> un bloqueo de fila , la </a:t>
            </a:r>
            <a:r>
              <a:rPr lang="es-ES" sz="2000" dirty="0" err="1"/>
              <a:t>transacion</a:t>
            </a:r>
            <a:r>
              <a:rPr lang="es-ES" sz="2000" dirty="0"/>
              <a:t> también obtendrá un bloqueo de tabla, Los bloqueos de tabla previenen los </a:t>
            </a:r>
          </a:p>
          <a:p>
            <a:r>
              <a:rPr lang="es-ES" sz="2000" dirty="0"/>
              <a:t>conflictos de operaciones DDL que puedan hacer que los datos se anulen en la tabla actual?</a:t>
            </a:r>
          </a:p>
          <a:p>
            <a:endParaRPr lang="es-ES" sz="2000" dirty="0"/>
          </a:p>
          <a:p>
            <a:r>
              <a:rPr lang="es-ES" sz="1600" b="0" i="0" dirty="0">
                <a:solidFill>
                  <a:srgbClr val="1B1E25"/>
                </a:solidFill>
                <a:effectLst/>
                <a:highlight>
                  <a:srgbClr val="FFFFFF"/>
                </a:highlight>
                <a:latin typeface="-apple-system"/>
              </a:rPr>
              <a:t>Oracle </a:t>
            </a:r>
            <a:r>
              <a:rPr lang="es-ES" sz="1600" b="0" i="0" dirty="0" err="1">
                <a:solidFill>
                  <a:srgbClr val="1B1E25"/>
                </a:solidFill>
                <a:effectLst/>
                <a:highlight>
                  <a:srgbClr val="FFFFFF"/>
                </a:highlight>
                <a:latin typeface="-apple-system"/>
              </a:rPr>
              <a:t>Database</a:t>
            </a:r>
            <a:r>
              <a:rPr lang="es-ES" sz="1600" b="0" i="0" dirty="0">
                <a:solidFill>
                  <a:srgbClr val="1B1E25"/>
                </a:solidFill>
                <a:effectLst/>
                <a:highlight>
                  <a:srgbClr val="FFFFFF"/>
                </a:highlight>
                <a:latin typeface="-apple-system"/>
              </a:rPr>
              <a:t> almacena la información de bloqueo en el mismo bloque de datos de la fila bloqueada y </a:t>
            </a:r>
          </a:p>
          <a:p>
            <a:r>
              <a:rPr lang="es-ES" sz="1600" b="0" i="0" dirty="0">
                <a:solidFill>
                  <a:srgbClr val="1B1E25"/>
                </a:solidFill>
                <a:effectLst/>
                <a:highlight>
                  <a:srgbClr val="FFFFFF"/>
                </a:highlight>
                <a:latin typeface="-apple-system"/>
              </a:rPr>
              <a:t>utiliza un mecanismo de colas para adquirir y gestionar los bloqueos de filas.</a:t>
            </a:r>
            <a:endParaRPr lang="es-ES" sz="1600" dirty="0"/>
          </a:p>
        </p:txBody>
      </p:sp>
      <p:sp>
        <p:nvSpPr>
          <p:cNvPr id="6" name="Título 1">
            <a:extLst>
              <a:ext uri="{FF2B5EF4-FFF2-40B4-BE49-F238E27FC236}">
                <a16:creationId xmlns:a16="http://schemas.microsoft.com/office/drawing/2014/main" id="{175ABEEE-2997-4AF4-45EF-9BFDCA3DAC99}"/>
              </a:ext>
            </a:extLst>
          </p:cNvPr>
          <p:cNvSpPr>
            <a:spLocks noGrp="1"/>
          </p:cNvSpPr>
          <p:nvPr>
            <p:ph type="title"/>
          </p:nvPr>
        </p:nvSpPr>
        <p:spPr>
          <a:xfrm>
            <a:off x="581192" y="702156"/>
            <a:ext cx="11029616" cy="1013800"/>
          </a:xfrm>
        </p:spPr>
        <p:txBody>
          <a:bodyPr>
            <a:normAutofit fontScale="90000"/>
          </a:bodyPr>
          <a:lstStyle/>
          <a:p>
            <a:pPr algn="ctr"/>
            <a:r>
              <a:rPr lang="es-ES" sz="2200" b="1" noProof="0" dirty="0"/>
              <a:t>1.3</a:t>
            </a:r>
            <a:r>
              <a:rPr lang="es-ES" sz="2000" b="1" noProof="0" dirty="0"/>
              <a:t> </a:t>
            </a:r>
            <a:r>
              <a:rPr lang="es-ES" sz="2000" b="1" dirty="0"/>
              <a:t>Descripción general del Mecanismo de bloqueo en Oracle. Bloqueos e Interbloqueos. Bloqueos automáticos, manuales y definidos por el usuario. </a:t>
            </a:r>
            <a:br>
              <a:rPr lang="es-ES" sz="2000" noProof="0" dirty="0"/>
            </a:br>
            <a:endParaRPr lang="es-ES" sz="2000" dirty="0"/>
          </a:p>
        </p:txBody>
      </p:sp>
      <p:sp>
        <p:nvSpPr>
          <p:cNvPr id="2" name="CuadroTexto 1">
            <a:extLst>
              <a:ext uri="{FF2B5EF4-FFF2-40B4-BE49-F238E27FC236}">
                <a16:creationId xmlns:a16="http://schemas.microsoft.com/office/drawing/2014/main" id="{B5DE229A-6DAC-04A6-81C4-484BDC75C0AA}"/>
              </a:ext>
            </a:extLst>
          </p:cNvPr>
          <p:cNvSpPr txBox="1"/>
          <p:nvPr/>
        </p:nvSpPr>
        <p:spPr>
          <a:xfrm>
            <a:off x="581192" y="2146116"/>
            <a:ext cx="1662635" cy="369332"/>
          </a:xfrm>
          <a:prstGeom prst="rect">
            <a:avLst/>
          </a:prstGeom>
          <a:noFill/>
        </p:spPr>
        <p:txBody>
          <a:bodyPr wrap="none" rtlCol="0">
            <a:spAutoFit/>
          </a:bodyPr>
          <a:lstStyle/>
          <a:p>
            <a:r>
              <a:rPr lang="es-ES" sz="1800" dirty="0"/>
              <a:t>Bloqueos de fila</a:t>
            </a:r>
            <a:endParaRPr lang="es-ES" dirty="0"/>
          </a:p>
        </p:txBody>
      </p:sp>
    </p:spTree>
    <p:extLst>
      <p:ext uri="{BB962C8B-B14F-4D97-AF65-F5344CB8AC3E}">
        <p14:creationId xmlns:p14="http://schemas.microsoft.com/office/powerpoint/2010/main" val="2803001031"/>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4AB589B-B989-D2A9-147B-4040D2C1E663}"/>
              </a:ext>
            </a:extLst>
          </p:cNvPr>
          <p:cNvSpPr txBox="1"/>
          <p:nvPr/>
        </p:nvSpPr>
        <p:spPr>
          <a:xfrm>
            <a:off x="581192" y="2945608"/>
            <a:ext cx="11944295" cy="2246769"/>
          </a:xfrm>
          <a:prstGeom prst="rect">
            <a:avLst/>
          </a:prstGeom>
          <a:noFill/>
        </p:spPr>
        <p:txBody>
          <a:bodyPr wrap="none" rtlCol="0">
            <a:spAutoFit/>
          </a:bodyPr>
          <a:lstStyle/>
          <a:p>
            <a:r>
              <a:rPr lang="es-ES" sz="2000" dirty="0"/>
              <a:t>son bloqueos que ese realizan sobre una tabla que se quiere modificar, Las operaciones DML requieren bloqueos </a:t>
            </a:r>
          </a:p>
          <a:p>
            <a:r>
              <a:rPr lang="es-ES" sz="2000" dirty="0"/>
              <a:t>de tabla para reservar el acceso DML a la tabla en nombre de una transacción y para evitar operaciones DDL </a:t>
            </a:r>
          </a:p>
          <a:p>
            <a:r>
              <a:rPr lang="es-ES" sz="2000" dirty="0"/>
              <a:t>que entrarían en conflicto con la transacción.</a:t>
            </a:r>
          </a:p>
          <a:p>
            <a:r>
              <a:rPr lang="es-ES" sz="2000" dirty="0"/>
              <a:t>Existen diferentes modos en los que se puede hacer un bloqueo de tabla:</a:t>
            </a:r>
          </a:p>
          <a:p>
            <a:endParaRPr lang="es-ES" sz="2000" dirty="0"/>
          </a:p>
          <a:p>
            <a:r>
              <a:rPr lang="es-ES" sz="2000" dirty="0"/>
              <a:t>Filas compartidas: este bloqueo indica que se han bloqueado filas para actualizarlas, es el bloque menos restrictivo</a:t>
            </a:r>
          </a:p>
          <a:p>
            <a:r>
              <a:rPr lang="es-ES" sz="2000"/>
              <a:t>Bloqueo exclusivo de fila: </a:t>
            </a:r>
            <a:endParaRPr lang="es-ES" sz="2000" dirty="0"/>
          </a:p>
        </p:txBody>
      </p:sp>
      <p:sp>
        <p:nvSpPr>
          <p:cNvPr id="6" name="Título 1">
            <a:extLst>
              <a:ext uri="{FF2B5EF4-FFF2-40B4-BE49-F238E27FC236}">
                <a16:creationId xmlns:a16="http://schemas.microsoft.com/office/drawing/2014/main" id="{175ABEEE-2997-4AF4-45EF-9BFDCA3DAC99}"/>
              </a:ext>
            </a:extLst>
          </p:cNvPr>
          <p:cNvSpPr>
            <a:spLocks noGrp="1"/>
          </p:cNvSpPr>
          <p:nvPr>
            <p:ph type="title"/>
          </p:nvPr>
        </p:nvSpPr>
        <p:spPr>
          <a:xfrm>
            <a:off x="581192" y="702156"/>
            <a:ext cx="11029616" cy="1013800"/>
          </a:xfrm>
        </p:spPr>
        <p:txBody>
          <a:bodyPr>
            <a:normAutofit fontScale="90000"/>
          </a:bodyPr>
          <a:lstStyle/>
          <a:p>
            <a:pPr algn="ctr"/>
            <a:r>
              <a:rPr lang="es-ES" sz="2200" b="1" noProof="0" dirty="0"/>
              <a:t>1.3</a:t>
            </a:r>
            <a:r>
              <a:rPr lang="es-ES" sz="2000" b="1" noProof="0" dirty="0"/>
              <a:t> </a:t>
            </a:r>
            <a:r>
              <a:rPr lang="es-ES" sz="2000" b="1" dirty="0"/>
              <a:t>Descripción general del Mecanismo de bloqueo en Oracle. Bloqueos e Interbloqueos. Bloqueos automáticos, manuales y definidos por el usuario. </a:t>
            </a:r>
            <a:br>
              <a:rPr lang="es-ES" sz="2000" noProof="0" dirty="0"/>
            </a:br>
            <a:endParaRPr lang="es-ES" sz="2000" dirty="0"/>
          </a:p>
        </p:txBody>
      </p:sp>
      <p:sp>
        <p:nvSpPr>
          <p:cNvPr id="2" name="CuadroTexto 1">
            <a:extLst>
              <a:ext uri="{FF2B5EF4-FFF2-40B4-BE49-F238E27FC236}">
                <a16:creationId xmlns:a16="http://schemas.microsoft.com/office/drawing/2014/main" id="{B5DE229A-6DAC-04A6-81C4-484BDC75C0AA}"/>
              </a:ext>
            </a:extLst>
          </p:cNvPr>
          <p:cNvSpPr txBox="1"/>
          <p:nvPr/>
        </p:nvSpPr>
        <p:spPr>
          <a:xfrm>
            <a:off x="581192" y="2146116"/>
            <a:ext cx="1851457" cy="369332"/>
          </a:xfrm>
          <a:prstGeom prst="rect">
            <a:avLst/>
          </a:prstGeom>
          <a:noFill/>
        </p:spPr>
        <p:txBody>
          <a:bodyPr wrap="square" rtlCol="0">
            <a:spAutoFit/>
          </a:bodyPr>
          <a:lstStyle/>
          <a:p>
            <a:r>
              <a:rPr lang="es-ES" sz="1800" dirty="0"/>
              <a:t>Bloqueos </a:t>
            </a:r>
            <a:r>
              <a:rPr lang="es-ES" dirty="0"/>
              <a:t>de Tabla</a:t>
            </a:r>
          </a:p>
        </p:txBody>
      </p:sp>
    </p:spTree>
    <p:extLst>
      <p:ext uri="{BB962C8B-B14F-4D97-AF65-F5344CB8AC3E}">
        <p14:creationId xmlns:p14="http://schemas.microsoft.com/office/powerpoint/2010/main" val="4042494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4AB589B-B989-D2A9-147B-4040D2C1E663}"/>
              </a:ext>
            </a:extLst>
          </p:cNvPr>
          <p:cNvSpPr txBox="1"/>
          <p:nvPr/>
        </p:nvSpPr>
        <p:spPr>
          <a:xfrm>
            <a:off x="713167" y="2945608"/>
            <a:ext cx="4468083" cy="2308324"/>
          </a:xfrm>
          <a:prstGeom prst="rect">
            <a:avLst/>
          </a:prstGeom>
          <a:noFill/>
        </p:spPr>
        <p:txBody>
          <a:bodyPr wrap="none" rtlCol="0">
            <a:spAutoFit/>
          </a:bodyPr>
          <a:lstStyle/>
          <a:p>
            <a:r>
              <a:rPr lang="es-ES" sz="2000" dirty="0"/>
              <a:t>Características:</a:t>
            </a:r>
          </a:p>
          <a:p>
            <a:pPr marL="285750" indent="-285750">
              <a:lnSpc>
                <a:spcPct val="150000"/>
              </a:lnSpc>
              <a:buClr>
                <a:schemeClr val="accent2"/>
              </a:buClr>
              <a:buFont typeface="Wingdings" panose="05000000000000000000" pitchFamily="2" charset="2"/>
              <a:buChar char="§"/>
            </a:pPr>
            <a:r>
              <a:rPr lang="es-ES" dirty="0"/>
              <a:t>Nivel de aislamiento idéntico al serializable</a:t>
            </a:r>
          </a:p>
          <a:p>
            <a:pPr marL="285750" indent="-285750">
              <a:lnSpc>
                <a:spcPct val="150000"/>
              </a:lnSpc>
              <a:buClr>
                <a:schemeClr val="accent2"/>
              </a:buClr>
              <a:buFont typeface="Wingdings" panose="05000000000000000000" pitchFamily="2" charset="2"/>
              <a:buChar char="§"/>
            </a:pPr>
            <a:r>
              <a:rPr lang="es-ES" dirty="0"/>
              <a:t>Solo hace operaciones de lectura</a:t>
            </a:r>
          </a:p>
          <a:p>
            <a:pPr marL="285750" indent="-285750">
              <a:lnSpc>
                <a:spcPct val="150000"/>
              </a:lnSpc>
              <a:buClr>
                <a:schemeClr val="accent2"/>
              </a:buClr>
              <a:buFont typeface="Wingdings" panose="05000000000000000000" pitchFamily="2" charset="2"/>
              <a:buChar char="§"/>
            </a:pPr>
            <a:r>
              <a:rPr lang="es-ES" dirty="0"/>
              <a:t>Trabaja con datos consistentes</a:t>
            </a:r>
          </a:p>
          <a:p>
            <a:pPr marL="285750" indent="-285750">
              <a:lnSpc>
                <a:spcPct val="150000"/>
              </a:lnSpc>
              <a:buClr>
                <a:schemeClr val="accent2"/>
              </a:buClr>
              <a:buFont typeface="Wingdings" panose="05000000000000000000" pitchFamily="2" charset="2"/>
              <a:buChar char="§"/>
            </a:pPr>
            <a:r>
              <a:rPr lang="es-ES" dirty="0"/>
              <a:t>Útil para hacer reportes</a:t>
            </a:r>
            <a:endParaRPr lang="es-ES" sz="1600" dirty="0"/>
          </a:p>
          <a:p>
            <a:pPr marL="285750" indent="-285750">
              <a:buFont typeface="Arial" panose="020B0604020202020204" pitchFamily="34" charset="0"/>
              <a:buChar char="•"/>
            </a:pPr>
            <a:endParaRPr lang="es-ES" sz="1600" dirty="0"/>
          </a:p>
        </p:txBody>
      </p:sp>
      <p:sp>
        <p:nvSpPr>
          <p:cNvPr id="6" name="Título 1">
            <a:extLst>
              <a:ext uri="{FF2B5EF4-FFF2-40B4-BE49-F238E27FC236}">
                <a16:creationId xmlns:a16="http://schemas.microsoft.com/office/drawing/2014/main" id="{175ABEEE-2997-4AF4-45EF-9BFDCA3DAC99}"/>
              </a:ext>
            </a:extLst>
          </p:cNvPr>
          <p:cNvSpPr>
            <a:spLocks noGrp="1"/>
          </p:cNvSpPr>
          <p:nvPr>
            <p:ph type="title"/>
          </p:nvPr>
        </p:nvSpPr>
        <p:spPr>
          <a:xfrm>
            <a:off x="581192" y="702156"/>
            <a:ext cx="11029616" cy="1013800"/>
          </a:xfrm>
        </p:spPr>
        <p:txBody>
          <a:bodyPr>
            <a:normAutofit fontScale="90000"/>
          </a:bodyPr>
          <a:lstStyle/>
          <a:p>
            <a:pPr algn="ctr"/>
            <a:r>
              <a:rPr lang="es-ES" sz="2200" b="1" noProof="0" dirty="0"/>
              <a:t>1.3</a:t>
            </a:r>
            <a:r>
              <a:rPr lang="es-ES" sz="2000" b="1" noProof="0" dirty="0"/>
              <a:t> </a:t>
            </a:r>
            <a:r>
              <a:rPr lang="es-ES" sz="2000" b="1" dirty="0"/>
              <a:t>Descripción general del Mecanismo de bloqueo en Oracle. Bloqueos e Interbloqueos. Bloqueos automáticos, manuales y definidos por el usuario. </a:t>
            </a:r>
            <a:br>
              <a:rPr lang="es-ES" sz="2000" noProof="0" dirty="0"/>
            </a:br>
            <a:endParaRPr lang="es-ES" sz="2000" dirty="0"/>
          </a:p>
        </p:txBody>
      </p:sp>
      <p:sp>
        <p:nvSpPr>
          <p:cNvPr id="2" name="CuadroTexto 1">
            <a:extLst>
              <a:ext uri="{FF2B5EF4-FFF2-40B4-BE49-F238E27FC236}">
                <a16:creationId xmlns:a16="http://schemas.microsoft.com/office/drawing/2014/main" id="{B5DE229A-6DAC-04A6-81C4-484BDC75C0AA}"/>
              </a:ext>
            </a:extLst>
          </p:cNvPr>
          <p:cNvSpPr txBox="1"/>
          <p:nvPr/>
        </p:nvSpPr>
        <p:spPr>
          <a:xfrm>
            <a:off x="581192" y="2146116"/>
            <a:ext cx="2449710" cy="369332"/>
          </a:xfrm>
          <a:prstGeom prst="rect">
            <a:avLst/>
          </a:prstGeom>
          <a:noFill/>
        </p:spPr>
        <p:txBody>
          <a:bodyPr wrap="none" rtlCol="0">
            <a:spAutoFit/>
          </a:bodyPr>
          <a:lstStyle/>
          <a:p>
            <a:r>
              <a:rPr lang="es-ES" dirty="0"/>
              <a:t>Definidos por el usuario</a:t>
            </a:r>
          </a:p>
        </p:txBody>
      </p:sp>
    </p:spTree>
    <p:extLst>
      <p:ext uri="{BB962C8B-B14F-4D97-AF65-F5344CB8AC3E}">
        <p14:creationId xmlns:p14="http://schemas.microsoft.com/office/powerpoint/2010/main" val="4087956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4" name="CuadroTexto 3">
            <a:extLst>
              <a:ext uri="{FF2B5EF4-FFF2-40B4-BE49-F238E27FC236}">
                <a16:creationId xmlns:a16="http://schemas.microsoft.com/office/drawing/2014/main" id="{5FCD95DD-BB4D-0D7A-1ECC-F9A702491371}"/>
              </a:ext>
            </a:extLst>
          </p:cNvPr>
          <p:cNvSpPr txBox="1"/>
          <p:nvPr/>
        </p:nvSpPr>
        <p:spPr>
          <a:xfrm>
            <a:off x="8966472" y="4361489"/>
            <a:ext cx="1741182" cy="707886"/>
          </a:xfrm>
          <a:prstGeom prst="rect">
            <a:avLst/>
          </a:prstGeom>
          <a:noFill/>
        </p:spPr>
        <p:txBody>
          <a:bodyPr wrap="none" rtlCol="0">
            <a:spAutoFit/>
          </a:bodyPr>
          <a:lstStyle/>
          <a:p>
            <a:r>
              <a:rPr lang="es-ES" sz="4000" dirty="0">
                <a:solidFill>
                  <a:schemeClr val="bg1"/>
                </a:solidFill>
              </a:rPr>
              <a:t>Gracias</a:t>
            </a:r>
            <a:endParaRPr lang="es-ES" sz="2000" dirty="0">
              <a:solidFill>
                <a:schemeClr val="bg1"/>
              </a:solidFill>
            </a:endParaRPr>
          </a:p>
        </p:txBody>
      </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AC9121-FF30-B609-14F1-B3BD30203D89}"/>
              </a:ext>
            </a:extLst>
          </p:cNvPr>
          <p:cNvSpPr>
            <a:spLocks noGrp="1"/>
          </p:cNvSpPr>
          <p:nvPr>
            <p:ph type="title"/>
          </p:nvPr>
        </p:nvSpPr>
        <p:spPr/>
        <p:txBody>
          <a:bodyPr>
            <a:normAutofit/>
          </a:bodyPr>
          <a:lstStyle/>
          <a:p>
            <a:r>
              <a:rPr lang="es-ES" sz="2000" b="1" noProof="0" dirty="0"/>
              <a:t>1.1 Introducción a la concurrencia de datos y consistencia</a:t>
            </a:r>
            <a:endParaRPr lang="es-ES" sz="2000" dirty="0"/>
          </a:p>
        </p:txBody>
      </p:sp>
      <p:pic>
        <p:nvPicPr>
          <p:cNvPr id="5" name="Imagen 4" descr="Logotipo, nombre de la empresa&#10;&#10;Descripción generada automáticamente">
            <a:extLst>
              <a:ext uri="{FF2B5EF4-FFF2-40B4-BE49-F238E27FC236}">
                <a16:creationId xmlns:a16="http://schemas.microsoft.com/office/drawing/2014/main" id="{64386362-3226-4A2D-783E-1563A5E7F985}"/>
              </a:ext>
            </a:extLst>
          </p:cNvPr>
          <p:cNvPicPr>
            <a:picLocks noChangeAspect="1"/>
          </p:cNvPicPr>
          <p:nvPr/>
        </p:nvPicPr>
        <p:blipFill>
          <a:blip r:embed="rId2"/>
          <a:stretch>
            <a:fillRect/>
          </a:stretch>
        </p:blipFill>
        <p:spPr>
          <a:xfrm>
            <a:off x="3498574" y="2456765"/>
            <a:ext cx="4910275" cy="2565247"/>
          </a:xfrm>
          <a:prstGeom prst="rect">
            <a:avLst/>
          </a:prstGeom>
        </p:spPr>
      </p:pic>
      <p:sp>
        <p:nvSpPr>
          <p:cNvPr id="6" name="CuadroTexto 5">
            <a:extLst>
              <a:ext uri="{FF2B5EF4-FFF2-40B4-BE49-F238E27FC236}">
                <a16:creationId xmlns:a16="http://schemas.microsoft.com/office/drawing/2014/main" id="{25FEA09C-1697-2BE9-C5F8-8EB6D946ADC5}"/>
              </a:ext>
            </a:extLst>
          </p:cNvPr>
          <p:cNvSpPr txBox="1"/>
          <p:nvPr/>
        </p:nvSpPr>
        <p:spPr>
          <a:xfrm>
            <a:off x="581192" y="2133600"/>
            <a:ext cx="11179008" cy="646331"/>
          </a:xfrm>
          <a:prstGeom prst="rect">
            <a:avLst/>
          </a:prstGeom>
          <a:noFill/>
        </p:spPr>
        <p:txBody>
          <a:bodyPr wrap="square" rtlCol="0">
            <a:spAutoFit/>
          </a:bodyPr>
          <a:lstStyle/>
          <a:p>
            <a:r>
              <a:rPr lang="es-ES" dirty="0">
                <a:solidFill>
                  <a:schemeClr val="accent2">
                    <a:lumMod val="50000"/>
                  </a:schemeClr>
                </a:solidFill>
              </a:rPr>
              <a:t>Para reflejar la importancia de la concurrencia, vamos a poner un ejemplo real</a:t>
            </a:r>
            <a:r>
              <a:rPr lang="es-ES" dirty="0"/>
              <a:t>:</a:t>
            </a:r>
          </a:p>
          <a:p>
            <a:endParaRPr lang="es-ES" dirty="0"/>
          </a:p>
        </p:txBody>
      </p:sp>
      <p:sp>
        <p:nvSpPr>
          <p:cNvPr id="7" name="CuadroTexto 6">
            <a:extLst>
              <a:ext uri="{FF2B5EF4-FFF2-40B4-BE49-F238E27FC236}">
                <a16:creationId xmlns:a16="http://schemas.microsoft.com/office/drawing/2014/main" id="{D9A889F4-9DD7-3121-7583-CCE2C1AF3DC8}"/>
              </a:ext>
            </a:extLst>
          </p:cNvPr>
          <p:cNvSpPr txBox="1"/>
          <p:nvPr/>
        </p:nvSpPr>
        <p:spPr>
          <a:xfrm>
            <a:off x="800100" y="4800600"/>
            <a:ext cx="10655300" cy="646331"/>
          </a:xfrm>
          <a:prstGeom prst="rect">
            <a:avLst/>
          </a:prstGeom>
          <a:noFill/>
        </p:spPr>
        <p:txBody>
          <a:bodyPr wrap="square" rtlCol="0">
            <a:spAutoFit/>
          </a:bodyPr>
          <a:lstStyle/>
          <a:p>
            <a:r>
              <a:rPr lang="es-ES" dirty="0">
                <a:solidFill>
                  <a:schemeClr val="accent2">
                    <a:lumMod val="50000"/>
                  </a:schemeClr>
                </a:solidFill>
              </a:rPr>
              <a:t>CaixaBank es una entidad financiera en España que cuenta con </a:t>
            </a:r>
            <a:r>
              <a:rPr lang="es-ES" b="1" dirty="0">
                <a:solidFill>
                  <a:schemeClr val="accent2">
                    <a:lumMod val="50000"/>
                  </a:schemeClr>
                </a:solidFill>
              </a:rPr>
              <a:t>11,2 millones </a:t>
            </a:r>
            <a:r>
              <a:rPr lang="es-ES" dirty="0">
                <a:solidFill>
                  <a:schemeClr val="accent2">
                    <a:lumMod val="50000"/>
                  </a:schemeClr>
                </a:solidFill>
              </a:rPr>
              <a:t>de clientes que operan a través de ellos a fecha de 10/04/2023.</a:t>
            </a:r>
          </a:p>
        </p:txBody>
      </p:sp>
    </p:spTree>
    <p:extLst>
      <p:ext uri="{BB962C8B-B14F-4D97-AF65-F5344CB8AC3E}">
        <p14:creationId xmlns:p14="http://schemas.microsoft.com/office/powerpoint/2010/main" val="362122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B7F5F-8F64-68D7-CDD3-F5BDC7B7ED78}"/>
              </a:ext>
            </a:extLst>
          </p:cNvPr>
          <p:cNvSpPr>
            <a:spLocks noGrp="1"/>
          </p:cNvSpPr>
          <p:nvPr>
            <p:ph type="title"/>
          </p:nvPr>
        </p:nvSpPr>
        <p:spPr/>
        <p:txBody>
          <a:bodyPr>
            <a:normAutofit/>
          </a:bodyPr>
          <a:lstStyle/>
          <a:p>
            <a:r>
              <a:rPr lang="es-ES" sz="2000" b="1" noProof="0" dirty="0"/>
              <a:t>1.1 Introducción a la concurrencia de datos y consistencia</a:t>
            </a:r>
            <a:br>
              <a:rPr lang="es-ES" sz="2000" noProof="0" dirty="0"/>
            </a:br>
            <a:endParaRPr lang="es-ES" sz="2000" dirty="0"/>
          </a:p>
        </p:txBody>
      </p:sp>
      <p:sp>
        <p:nvSpPr>
          <p:cNvPr id="4" name="CuadroTexto 3">
            <a:extLst>
              <a:ext uri="{FF2B5EF4-FFF2-40B4-BE49-F238E27FC236}">
                <a16:creationId xmlns:a16="http://schemas.microsoft.com/office/drawing/2014/main" id="{45C2B07A-FA4F-84B7-11FA-617B659A91F8}"/>
              </a:ext>
            </a:extLst>
          </p:cNvPr>
          <p:cNvSpPr txBox="1"/>
          <p:nvPr/>
        </p:nvSpPr>
        <p:spPr>
          <a:xfrm>
            <a:off x="453006" y="2164360"/>
            <a:ext cx="11258025" cy="3693319"/>
          </a:xfrm>
          <a:prstGeom prst="rect">
            <a:avLst/>
          </a:prstGeom>
          <a:noFill/>
        </p:spPr>
        <p:txBody>
          <a:bodyPr wrap="square" rtlCol="0">
            <a:spAutoFit/>
          </a:bodyPr>
          <a:lstStyle/>
          <a:p>
            <a:pPr algn="just"/>
            <a:r>
              <a:rPr lang="es-ES" dirty="0">
                <a:solidFill>
                  <a:schemeClr val="accent2">
                    <a:lumMod val="50000"/>
                  </a:schemeClr>
                </a:solidFill>
              </a:rPr>
              <a:t>En primer lugar, vamos a definir los conceptos de concurrencia y consistencia en una base de datos</a:t>
            </a:r>
            <a:r>
              <a:rPr lang="es-ES" dirty="0"/>
              <a:t>: </a:t>
            </a:r>
          </a:p>
          <a:p>
            <a:pPr algn="just"/>
            <a:endParaRPr lang="es-ES" dirty="0"/>
          </a:p>
          <a:p>
            <a:pPr marL="285750" indent="-285750" algn="just">
              <a:buFont typeface="Wingdings" panose="05000000000000000000" pitchFamily="2" charset="2"/>
              <a:buChar char="§"/>
            </a:pPr>
            <a:r>
              <a:rPr lang="es-ES" b="1" dirty="0">
                <a:solidFill>
                  <a:schemeClr val="accent2">
                    <a:lumMod val="50000"/>
                  </a:schemeClr>
                </a:solidFill>
              </a:rPr>
              <a:t>Concurrencia: </a:t>
            </a:r>
            <a:r>
              <a:rPr lang="es-ES" dirty="0">
                <a:solidFill>
                  <a:schemeClr val="accent2">
                    <a:lumMod val="50000"/>
                  </a:schemeClr>
                </a:solidFill>
              </a:rPr>
              <a:t>capacidad de los sistemas de Administración de Bases de Datos, de permitir que múltiples procesos sean ejecutados al mismo tiempo y que también puedan interactuar entre sí.</a:t>
            </a:r>
          </a:p>
          <a:p>
            <a:pPr algn="just"/>
            <a:endParaRPr lang="es-ES" dirty="0">
              <a:solidFill>
                <a:schemeClr val="accent2">
                  <a:lumMod val="50000"/>
                </a:schemeClr>
              </a:solidFill>
            </a:endParaRPr>
          </a:p>
          <a:p>
            <a:pPr marL="285750" indent="-285750" algn="just">
              <a:buFont typeface="Wingdings" panose="05000000000000000000" pitchFamily="2" charset="2"/>
              <a:buChar char="§"/>
            </a:pPr>
            <a:r>
              <a:rPr lang="es-ES" b="1" dirty="0">
                <a:solidFill>
                  <a:schemeClr val="accent2">
                    <a:lumMod val="50000"/>
                  </a:schemeClr>
                </a:solidFill>
              </a:rPr>
              <a:t>Consistencia:</a:t>
            </a:r>
            <a:r>
              <a:rPr lang="es-ES" dirty="0">
                <a:solidFill>
                  <a:schemeClr val="accent2">
                    <a:lumMod val="50000"/>
                  </a:schemeClr>
                </a:solidFill>
              </a:rPr>
              <a:t> es la coherencia entre todos los datos de la base de datos.</a:t>
            </a:r>
          </a:p>
          <a:p>
            <a:pPr algn="just"/>
            <a:endParaRPr lang="es-ES" dirty="0">
              <a:solidFill>
                <a:schemeClr val="accent2">
                  <a:lumMod val="50000"/>
                </a:schemeClr>
              </a:solidFill>
            </a:endParaRPr>
          </a:p>
          <a:p>
            <a:pPr algn="just"/>
            <a:endParaRPr lang="es-ES" dirty="0">
              <a:solidFill>
                <a:schemeClr val="accent2">
                  <a:lumMod val="50000"/>
                </a:schemeClr>
              </a:solidFill>
            </a:endParaRPr>
          </a:p>
          <a:p>
            <a:pPr algn="just"/>
            <a:endParaRPr lang="es-ES" dirty="0">
              <a:solidFill>
                <a:schemeClr val="accent2">
                  <a:lumMod val="50000"/>
                </a:schemeClr>
              </a:solidFill>
            </a:endParaRPr>
          </a:p>
          <a:p>
            <a:pPr algn="just"/>
            <a:endParaRPr lang="es-ES" dirty="0">
              <a:solidFill>
                <a:schemeClr val="accent2">
                  <a:lumMod val="50000"/>
                </a:schemeClr>
              </a:solidFill>
            </a:endParaRPr>
          </a:p>
          <a:p>
            <a:pPr algn="just"/>
            <a:r>
              <a:rPr lang="es-ES" dirty="0">
                <a:solidFill>
                  <a:schemeClr val="accent2">
                    <a:lumMod val="50000"/>
                  </a:schemeClr>
                </a:solidFill>
              </a:rPr>
              <a:t>Ambos son conceptos fundamentales en una base de datos y por ello y tomándolos como base, ciertos investigadores en bases de datos definieron un nuevo modelo de transacciones llamado </a:t>
            </a:r>
            <a:r>
              <a:rPr lang="es-ES" b="1" dirty="0" err="1">
                <a:solidFill>
                  <a:schemeClr val="accent2">
                    <a:lumMod val="50000"/>
                  </a:schemeClr>
                </a:solidFill>
              </a:rPr>
              <a:t>serializabilidad</a:t>
            </a:r>
            <a:r>
              <a:rPr lang="es-ES" dirty="0">
                <a:solidFill>
                  <a:schemeClr val="accent2">
                    <a:lumMod val="50000"/>
                  </a:schemeClr>
                </a:solidFill>
              </a:rPr>
              <a:t>, en el que cada transacción opera en un entorno que hace que parezca como si ningún otro usuario estuviera modificando la base de datos. </a:t>
            </a:r>
          </a:p>
        </p:txBody>
      </p:sp>
      <p:pic>
        <p:nvPicPr>
          <p:cNvPr id="6" name="Imagen 5" descr="Imagen que contiene Logotipo&#10;&#10;Descripción generada automáticamente">
            <a:extLst>
              <a:ext uri="{FF2B5EF4-FFF2-40B4-BE49-F238E27FC236}">
                <a16:creationId xmlns:a16="http://schemas.microsoft.com/office/drawing/2014/main" id="{30B6BF7C-8C57-4331-4B5E-68AF021ED08A}"/>
              </a:ext>
            </a:extLst>
          </p:cNvPr>
          <p:cNvPicPr>
            <a:picLocks noChangeAspect="1"/>
          </p:cNvPicPr>
          <p:nvPr/>
        </p:nvPicPr>
        <p:blipFill>
          <a:blip r:embed="rId2"/>
          <a:stretch>
            <a:fillRect/>
          </a:stretch>
        </p:blipFill>
        <p:spPr>
          <a:xfrm>
            <a:off x="8295861" y="3230024"/>
            <a:ext cx="2928729" cy="1561989"/>
          </a:xfrm>
          <a:prstGeom prst="rect">
            <a:avLst/>
          </a:prstGeom>
        </p:spPr>
      </p:pic>
    </p:spTree>
    <p:extLst>
      <p:ext uri="{BB962C8B-B14F-4D97-AF65-F5344CB8AC3E}">
        <p14:creationId xmlns:p14="http://schemas.microsoft.com/office/powerpoint/2010/main" val="74720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B7F5F-8F64-68D7-CDD3-F5BDC7B7ED78}"/>
              </a:ext>
            </a:extLst>
          </p:cNvPr>
          <p:cNvSpPr>
            <a:spLocks noGrp="1"/>
          </p:cNvSpPr>
          <p:nvPr>
            <p:ph type="title"/>
          </p:nvPr>
        </p:nvSpPr>
        <p:spPr/>
        <p:txBody>
          <a:bodyPr>
            <a:normAutofit/>
          </a:bodyPr>
          <a:lstStyle/>
          <a:p>
            <a:r>
              <a:rPr lang="es-ES" sz="2000" b="1" noProof="0" dirty="0"/>
              <a:t>1.1 Introducción a la concurrencia de datos y consistencia</a:t>
            </a:r>
            <a:br>
              <a:rPr lang="es-ES" sz="2000" noProof="0" dirty="0"/>
            </a:br>
            <a:endParaRPr lang="es-ES" sz="2000" dirty="0"/>
          </a:p>
        </p:txBody>
      </p:sp>
      <p:sp>
        <p:nvSpPr>
          <p:cNvPr id="4" name="CuadroTexto 3">
            <a:extLst>
              <a:ext uri="{FF2B5EF4-FFF2-40B4-BE49-F238E27FC236}">
                <a16:creationId xmlns:a16="http://schemas.microsoft.com/office/drawing/2014/main" id="{45C2B07A-FA4F-84B7-11FA-617B659A91F8}"/>
              </a:ext>
            </a:extLst>
          </p:cNvPr>
          <p:cNvSpPr txBox="1"/>
          <p:nvPr/>
        </p:nvSpPr>
        <p:spPr>
          <a:xfrm>
            <a:off x="453006" y="2164360"/>
            <a:ext cx="11258025" cy="3354765"/>
          </a:xfrm>
          <a:prstGeom prst="rect">
            <a:avLst/>
          </a:prstGeom>
          <a:noFill/>
        </p:spPr>
        <p:txBody>
          <a:bodyPr wrap="square" rtlCol="0">
            <a:spAutoFit/>
          </a:bodyPr>
          <a:lstStyle/>
          <a:p>
            <a:pPr algn="just"/>
            <a:r>
              <a:rPr lang="es-ES" sz="1600" dirty="0">
                <a:solidFill>
                  <a:schemeClr val="accent2">
                    <a:lumMod val="50000"/>
                  </a:schemeClr>
                </a:solidFill>
              </a:rPr>
              <a:t>La </a:t>
            </a:r>
            <a:r>
              <a:rPr lang="es-ES" sz="1600" dirty="0" err="1">
                <a:solidFill>
                  <a:schemeClr val="accent2">
                    <a:lumMod val="50000"/>
                  </a:schemeClr>
                </a:solidFill>
              </a:rPr>
              <a:t>serializabilidad</a:t>
            </a:r>
            <a:r>
              <a:rPr lang="es-ES" sz="1600" dirty="0">
                <a:solidFill>
                  <a:schemeClr val="accent2">
                    <a:lumMod val="50000"/>
                  </a:schemeClr>
                </a:solidFill>
              </a:rPr>
              <a:t> garantiza que, aunque múltiples transacciones se ejecuten simultáneamente, el resultado final sea como si las transacciones se hubieran ejecutado una tras otra, en algún orden específico. </a:t>
            </a:r>
          </a:p>
          <a:p>
            <a:pPr algn="just"/>
            <a:endParaRPr lang="es-ES" sz="1600" dirty="0">
              <a:solidFill>
                <a:schemeClr val="accent2">
                  <a:lumMod val="50000"/>
                </a:schemeClr>
              </a:solidFill>
            </a:endParaRPr>
          </a:p>
          <a:p>
            <a:pPr algn="just"/>
            <a:r>
              <a:rPr lang="es-ES" sz="1600" dirty="0">
                <a:solidFill>
                  <a:schemeClr val="accent2">
                    <a:lumMod val="50000"/>
                  </a:schemeClr>
                </a:solidFill>
              </a:rPr>
              <a:t>Existen ciertas propiedades que se deben cumplir para asegurar la </a:t>
            </a:r>
            <a:r>
              <a:rPr lang="es-ES" sz="1600" dirty="0" err="1">
                <a:solidFill>
                  <a:schemeClr val="accent2">
                    <a:lumMod val="50000"/>
                  </a:schemeClr>
                </a:solidFill>
              </a:rPr>
              <a:t>serializabilidad</a:t>
            </a:r>
            <a:r>
              <a:rPr lang="es-ES" sz="1600" dirty="0">
                <a:solidFill>
                  <a:schemeClr val="accent2">
                    <a:lumMod val="50000"/>
                  </a:schemeClr>
                </a:solidFill>
              </a:rPr>
              <a:t>: </a:t>
            </a:r>
          </a:p>
          <a:p>
            <a:pPr algn="just"/>
            <a:endParaRPr lang="es-ES" sz="1600" dirty="0">
              <a:solidFill>
                <a:schemeClr val="accent2">
                  <a:lumMod val="50000"/>
                </a:schemeClr>
              </a:solidFill>
            </a:endParaRPr>
          </a:p>
          <a:p>
            <a:pPr marL="342900" indent="-342900" algn="just">
              <a:buFont typeface="+mj-lt"/>
              <a:buAutoNum type="arabicPeriod"/>
            </a:pPr>
            <a:r>
              <a:rPr lang="es-ES" sz="1600" b="1" dirty="0">
                <a:solidFill>
                  <a:schemeClr val="accent2">
                    <a:lumMod val="50000"/>
                  </a:schemeClr>
                </a:solidFill>
              </a:rPr>
              <a:t>Preservación del estado consistente:</a:t>
            </a:r>
            <a:r>
              <a:rPr lang="es-ES" sz="1600" dirty="0">
                <a:solidFill>
                  <a:schemeClr val="accent2">
                    <a:lumMod val="50000"/>
                  </a:schemeClr>
                </a:solidFill>
              </a:rPr>
              <a:t> La ejecución de cada transacción debe mantener la consistencia de la base de datos, es decir, debe respetar las restricciones de integridad y mantener la validez de los datos.</a:t>
            </a:r>
          </a:p>
          <a:p>
            <a:pPr marL="342900" indent="-342900" algn="just">
              <a:buFont typeface="+mj-lt"/>
              <a:buAutoNum type="arabicPeriod"/>
            </a:pPr>
            <a:r>
              <a:rPr lang="es-ES" sz="1600" b="1" dirty="0">
                <a:solidFill>
                  <a:schemeClr val="accent2">
                    <a:lumMod val="50000"/>
                  </a:schemeClr>
                </a:solidFill>
              </a:rPr>
              <a:t>Preservación de la consistencia del sistema:</a:t>
            </a:r>
            <a:r>
              <a:rPr lang="es-ES" sz="1600" dirty="0">
                <a:solidFill>
                  <a:schemeClr val="accent2">
                    <a:lumMod val="50000"/>
                  </a:schemeClr>
                </a:solidFill>
              </a:rPr>
              <a:t> Aunque las transacciones se ejecuten simultáneamente, el resultado final debe ser consistente con algún orden serial de ejecución de las mismas transacciones.</a:t>
            </a:r>
          </a:p>
          <a:p>
            <a:pPr marL="342900" indent="-342900" algn="just">
              <a:buFont typeface="+mj-lt"/>
              <a:buAutoNum type="arabicPeriod"/>
            </a:pPr>
            <a:r>
              <a:rPr lang="es-ES" sz="1600" b="1" dirty="0">
                <a:solidFill>
                  <a:schemeClr val="accent2">
                    <a:lumMod val="50000"/>
                  </a:schemeClr>
                </a:solidFill>
              </a:rPr>
              <a:t>Evitar las anomalías de concurrencia:</a:t>
            </a:r>
            <a:r>
              <a:rPr lang="es-ES" sz="1600" dirty="0">
                <a:solidFill>
                  <a:schemeClr val="accent2">
                    <a:lumMod val="50000"/>
                  </a:schemeClr>
                </a:solidFill>
              </a:rPr>
              <a:t> La ejecución concurrente de transacciones no debe conducir a situaciones no deseadas, como la pérdida de actualizaciones, la lectura sucia o la lectura no repetible.</a:t>
            </a:r>
          </a:p>
          <a:p>
            <a:pPr marL="285750" indent="-285750" algn="just">
              <a:buFont typeface="Wingdings" panose="05000000000000000000" pitchFamily="2" charset="2"/>
              <a:buChar char="§"/>
            </a:pPr>
            <a:endParaRPr lang="es-ES" dirty="0">
              <a:solidFill>
                <a:schemeClr val="accent2">
                  <a:lumMod val="50000"/>
                </a:schemeClr>
              </a:solidFill>
            </a:endParaRPr>
          </a:p>
          <a:p>
            <a:pPr marL="285750" indent="-285750" algn="just">
              <a:buFont typeface="Wingdings" panose="05000000000000000000" pitchFamily="2" charset="2"/>
              <a:buChar char="§"/>
            </a:pPr>
            <a:endParaRPr lang="es-ES" dirty="0">
              <a:solidFill>
                <a:schemeClr val="accent2">
                  <a:lumMod val="50000"/>
                </a:schemeClr>
              </a:solidFill>
            </a:endParaRPr>
          </a:p>
        </p:txBody>
      </p:sp>
      <p:pic>
        <p:nvPicPr>
          <p:cNvPr id="5" name="Imagen 4" descr="Imagen que contiene taza, escena, cuarto, tabla&#10;&#10;Descripción generada automáticamente">
            <a:extLst>
              <a:ext uri="{FF2B5EF4-FFF2-40B4-BE49-F238E27FC236}">
                <a16:creationId xmlns:a16="http://schemas.microsoft.com/office/drawing/2014/main" id="{6CC98335-9206-D960-9335-7914A7F635BC}"/>
              </a:ext>
            </a:extLst>
          </p:cNvPr>
          <p:cNvPicPr>
            <a:picLocks noChangeAspect="1"/>
          </p:cNvPicPr>
          <p:nvPr/>
        </p:nvPicPr>
        <p:blipFill>
          <a:blip r:embed="rId2"/>
          <a:stretch>
            <a:fillRect/>
          </a:stretch>
        </p:blipFill>
        <p:spPr>
          <a:xfrm>
            <a:off x="8311249" y="4598742"/>
            <a:ext cx="3110245" cy="2259258"/>
          </a:xfrm>
          <a:prstGeom prst="rect">
            <a:avLst/>
          </a:prstGeom>
        </p:spPr>
      </p:pic>
    </p:spTree>
    <p:extLst>
      <p:ext uri="{BB962C8B-B14F-4D97-AF65-F5344CB8AC3E}">
        <p14:creationId xmlns:p14="http://schemas.microsoft.com/office/powerpoint/2010/main" val="111346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B7F5F-8F64-68D7-CDD3-F5BDC7B7ED78}"/>
              </a:ext>
            </a:extLst>
          </p:cNvPr>
          <p:cNvSpPr>
            <a:spLocks noGrp="1"/>
          </p:cNvSpPr>
          <p:nvPr>
            <p:ph type="title"/>
          </p:nvPr>
        </p:nvSpPr>
        <p:spPr/>
        <p:txBody>
          <a:bodyPr>
            <a:normAutofit/>
          </a:bodyPr>
          <a:lstStyle/>
          <a:p>
            <a:r>
              <a:rPr lang="es-ES" sz="2000" b="1" noProof="0" dirty="0"/>
              <a:t>1.1 Introducción a la concurrencia de datos y consistencia</a:t>
            </a:r>
            <a:br>
              <a:rPr lang="es-ES" sz="2000" noProof="0" dirty="0"/>
            </a:br>
            <a:endParaRPr lang="es-ES" sz="2000" dirty="0"/>
          </a:p>
        </p:txBody>
      </p:sp>
      <p:sp>
        <p:nvSpPr>
          <p:cNvPr id="4" name="CuadroTexto 3">
            <a:extLst>
              <a:ext uri="{FF2B5EF4-FFF2-40B4-BE49-F238E27FC236}">
                <a16:creationId xmlns:a16="http://schemas.microsoft.com/office/drawing/2014/main" id="{45C2B07A-FA4F-84B7-11FA-617B659A91F8}"/>
              </a:ext>
            </a:extLst>
          </p:cNvPr>
          <p:cNvSpPr txBox="1"/>
          <p:nvPr/>
        </p:nvSpPr>
        <p:spPr>
          <a:xfrm>
            <a:off x="453006" y="2164360"/>
            <a:ext cx="11258025" cy="2308324"/>
          </a:xfrm>
          <a:prstGeom prst="rect">
            <a:avLst/>
          </a:prstGeom>
          <a:noFill/>
        </p:spPr>
        <p:txBody>
          <a:bodyPr wrap="square" rtlCol="0">
            <a:spAutoFit/>
          </a:bodyPr>
          <a:lstStyle/>
          <a:p>
            <a:pPr algn="just"/>
            <a:r>
              <a:rPr lang="es-ES" dirty="0">
                <a:solidFill>
                  <a:schemeClr val="accent2">
                    <a:lumMod val="50000"/>
                  </a:schemeClr>
                </a:solidFill>
              </a:rPr>
              <a:t>Si bien este grado de aislamiento entre transacciones generalmente es deseable, ejecutar muchas aplicaciones en modo </a:t>
            </a:r>
            <a:r>
              <a:rPr lang="es-ES" dirty="0" err="1">
                <a:solidFill>
                  <a:schemeClr val="accent2">
                    <a:lumMod val="50000"/>
                  </a:schemeClr>
                </a:solidFill>
              </a:rPr>
              <a:t>serializable</a:t>
            </a:r>
            <a:r>
              <a:rPr lang="es-ES" dirty="0">
                <a:solidFill>
                  <a:schemeClr val="accent2">
                    <a:lumMod val="50000"/>
                  </a:schemeClr>
                </a:solidFill>
              </a:rPr>
              <a:t> puede provocar que el rendimiento de la base de datos se vea muy disminuido, además dicho aislamiento podría significar que una transacción no puede realizar una inserción en una tabla que está siendo consultada por otra transacción.</a:t>
            </a:r>
          </a:p>
          <a:p>
            <a:pPr algn="just"/>
            <a:endParaRPr lang="es-ES" dirty="0">
              <a:solidFill>
                <a:schemeClr val="accent2">
                  <a:lumMod val="50000"/>
                </a:schemeClr>
              </a:solidFill>
            </a:endParaRPr>
          </a:p>
          <a:p>
            <a:pPr algn="just"/>
            <a:r>
              <a:rPr lang="es-ES" dirty="0">
                <a:solidFill>
                  <a:schemeClr val="accent2">
                    <a:lumMod val="50000"/>
                  </a:schemeClr>
                </a:solidFill>
              </a:rPr>
              <a:t>Por ello, para trasladar el concepto de </a:t>
            </a:r>
            <a:r>
              <a:rPr lang="es-ES" dirty="0" err="1">
                <a:solidFill>
                  <a:schemeClr val="accent2">
                    <a:lumMod val="50000"/>
                  </a:schemeClr>
                </a:solidFill>
              </a:rPr>
              <a:t>serializabilidad</a:t>
            </a:r>
            <a:r>
              <a:rPr lang="es-ES" dirty="0">
                <a:solidFill>
                  <a:schemeClr val="accent2">
                    <a:lumMod val="50000"/>
                  </a:schemeClr>
                </a:solidFill>
              </a:rPr>
              <a:t> al mundo real, se suele buscar un compromiso entre un aislamiento de transacciones perfecto o de grado muy alto y el rendimiento de la propia base de datos.</a:t>
            </a:r>
          </a:p>
          <a:p>
            <a:pPr marL="285750" indent="-285750" algn="just">
              <a:buFont typeface="Wingdings" panose="05000000000000000000" pitchFamily="2" charset="2"/>
              <a:buChar char="§"/>
            </a:pPr>
            <a:endParaRPr lang="es-ES" dirty="0">
              <a:solidFill>
                <a:schemeClr val="accent2">
                  <a:lumMod val="50000"/>
                </a:schemeClr>
              </a:solidFill>
            </a:endParaRPr>
          </a:p>
        </p:txBody>
      </p:sp>
      <p:pic>
        <p:nvPicPr>
          <p:cNvPr id="6" name="Imagen 5" descr="Icono&#10;&#10;Descripción generada automáticamente">
            <a:extLst>
              <a:ext uri="{FF2B5EF4-FFF2-40B4-BE49-F238E27FC236}">
                <a16:creationId xmlns:a16="http://schemas.microsoft.com/office/drawing/2014/main" id="{70A52FE8-0AB2-375A-5C66-E335E0ECBD9E}"/>
              </a:ext>
            </a:extLst>
          </p:cNvPr>
          <p:cNvPicPr>
            <a:picLocks noChangeAspect="1"/>
          </p:cNvPicPr>
          <p:nvPr/>
        </p:nvPicPr>
        <p:blipFill>
          <a:blip r:embed="rId2"/>
          <a:stretch>
            <a:fillRect/>
          </a:stretch>
        </p:blipFill>
        <p:spPr>
          <a:xfrm>
            <a:off x="5149330" y="4472684"/>
            <a:ext cx="1865376" cy="1865376"/>
          </a:xfrm>
          <a:prstGeom prst="rect">
            <a:avLst/>
          </a:prstGeom>
        </p:spPr>
      </p:pic>
      <p:pic>
        <p:nvPicPr>
          <p:cNvPr id="10" name="Imagen 9" descr="Icono&#10;&#10;Descripción generada automáticamente">
            <a:extLst>
              <a:ext uri="{FF2B5EF4-FFF2-40B4-BE49-F238E27FC236}">
                <a16:creationId xmlns:a16="http://schemas.microsoft.com/office/drawing/2014/main" id="{CD63BA3C-6881-8D71-58DD-E2044275AB4D}"/>
              </a:ext>
            </a:extLst>
          </p:cNvPr>
          <p:cNvPicPr>
            <a:picLocks noChangeAspect="1"/>
          </p:cNvPicPr>
          <p:nvPr/>
        </p:nvPicPr>
        <p:blipFill>
          <a:blip r:embed="rId3"/>
          <a:stretch>
            <a:fillRect/>
          </a:stretch>
        </p:blipFill>
        <p:spPr>
          <a:xfrm>
            <a:off x="3006205" y="4194935"/>
            <a:ext cx="2143125" cy="2143125"/>
          </a:xfrm>
          <a:prstGeom prst="rect">
            <a:avLst/>
          </a:prstGeom>
        </p:spPr>
      </p:pic>
      <p:pic>
        <p:nvPicPr>
          <p:cNvPr id="12" name="Imagen 11" descr="Icono&#10;&#10;Descripción generada automáticamente">
            <a:extLst>
              <a:ext uri="{FF2B5EF4-FFF2-40B4-BE49-F238E27FC236}">
                <a16:creationId xmlns:a16="http://schemas.microsoft.com/office/drawing/2014/main" id="{DB0B8E02-3115-B63D-C67F-93C6324DE0F0}"/>
              </a:ext>
            </a:extLst>
          </p:cNvPr>
          <p:cNvPicPr>
            <a:picLocks noChangeAspect="1"/>
          </p:cNvPicPr>
          <p:nvPr/>
        </p:nvPicPr>
        <p:blipFill>
          <a:blip r:embed="rId4"/>
          <a:stretch>
            <a:fillRect/>
          </a:stretch>
        </p:blipFill>
        <p:spPr>
          <a:xfrm>
            <a:off x="7042672" y="4217605"/>
            <a:ext cx="2143125" cy="2143125"/>
          </a:xfrm>
          <a:prstGeom prst="rect">
            <a:avLst/>
          </a:prstGeom>
        </p:spPr>
      </p:pic>
    </p:spTree>
    <p:extLst>
      <p:ext uri="{BB962C8B-B14F-4D97-AF65-F5344CB8AC3E}">
        <p14:creationId xmlns:p14="http://schemas.microsoft.com/office/powerpoint/2010/main" val="4079364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B7F5F-8F64-68D7-CDD3-F5BDC7B7ED78}"/>
              </a:ext>
            </a:extLst>
          </p:cNvPr>
          <p:cNvSpPr>
            <a:spLocks noGrp="1"/>
          </p:cNvSpPr>
          <p:nvPr>
            <p:ph type="title"/>
          </p:nvPr>
        </p:nvSpPr>
        <p:spPr/>
        <p:txBody>
          <a:bodyPr>
            <a:normAutofit/>
          </a:bodyPr>
          <a:lstStyle/>
          <a:p>
            <a:r>
              <a:rPr lang="es-ES" sz="2000" b="1" noProof="0" dirty="0"/>
              <a:t>1.1 Introducción a la concurrencia de datos y consistencia</a:t>
            </a:r>
            <a:br>
              <a:rPr lang="es-ES" sz="2000" noProof="0" dirty="0"/>
            </a:br>
            <a:endParaRPr lang="es-ES" sz="2000" dirty="0"/>
          </a:p>
        </p:txBody>
      </p:sp>
      <p:sp>
        <p:nvSpPr>
          <p:cNvPr id="3" name="CuadroTexto 2">
            <a:extLst>
              <a:ext uri="{FF2B5EF4-FFF2-40B4-BE49-F238E27FC236}">
                <a16:creationId xmlns:a16="http://schemas.microsoft.com/office/drawing/2014/main" id="{A7BE330A-0F13-69A0-F39E-51D7F835FC77}"/>
              </a:ext>
            </a:extLst>
          </p:cNvPr>
          <p:cNvSpPr txBox="1"/>
          <p:nvPr/>
        </p:nvSpPr>
        <p:spPr>
          <a:xfrm>
            <a:off x="461394" y="2055303"/>
            <a:ext cx="11299971" cy="2062103"/>
          </a:xfrm>
          <a:prstGeom prst="rect">
            <a:avLst/>
          </a:prstGeom>
          <a:noFill/>
        </p:spPr>
        <p:txBody>
          <a:bodyPr wrap="square" rtlCol="0">
            <a:spAutoFit/>
          </a:bodyPr>
          <a:lstStyle/>
          <a:p>
            <a:pPr algn="just"/>
            <a:r>
              <a:rPr lang="es-ES" sz="1600" dirty="0"/>
              <a:t>Una vez explicados estos conceptos básicos vamos a ver como los gestiona las bases de datos de Oracle.</a:t>
            </a:r>
          </a:p>
          <a:p>
            <a:pPr algn="just"/>
            <a:endParaRPr lang="es-ES" sz="1600" dirty="0"/>
          </a:p>
          <a:p>
            <a:pPr algn="just"/>
            <a:r>
              <a:rPr lang="es-ES" sz="1600" dirty="0"/>
              <a:t>Las bases de datos de Oracle, mantienen la consistencia de los datos utilizando un modelo de consistencia </a:t>
            </a:r>
            <a:r>
              <a:rPr lang="es-ES" sz="1600" dirty="0" err="1"/>
              <a:t>multiversión</a:t>
            </a:r>
            <a:r>
              <a:rPr lang="es-ES" sz="1600" dirty="0"/>
              <a:t> y varios tipos de bloqueos y transacciones. De esta manera, la base de datos puede presentar una vista de datos a múltiples usuarios concurrentes, donde cada una de esas vistas son consistentes hasta un punto en el tiempo determinado.</a:t>
            </a:r>
          </a:p>
          <a:p>
            <a:pPr algn="just"/>
            <a:endParaRPr lang="es-ES" sz="1600" dirty="0"/>
          </a:p>
          <a:p>
            <a:pPr algn="just"/>
            <a:r>
              <a:rPr lang="es-ES" sz="1600" dirty="0"/>
              <a:t>Debido a que pueden existir diferentes versiones de bloques de datos simultáneamente, las transacciones pueden leer la versión de datos confirmada en el momento requerido por una consulta y devolver resultados hasta un punto único en el tiempo.</a:t>
            </a:r>
          </a:p>
        </p:txBody>
      </p:sp>
      <p:pic>
        <p:nvPicPr>
          <p:cNvPr id="7" name="Imagen 6" descr="Logotipo, nombre de la empresa&#10;&#10;Descripción generada automáticamente con confianza media">
            <a:extLst>
              <a:ext uri="{FF2B5EF4-FFF2-40B4-BE49-F238E27FC236}">
                <a16:creationId xmlns:a16="http://schemas.microsoft.com/office/drawing/2014/main" id="{24E10834-83F1-4607-13FC-D07BFFCF4E66}"/>
              </a:ext>
            </a:extLst>
          </p:cNvPr>
          <p:cNvPicPr>
            <a:picLocks noChangeAspect="1"/>
          </p:cNvPicPr>
          <p:nvPr/>
        </p:nvPicPr>
        <p:blipFill>
          <a:blip r:embed="rId2"/>
          <a:stretch>
            <a:fillRect/>
          </a:stretch>
        </p:blipFill>
        <p:spPr>
          <a:xfrm>
            <a:off x="4359016" y="4414797"/>
            <a:ext cx="3473968" cy="2311768"/>
          </a:xfrm>
          <a:prstGeom prst="rect">
            <a:avLst/>
          </a:prstGeom>
        </p:spPr>
      </p:pic>
    </p:spTree>
    <p:extLst>
      <p:ext uri="{BB962C8B-B14F-4D97-AF65-F5344CB8AC3E}">
        <p14:creationId xmlns:p14="http://schemas.microsoft.com/office/powerpoint/2010/main" val="10976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agrama de flujo: disco magnético 8">
            <a:extLst>
              <a:ext uri="{FF2B5EF4-FFF2-40B4-BE49-F238E27FC236}">
                <a16:creationId xmlns:a16="http://schemas.microsoft.com/office/drawing/2014/main" id="{078C83DA-27E8-4158-BDCC-9AA6D787C67B}"/>
              </a:ext>
            </a:extLst>
          </p:cNvPr>
          <p:cNvSpPr/>
          <p:nvPr/>
        </p:nvSpPr>
        <p:spPr>
          <a:xfrm>
            <a:off x="5381139" y="2770781"/>
            <a:ext cx="1154097" cy="523220"/>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Diagrama de flujo: disco magnético 9">
            <a:extLst>
              <a:ext uri="{FF2B5EF4-FFF2-40B4-BE49-F238E27FC236}">
                <a16:creationId xmlns:a16="http://schemas.microsoft.com/office/drawing/2014/main" id="{B371B7DB-152F-59A0-901A-7E370DFFBC44}"/>
              </a:ext>
            </a:extLst>
          </p:cNvPr>
          <p:cNvSpPr/>
          <p:nvPr/>
        </p:nvSpPr>
        <p:spPr>
          <a:xfrm>
            <a:off x="5381138" y="2471843"/>
            <a:ext cx="1154097" cy="523220"/>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1B3492AD-6869-74C4-ED18-18A7F569A613}"/>
              </a:ext>
            </a:extLst>
          </p:cNvPr>
          <p:cNvSpPr txBox="1"/>
          <p:nvPr/>
        </p:nvSpPr>
        <p:spPr>
          <a:xfrm>
            <a:off x="4950011" y="3342238"/>
            <a:ext cx="2137299" cy="461665"/>
          </a:xfrm>
          <a:prstGeom prst="rect">
            <a:avLst/>
          </a:prstGeom>
          <a:noFill/>
        </p:spPr>
        <p:txBody>
          <a:bodyPr wrap="square">
            <a:spAutoFit/>
          </a:bodyPr>
          <a:lstStyle/>
          <a:p>
            <a:r>
              <a:rPr lang="es-ES" sz="2400" dirty="0"/>
              <a:t>Lectura sucia</a:t>
            </a:r>
          </a:p>
        </p:txBody>
      </p:sp>
      <p:sp>
        <p:nvSpPr>
          <p:cNvPr id="11" name="Diagrama de flujo: disco magnético 10">
            <a:extLst>
              <a:ext uri="{FF2B5EF4-FFF2-40B4-BE49-F238E27FC236}">
                <a16:creationId xmlns:a16="http://schemas.microsoft.com/office/drawing/2014/main" id="{AB465FCC-2CDD-E337-02DE-61C2DC64A99E}"/>
              </a:ext>
            </a:extLst>
          </p:cNvPr>
          <p:cNvSpPr/>
          <p:nvPr/>
        </p:nvSpPr>
        <p:spPr>
          <a:xfrm>
            <a:off x="5381137" y="2132295"/>
            <a:ext cx="1154097" cy="523220"/>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Pepe</a:t>
            </a:r>
          </a:p>
        </p:txBody>
      </p:sp>
      <p:pic>
        <p:nvPicPr>
          <p:cNvPr id="12" name="Picture 93">
            <a:extLst>
              <a:ext uri="{FF2B5EF4-FFF2-40B4-BE49-F238E27FC236}">
                <a16:creationId xmlns:a16="http://schemas.microsoft.com/office/drawing/2014/main" id="{E260F89E-C220-2914-1668-B6D8E6B769A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768580" y="2099360"/>
            <a:ext cx="590550" cy="523875"/>
          </a:xfrm>
          <a:prstGeom prst="rect">
            <a:avLst/>
          </a:prstGeom>
          <a:noFill/>
          <a:extLst>
            <a:ext uri="{909E8E84-426E-40DD-AFC4-6F175D3DCCD1}">
              <a14:hiddenFill xmlns:a14="http://schemas.microsoft.com/office/drawing/2010/main">
                <a:solidFill>
                  <a:srgbClr val="FFFFFF"/>
                </a:solidFill>
              </a14:hiddenFill>
            </a:ext>
          </a:extLst>
        </p:spPr>
      </p:pic>
      <p:sp>
        <p:nvSpPr>
          <p:cNvPr id="14" name="Diagrama de flujo: disco magnético 13">
            <a:extLst>
              <a:ext uri="{FF2B5EF4-FFF2-40B4-BE49-F238E27FC236}">
                <a16:creationId xmlns:a16="http://schemas.microsoft.com/office/drawing/2014/main" id="{AEA82A20-64CA-DD26-34F4-DEE35C5C410F}"/>
              </a:ext>
            </a:extLst>
          </p:cNvPr>
          <p:cNvSpPr/>
          <p:nvPr/>
        </p:nvSpPr>
        <p:spPr>
          <a:xfrm>
            <a:off x="5381136" y="2132295"/>
            <a:ext cx="1154097" cy="523220"/>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Juan</a:t>
            </a:r>
          </a:p>
        </p:txBody>
      </p:sp>
      <p:sp>
        <p:nvSpPr>
          <p:cNvPr id="21" name="CuadroTexto 20">
            <a:extLst>
              <a:ext uri="{FF2B5EF4-FFF2-40B4-BE49-F238E27FC236}">
                <a16:creationId xmlns:a16="http://schemas.microsoft.com/office/drawing/2014/main" id="{39016570-C90C-5C9C-5DED-432CB01D5FF9}"/>
              </a:ext>
            </a:extLst>
          </p:cNvPr>
          <p:cNvSpPr txBox="1"/>
          <p:nvPr/>
        </p:nvSpPr>
        <p:spPr>
          <a:xfrm>
            <a:off x="1558726" y="5087646"/>
            <a:ext cx="2876114" cy="461665"/>
          </a:xfrm>
          <a:prstGeom prst="rect">
            <a:avLst/>
          </a:prstGeom>
          <a:noFill/>
        </p:spPr>
        <p:txBody>
          <a:bodyPr wrap="square">
            <a:spAutoFit/>
          </a:bodyPr>
          <a:lstStyle/>
          <a:p>
            <a:r>
              <a:rPr lang="es-ES" sz="2400" dirty="0"/>
              <a:t>Lectura no repetible</a:t>
            </a:r>
          </a:p>
        </p:txBody>
      </p:sp>
      <p:sp>
        <p:nvSpPr>
          <p:cNvPr id="24" name="Rectángulo 23">
            <a:extLst>
              <a:ext uri="{FF2B5EF4-FFF2-40B4-BE49-F238E27FC236}">
                <a16:creationId xmlns:a16="http://schemas.microsoft.com/office/drawing/2014/main" id="{EB313452-2482-61C3-D028-D974876FDD82}"/>
              </a:ext>
            </a:extLst>
          </p:cNvPr>
          <p:cNvSpPr/>
          <p:nvPr/>
        </p:nvSpPr>
        <p:spPr>
          <a:xfrm>
            <a:off x="2359152" y="3803904"/>
            <a:ext cx="1271016" cy="10789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A</a:t>
            </a:r>
            <a:endParaRPr lang="es-ES" dirty="0"/>
          </a:p>
        </p:txBody>
      </p:sp>
      <p:pic>
        <p:nvPicPr>
          <p:cNvPr id="25" name="Picture 93">
            <a:extLst>
              <a:ext uri="{FF2B5EF4-FFF2-40B4-BE49-F238E27FC236}">
                <a16:creationId xmlns:a16="http://schemas.microsoft.com/office/drawing/2014/main" id="{389EEA50-8E8C-AAF7-16D1-B822BF04F83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558726" y="4081462"/>
            <a:ext cx="590550" cy="523875"/>
          </a:xfrm>
          <a:prstGeom prst="rect">
            <a:avLst/>
          </a:prstGeom>
          <a:noFill/>
          <a:extLst>
            <a:ext uri="{909E8E84-426E-40DD-AFC4-6F175D3DCCD1}">
              <a14:hiddenFill xmlns:a14="http://schemas.microsoft.com/office/drawing/2010/main">
                <a:solidFill>
                  <a:srgbClr val="FFFFFF"/>
                </a:solidFill>
              </a14:hiddenFill>
            </a:ext>
          </a:extLst>
        </p:spPr>
      </p:pic>
      <p:sp>
        <p:nvSpPr>
          <p:cNvPr id="27" name="Rectángulo 26">
            <a:extLst>
              <a:ext uri="{FF2B5EF4-FFF2-40B4-BE49-F238E27FC236}">
                <a16:creationId xmlns:a16="http://schemas.microsoft.com/office/drawing/2014/main" id="{1256FBC4-B0CD-987C-4204-7B32923F33C5}"/>
              </a:ext>
            </a:extLst>
          </p:cNvPr>
          <p:cNvSpPr/>
          <p:nvPr/>
        </p:nvSpPr>
        <p:spPr>
          <a:xfrm>
            <a:off x="2359152" y="3803903"/>
            <a:ext cx="1271016" cy="10789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B</a:t>
            </a:r>
            <a:endParaRPr lang="es-ES" dirty="0"/>
          </a:p>
        </p:txBody>
      </p:sp>
      <p:sp>
        <p:nvSpPr>
          <p:cNvPr id="28" name="Rectángulo 27">
            <a:extLst>
              <a:ext uri="{FF2B5EF4-FFF2-40B4-BE49-F238E27FC236}">
                <a16:creationId xmlns:a16="http://schemas.microsoft.com/office/drawing/2014/main" id="{B804FB73-6450-016F-EDD8-6328E3808C89}"/>
              </a:ext>
            </a:extLst>
          </p:cNvPr>
          <p:cNvSpPr/>
          <p:nvPr/>
        </p:nvSpPr>
        <p:spPr>
          <a:xfrm>
            <a:off x="10742026" y="2397348"/>
            <a:ext cx="566928" cy="5232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E9AB5938-BF4E-EC8C-FB7F-9A1F33ECFC08}"/>
              </a:ext>
            </a:extLst>
          </p:cNvPr>
          <p:cNvSpPr/>
          <p:nvPr/>
        </p:nvSpPr>
        <p:spPr>
          <a:xfrm>
            <a:off x="11025490" y="2249614"/>
            <a:ext cx="566928" cy="5232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C006FFC3-F8DB-5B51-8FB0-58EB4A5D3F29}"/>
              </a:ext>
            </a:extLst>
          </p:cNvPr>
          <p:cNvSpPr txBox="1"/>
          <p:nvPr/>
        </p:nvSpPr>
        <p:spPr>
          <a:xfrm>
            <a:off x="7757162" y="5087645"/>
            <a:ext cx="2876114" cy="461665"/>
          </a:xfrm>
          <a:prstGeom prst="rect">
            <a:avLst/>
          </a:prstGeom>
          <a:noFill/>
        </p:spPr>
        <p:txBody>
          <a:bodyPr wrap="square">
            <a:spAutoFit/>
          </a:bodyPr>
          <a:lstStyle/>
          <a:p>
            <a:r>
              <a:rPr lang="es-ES" sz="2400" dirty="0"/>
              <a:t>Lectura Fantasma</a:t>
            </a:r>
          </a:p>
        </p:txBody>
      </p:sp>
      <p:sp>
        <p:nvSpPr>
          <p:cNvPr id="6" name="Abrir llave 5">
            <a:extLst>
              <a:ext uri="{FF2B5EF4-FFF2-40B4-BE49-F238E27FC236}">
                <a16:creationId xmlns:a16="http://schemas.microsoft.com/office/drawing/2014/main" id="{E0129D29-7558-76D4-D24E-A6D61D4F1715}"/>
              </a:ext>
            </a:extLst>
          </p:cNvPr>
          <p:cNvSpPr/>
          <p:nvPr/>
        </p:nvSpPr>
        <p:spPr>
          <a:xfrm>
            <a:off x="8407153" y="3803903"/>
            <a:ext cx="443884" cy="107899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8" name="CuadroTexto 7">
            <a:extLst>
              <a:ext uri="{FF2B5EF4-FFF2-40B4-BE49-F238E27FC236}">
                <a16:creationId xmlns:a16="http://schemas.microsoft.com/office/drawing/2014/main" id="{7F2BCBDB-A078-E4D5-3C8A-4E0EFACBE4A4}"/>
              </a:ext>
            </a:extLst>
          </p:cNvPr>
          <p:cNvSpPr txBox="1"/>
          <p:nvPr/>
        </p:nvSpPr>
        <p:spPr>
          <a:xfrm>
            <a:off x="8815527" y="3803903"/>
            <a:ext cx="1244700" cy="646331"/>
          </a:xfrm>
          <a:prstGeom prst="rect">
            <a:avLst/>
          </a:prstGeom>
          <a:noFill/>
        </p:spPr>
        <p:txBody>
          <a:bodyPr wrap="none" rtlCol="0">
            <a:spAutoFit/>
          </a:bodyPr>
          <a:lstStyle/>
          <a:p>
            <a:pPr marL="285750" indent="-285750">
              <a:buFont typeface="Arial" panose="020B0604020202020204" pitchFamily="34" charset="0"/>
              <a:buChar char="•"/>
            </a:pPr>
            <a:r>
              <a:rPr lang="es-ES" dirty="0"/>
              <a:t>Jesús</a:t>
            </a:r>
          </a:p>
          <a:p>
            <a:pPr marL="285750" indent="-285750">
              <a:buFont typeface="Arial" panose="020B0604020202020204" pitchFamily="34" charset="0"/>
              <a:buChar char="•"/>
            </a:pPr>
            <a:r>
              <a:rPr lang="es-ES" dirty="0"/>
              <a:t>Antonio</a:t>
            </a:r>
          </a:p>
        </p:txBody>
      </p:sp>
      <p:sp>
        <p:nvSpPr>
          <p:cNvPr id="13" name="CuadroTexto 12">
            <a:extLst>
              <a:ext uri="{FF2B5EF4-FFF2-40B4-BE49-F238E27FC236}">
                <a16:creationId xmlns:a16="http://schemas.microsoft.com/office/drawing/2014/main" id="{BAE57DBD-0D28-6022-743F-8725494F58E6}"/>
              </a:ext>
            </a:extLst>
          </p:cNvPr>
          <p:cNvSpPr txBox="1"/>
          <p:nvPr/>
        </p:nvSpPr>
        <p:spPr>
          <a:xfrm>
            <a:off x="8817672" y="4431272"/>
            <a:ext cx="1049711" cy="369332"/>
          </a:xfrm>
          <a:prstGeom prst="rect">
            <a:avLst/>
          </a:prstGeom>
          <a:noFill/>
        </p:spPr>
        <p:txBody>
          <a:bodyPr wrap="none" rtlCol="0">
            <a:spAutoFit/>
          </a:bodyPr>
          <a:lstStyle/>
          <a:p>
            <a:pPr marL="285750" indent="-285750">
              <a:buFont typeface="Arial" panose="020B0604020202020204" pitchFamily="34" charset="0"/>
              <a:buChar char="•"/>
            </a:pPr>
            <a:r>
              <a:rPr lang="es-ES" dirty="0"/>
              <a:t>Pedro</a:t>
            </a:r>
          </a:p>
        </p:txBody>
      </p:sp>
      <p:pic>
        <p:nvPicPr>
          <p:cNvPr id="15" name="Picture 93">
            <a:extLst>
              <a:ext uri="{FF2B5EF4-FFF2-40B4-BE49-F238E27FC236}">
                <a16:creationId xmlns:a16="http://schemas.microsoft.com/office/drawing/2014/main" id="{E560F43A-FE49-3D8F-CF09-B9187F6296E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23759" y="3983127"/>
            <a:ext cx="590550" cy="523875"/>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a:extLst>
              <a:ext uri="{FF2B5EF4-FFF2-40B4-BE49-F238E27FC236}">
                <a16:creationId xmlns:a16="http://schemas.microsoft.com/office/drawing/2014/main" id="{96739A3F-3F0E-0085-D943-B3A2D8CF4695}"/>
              </a:ext>
            </a:extLst>
          </p:cNvPr>
          <p:cNvSpPr/>
          <p:nvPr/>
        </p:nvSpPr>
        <p:spPr>
          <a:xfrm>
            <a:off x="11177890" y="2402014"/>
            <a:ext cx="566928" cy="5232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ítulo 1">
            <a:extLst>
              <a:ext uri="{FF2B5EF4-FFF2-40B4-BE49-F238E27FC236}">
                <a16:creationId xmlns:a16="http://schemas.microsoft.com/office/drawing/2014/main" id="{90D7C1A0-3A9F-CB21-E0D8-659670417D32}"/>
              </a:ext>
            </a:extLst>
          </p:cNvPr>
          <p:cNvSpPr>
            <a:spLocks noGrp="1"/>
          </p:cNvSpPr>
          <p:nvPr>
            <p:ph type="title"/>
          </p:nvPr>
        </p:nvSpPr>
        <p:spPr>
          <a:xfrm>
            <a:off x="581192" y="702156"/>
            <a:ext cx="11029616" cy="1013800"/>
          </a:xfrm>
        </p:spPr>
        <p:txBody>
          <a:bodyPr>
            <a:normAutofit/>
          </a:bodyPr>
          <a:lstStyle/>
          <a:p>
            <a:pPr algn="ctr"/>
            <a:r>
              <a:rPr lang="es-ES" sz="2000" b="1" noProof="0" dirty="0"/>
              <a:t>1.2 Visión general de los niveles de aislamiento de transacción en Oracle</a:t>
            </a:r>
            <a:br>
              <a:rPr lang="es-ES" sz="2000" noProof="0" dirty="0"/>
            </a:br>
            <a:endParaRPr lang="es-ES" sz="2000" dirty="0"/>
          </a:p>
        </p:txBody>
      </p:sp>
    </p:spTree>
    <p:extLst>
      <p:ext uri="{BB962C8B-B14F-4D97-AF65-F5344CB8AC3E}">
        <p14:creationId xmlns:p14="http://schemas.microsoft.com/office/powerpoint/2010/main" val="3028157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nodePh="1">
                                  <p:stCondLst>
                                    <p:cond delay="0"/>
                                  </p:stCondLst>
                                  <p:endCondLst>
                                    <p:cond evt="begin" delay="0">
                                      <p:tn val="15"/>
                                    </p:cond>
                                  </p:end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nodePh="1">
                                  <p:stCondLst>
                                    <p:cond delay="0"/>
                                  </p:stCondLst>
                                  <p:endCondLst>
                                    <p:cond evt="begin" delay="0">
                                      <p:tn val="24"/>
                                    </p:cond>
                                  </p:end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10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nodePh="1">
                                  <p:stCondLst>
                                    <p:cond delay="0"/>
                                  </p:stCondLst>
                                  <p:endCondLst>
                                    <p:cond evt="begin" delay="0">
                                      <p:tn val="38"/>
                                    </p:cond>
                                  </p:end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nodePh="1">
                                  <p:stCondLst>
                                    <p:cond delay="0"/>
                                  </p:stCondLst>
                                  <p:endCondLst>
                                    <p:cond evt="begin" delay="0">
                                      <p:tn val="47"/>
                                    </p:cond>
                                  </p:end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7" grpId="0" animBg="1"/>
      <p:bldP spid="28" grpId="0"/>
      <p:bldP spid="29" grpId="0"/>
      <p:bldP spid="29" grpId="1"/>
      <p:bldP spid="13"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44505CBF-3FA5-0836-0E5B-4E7EA01E4AAD}"/>
              </a:ext>
            </a:extLst>
          </p:cNvPr>
          <p:cNvGraphicFramePr>
            <a:graphicFrameLocks noGrp="1"/>
          </p:cNvGraphicFramePr>
          <p:nvPr>
            <p:ph idx="1"/>
          </p:nvPr>
        </p:nvGraphicFramePr>
        <p:xfrm>
          <a:off x="838200" y="2501900"/>
          <a:ext cx="10515600" cy="18542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951305816"/>
                    </a:ext>
                  </a:extLst>
                </a:gridCol>
                <a:gridCol w="2628900">
                  <a:extLst>
                    <a:ext uri="{9D8B030D-6E8A-4147-A177-3AD203B41FA5}">
                      <a16:colId xmlns:a16="http://schemas.microsoft.com/office/drawing/2014/main" val="596565315"/>
                    </a:ext>
                  </a:extLst>
                </a:gridCol>
                <a:gridCol w="2628900">
                  <a:extLst>
                    <a:ext uri="{9D8B030D-6E8A-4147-A177-3AD203B41FA5}">
                      <a16:colId xmlns:a16="http://schemas.microsoft.com/office/drawing/2014/main" val="1007499147"/>
                    </a:ext>
                  </a:extLst>
                </a:gridCol>
                <a:gridCol w="2628900">
                  <a:extLst>
                    <a:ext uri="{9D8B030D-6E8A-4147-A177-3AD203B41FA5}">
                      <a16:colId xmlns:a16="http://schemas.microsoft.com/office/drawing/2014/main" val="1899608309"/>
                    </a:ext>
                  </a:extLst>
                </a:gridCol>
              </a:tblGrid>
              <a:tr h="370840">
                <a:tc>
                  <a:txBody>
                    <a:bodyPr/>
                    <a:lstStyle/>
                    <a:p>
                      <a:r>
                        <a:rPr lang="es-ES" dirty="0"/>
                        <a:t>Nivel de Aislamiento</a:t>
                      </a:r>
                    </a:p>
                  </a:txBody>
                  <a:tcPr/>
                </a:tc>
                <a:tc>
                  <a:txBody>
                    <a:bodyPr/>
                    <a:lstStyle/>
                    <a:p>
                      <a:r>
                        <a:rPr lang="es-ES" dirty="0"/>
                        <a:t>Lectura Sucia</a:t>
                      </a:r>
                    </a:p>
                  </a:txBody>
                  <a:tcPr/>
                </a:tc>
                <a:tc>
                  <a:txBody>
                    <a:bodyPr/>
                    <a:lstStyle/>
                    <a:p>
                      <a:r>
                        <a:rPr lang="es-ES" dirty="0"/>
                        <a:t>Lectura no repetible</a:t>
                      </a:r>
                    </a:p>
                  </a:txBody>
                  <a:tcPr/>
                </a:tc>
                <a:tc>
                  <a:txBody>
                    <a:bodyPr/>
                    <a:lstStyle/>
                    <a:p>
                      <a:r>
                        <a:rPr lang="es-ES" dirty="0"/>
                        <a:t>Lectura fantasma</a:t>
                      </a:r>
                    </a:p>
                  </a:txBody>
                  <a:tcPr/>
                </a:tc>
                <a:extLst>
                  <a:ext uri="{0D108BD9-81ED-4DB2-BD59-A6C34878D82A}">
                    <a16:rowId xmlns:a16="http://schemas.microsoft.com/office/drawing/2014/main" val="3946294115"/>
                  </a:ext>
                </a:extLst>
              </a:tr>
              <a:tr h="370840">
                <a:tc>
                  <a:txBody>
                    <a:bodyPr/>
                    <a:lstStyle/>
                    <a:p>
                      <a:r>
                        <a:rPr lang="es-ES" dirty="0">
                          <a:solidFill>
                            <a:srgbClr val="FF0000"/>
                          </a:solidFill>
                        </a:rPr>
                        <a:t>Lectura no confirmada</a:t>
                      </a:r>
                    </a:p>
                  </a:txBody>
                  <a:tcPr/>
                </a:tc>
                <a:tc>
                  <a:txBody>
                    <a:bodyPr/>
                    <a:lstStyle/>
                    <a:p>
                      <a:pPr algn="ctr"/>
                      <a:r>
                        <a:rPr lang="es-ES" dirty="0">
                          <a:solidFill>
                            <a:srgbClr val="00B05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solidFill>
                            <a:srgbClr val="00B05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solidFill>
                            <a:srgbClr val="00B050"/>
                          </a:solidFill>
                        </a:rPr>
                        <a:t>✓</a:t>
                      </a:r>
                    </a:p>
                  </a:txBody>
                  <a:tcPr/>
                </a:tc>
                <a:extLst>
                  <a:ext uri="{0D108BD9-81ED-4DB2-BD59-A6C34878D82A}">
                    <a16:rowId xmlns:a16="http://schemas.microsoft.com/office/drawing/2014/main" val="3514263900"/>
                  </a:ext>
                </a:extLst>
              </a:tr>
              <a:tr h="370840">
                <a:tc>
                  <a:txBody>
                    <a:bodyPr/>
                    <a:lstStyle/>
                    <a:p>
                      <a:r>
                        <a:rPr lang="es-ES" dirty="0"/>
                        <a:t>Lectura confirmada</a:t>
                      </a:r>
                    </a:p>
                  </a:txBody>
                  <a:tcPr/>
                </a:tc>
                <a:tc>
                  <a:txBody>
                    <a:bodyPr/>
                    <a:lstStyle/>
                    <a:p>
                      <a:pPr algn="ctr"/>
                      <a:r>
                        <a:rPr lang="es-ES" dirty="0">
                          <a:solidFill>
                            <a:srgbClr val="FF0000"/>
                          </a:solidFill>
                        </a:rPr>
                        <a:t>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solidFill>
                            <a:srgbClr val="00B05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solidFill>
                            <a:srgbClr val="00B050"/>
                          </a:solidFill>
                        </a:rPr>
                        <a:t>✓</a:t>
                      </a:r>
                    </a:p>
                  </a:txBody>
                  <a:tcPr/>
                </a:tc>
                <a:extLst>
                  <a:ext uri="{0D108BD9-81ED-4DB2-BD59-A6C34878D82A}">
                    <a16:rowId xmlns:a16="http://schemas.microsoft.com/office/drawing/2014/main" val="1363626297"/>
                  </a:ext>
                </a:extLst>
              </a:tr>
              <a:tr h="370840">
                <a:tc>
                  <a:txBody>
                    <a:bodyPr/>
                    <a:lstStyle/>
                    <a:p>
                      <a:r>
                        <a:rPr lang="es-ES" dirty="0">
                          <a:solidFill>
                            <a:srgbClr val="FF0000"/>
                          </a:solidFill>
                        </a:rPr>
                        <a:t>Lectura repetible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solidFill>
                            <a:srgbClr val="FF0000"/>
                          </a:solidFill>
                        </a:rPr>
                        <a:t>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solidFill>
                            <a:srgbClr val="FF0000"/>
                          </a:solidFill>
                        </a:rPr>
                        <a:t>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solidFill>
                            <a:srgbClr val="00B050"/>
                          </a:solidFill>
                        </a:rPr>
                        <a:t>✓</a:t>
                      </a:r>
                    </a:p>
                  </a:txBody>
                  <a:tcPr/>
                </a:tc>
                <a:extLst>
                  <a:ext uri="{0D108BD9-81ED-4DB2-BD59-A6C34878D82A}">
                    <a16:rowId xmlns:a16="http://schemas.microsoft.com/office/drawing/2014/main" val="1315228852"/>
                  </a:ext>
                </a:extLst>
              </a:tr>
              <a:tr h="370840">
                <a:tc>
                  <a:txBody>
                    <a:bodyPr/>
                    <a:lstStyle/>
                    <a:p>
                      <a:r>
                        <a:rPr lang="es-ES" dirty="0"/>
                        <a:t>Serializable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solidFill>
                            <a:srgbClr val="FF0000"/>
                          </a:solidFill>
                        </a:rPr>
                        <a:t>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solidFill>
                            <a:srgbClr val="FF0000"/>
                          </a:solidFill>
                        </a:rPr>
                        <a:t>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solidFill>
                            <a:srgbClr val="FF0000"/>
                          </a:solidFill>
                        </a:rPr>
                        <a:t>X</a:t>
                      </a:r>
                    </a:p>
                  </a:txBody>
                  <a:tcPr/>
                </a:tc>
                <a:extLst>
                  <a:ext uri="{0D108BD9-81ED-4DB2-BD59-A6C34878D82A}">
                    <a16:rowId xmlns:a16="http://schemas.microsoft.com/office/drawing/2014/main" val="776410698"/>
                  </a:ext>
                </a:extLst>
              </a:tr>
            </a:tbl>
          </a:graphicData>
        </a:graphic>
      </p:graphicFrame>
      <p:sp>
        <p:nvSpPr>
          <p:cNvPr id="5" name="CuadroTexto 4">
            <a:extLst>
              <a:ext uri="{FF2B5EF4-FFF2-40B4-BE49-F238E27FC236}">
                <a16:creationId xmlns:a16="http://schemas.microsoft.com/office/drawing/2014/main" id="{BC546DA8-4D2C-98A9-CF21-4553161BCF98}"/>
              </a:ext>
            </a:extLst>
          </p:cNvPr>
          <p:cNvSpPr txBox="1"/>
          <p:nvPr/>
        </p:nvSpPr>
        <p:spPr>
          <a:xfrm>
            <a:off x="838200" y="4929795"/>
            <a:ext cx="2843869" cy="923330"/>
          </a:xfrm>
          <a:prstGeom prst="rect">
            <a:avLst/>
          </a:prstGeom>
          <a:noFill/>
        </p:spPr>
        <p:txBody>
          <a:bodyPr wrap="square" rtlCol="0">
            <a:spAutoFit/>
          </a:bodyPr>
          <a:lstStyle/>
          <a:p>
            <a:r>
              <a:rPr lang="es-ES" dirty="0"/>
              <a:t>Estados de Aislamiento:</a:t>
            </a:r>
          </a:p>
          <a:p>
            <a:pPr marL="285750" indent="-285750">
              <a:buFont typeface="Arial" panose="020B0604020202020204" pitchFamily="34" charset="0"/>
              <a:buChar char="•"/>
            </a:pPr>
            <a:r>
              <a:rPr lang="es-ES" dirty="0"/>
              <a:t>Posible : </a:t>
            </a:r>
            <a:r>
              <a:rPr lang="es-ES" dirty="0">
                <a:solidFill>
                  <a:srgbClr val="00B050"/>
                </a:solidFill>
              </a:rPr>
              <a:t>✓</a:t>
            </a:r>
          </a:p>
          <a:p>
            <a:pPr marL="285750" indent="-285750">
              <a:buFont typeface="Arial" panose="020B0604020202020204" pitchFamily="34" charset="0"/>
              <a:buChar char="•"/>
            </a:pPr>
            <a:r>
              <a:rPr lang="es-ES" dirty="0"/>
              <a:t>No posible: </a:t>
            </a:r>
            <a:r>
              <a:rPr lang="es-ES" dirty="0">
                <a:solidFill>
                  <a:srgbClr val="FF0000"/>
                </a:solidFill>
              </a:rPr>
              <a:t>X</a:t>
            </a:r>
          </a:p>
        </p:txBody>
      </p:sp>
      <p:sp>
        <p:nvSpPr>
          <p:cNvPr id="2" name="Título 1">
            <a:extLst>
              <a:ext uri="{FF2B5EF4-FFF2-40B4-BE49-F238E27FC236}">
                <a16:creationId xmlns:a16="http://schemas.microsoft.com/office/drawing/2014/main" id="{5193200C-6579-3015-1B92-B11459834239}"/>
              </a:ext>
            </a:extLst>
          </p:cNvPr>
          <p:cNvSpPr>
            <a:spLocks noGrp="1"/>
          </p:cNvSpPr>
          <p:nvPr>
            <p:ph type="title"/>
          </p:nvPr>
        </p:nvSpPr>
        <p:spPr>
          <a:xfrm>
            <a:off x="581192" y="702156"/>
            <a:ext cx="11029616" cy="1013800"/>
          </a:xfrm>
        </p:spPr>
        <p:txBody>
          <a:bodyPr>
            <a:normAutofit/>
          </a:bodyPr>
          <a:lstStyle/>
          <a:p>
            <a:pPr algn="ctr"/>
            <a:r>
              <a:rPr lang="es-ES" sz="2000" b="1" noProof="0" dirty="0"/>
              <a:t>1.2 Visión general de los niveles de aislamiento de transacción en Oracle</a:t>
            </a:r>
            <a:br>
              <a:rPr lang="es-ES" sz="2000" noProof="0" dirty="0"/>
            </a:br>
            <a:endParaRPr lang="es-ES" sz="2000" dirty="0"/>
          </a:p>
        </p:txBody>
      </p:sp>
    </p:spTree>
    <p:extLst>
      <p:ext uri="{BB962C8B-B14F-4D97-AF65-F5344CB8AC3E}">
        <p14:creationId xmlns:p14="http://schemas.microsoft.com/office/powerpoint/2010/main" val="14369699"/>
      </p:ext>
    </p:extLst>
  </p:cSld>
  <p:clrMapOvr>
    <a:masterClrMapping/>
  </p:clrMapOvr>
</p:sld>
</file>

<file path=ppt/theme/theme1.xml><?xml version="1.0" encoding="utf-8"?>
<a:theme xmlns:a="http://schemas.openxmlformats.org/drawingml/2006/main" name="Personaliza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FCB14B3E-2B92-48B8-A334-05E7A8EE34E1}" vid="{B6EC9E21-8C82-4EB1-BBE7-A370F785D0C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613</TotalTime>
  <Words>2004</Words>
  <Application>Microsoft Office PowerPoint</Application>
  <PresentationFormat>Panorámica</PresentationFormat>
  <Paragraphs>233</Paragraphs>
  <Slides>23</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-apple-system</vt:lpstr>
      <vt:lpstr>Arial</vt:lpstr>
      <vt:lpstr>Calibri</vt:lpstr>
      <vt:lpstr>Gill Sans MT</vt:lpstr>
      <vt:lpstr>Wingdings</vt:lpstr>
      <vt:lpstr>Wingdings 2</vt:lpstr>
      <vt:lpstr>Personalizado</vt:lpstr>
      <vt:lpstr>Administración de bases de datos</vt:lpstr>
      <vt:lpstr>ÍNDICE</vt:lpstr>
      <vt:lpstr>1.1 Introducción a la concurrencia de datos y consistencia</vt:lpstr>
      <vt:lpstr>1.1 Introducción a la concurrencia de datos y consistencia </vt:lpstr>
      <vt:lpstr>1.1 Introducción a la concurrencia de datos y consistencia </vt:lpstr>
      <vt:lpstr>1.1 Introducción a la concurrencia de datos y consistencia </vt:lpstr>
      <vt:lpstr>1.1 Introducción a la concurrencia de datos y consistencia </vt:lpstr>
      <vt:lpstr>1.2 Visión general de los niveles de aislamiento de transacción en Oracle </vt:lpstr>
      <vt:lpstr>1.2 Visión general de los niveles de aislamiento de transacción en Oracle </vt:lpstr>
      <vt:lpstr>1.2 Visión general de los niveles de aislamiento de transacción en Oracle </vt:lpstr>
      <vt:lpstr>1.2 Visión general de los niveles de aislamiento de transacción en Oracle </vt:lpstr>
      <vt:lpstr>1.2 Visión general de los niveles de aislamiento de transacción en Oracle </vt:lpstr>
      <vt:lpstr>1.2 Visión general de los niveles de aislamiento de transacción en Oracle </vt:lpstr>
      <vt:lpstr>1.3 Descripción general del Mecanismo de bloqueo en Oracle. Bloqueos e Interbloqueos. Bloqueos automáticos, manuales y definidos por el usuario.  </vt:lpstr>
      <vt:lpstr>1.3 Descripción general del Mecanismo de bloqueo en Oracle. Bloqueos e Interbloqueos. Bloqueos automáticos, manuales y definidos por el usuario.  </vt:lpstr>
      <vt:lpstr>1.3 Descripción general del Mecanismo de bloqueo en Oracle. Bloqueos e Interbloqueos. Bloqueos automáticos, manuales y definidos por el usuario.  </vt:lpstr>
      <vt:lpstr>1.3 Descripción general del Mecanismo de bloqueo en Oracle. Bloqueos e Interbloqueos. Bloqueos automáticos, manuales y definidos por el usuario.  </vt:lpstr>
      <vt:lpstr>1.3 Descripción general del Mecanismo de bloqueo en Oracle. Bloqueos e Interbloqueos. Bloqueos automáticos, manuales y definidos por el usuario.  </vt:lpstr>
      <vt:lpstr>1.3 Descripción general del Mecanismo de bloqueo en Oracle. Bloqueos e Interbloqueos. Bloqueos automáticos, manuales y definidos por el usuario.</vt:lpstr>
      <vt:lpstr>1.3 Descripción general del Mecanismo de bloqueo en Oracle. Bloqueos e Interbloqueos. Bloqueos automáticos, manuales y definidos por el usuario.  </vt:lpstr>
      <vt:lpstr>1.3 Descripción general del Mecanismo de bloqueo en Oracle. Bloqueos e Interbloqueos. Bloqueos automáticos, manuales y definidos por el usuario.  </vt:lpstr>
      <vt:lpstr>1.3 Descripción general del Mecanismo de bloqueo en Oracle. Bloqueos e Interbloqueos. Bloqueos automáticos, manuales y definidos por el usuario.  </vt:lpstr>
      <vt:lpstr>Gracias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Administración de bases de datos</dc:title>
  <dc:creator>Juanalberto Dominguez Vazquez</dc:creator>
  <cp:lastModifiedBy>Carlos Cano Espinosa</cp:lastModifiedBy>
  <cp:revision>21</cp:revision>
  <dcterms:created xsi:type="dcterms:W3CDTF">2024-03-24T17:00:23Z</dcterms:created>
  <dcterms:modified xsi:type="dcterms:W3CDTF">2024-04-16T19:04:42Z</dcterms:modified>
</cp:coreProperties>
</file>