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96" r:id="rId3"/>
    <p:sldId id="301" r:id="rId4"/>
    <p:sldId id="259" r:id="rId5"/>
    <p:sldId id="258" r:id="rId6"/>
    <p:sldId id="283" r:id="rId7"/>
    <p:sldId id="284" r:id="rId8"/>
    <p:sldId id="285" r:id="rId9"/>
    <p:sldId id="272" r:id="rId10"/>
    <p:sldId id="287" r:id="rId11"/>
    <p:sldId id="275" r:id="rId12"/>
    <p:sldId id="276" r:id="rId13"/>
    <p:sldId id="288" r:id="rId14"/>
    <p:sldId id="289" r:id="rId15"/>
    <p:sldId id="290" r:id="rId16"/>
    <p:sldId id="291" r:id="rId17"/>
    <p:sldId id="292" r:id="rId1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821" autoAdjust="0"/>
  </p:normalViewPr>
  <p:slideViewPr>
    <p:cSldViewPr snapToGrid="0">
      <p:cViewPr varScale="1">
        <p:scale>
          <a:sx n="95" d="100"/>
          <a:sy n="95" d="100"/>
        </p:scale>
        <p:origin x="1986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518710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2282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6873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1932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6623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8562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0182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5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buClr>
                <a:schemeClr val="accent1"/>
              </a:buClr>
              <a:buFont typeface="Arial"/>
              <a:buNone/>
              <a:defRPr sz="2400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360"/>
              </a:spcBef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28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260"/>
              </a:spcBef>
              <a:buClr>
                <a:schemeClr val="accent1"/>
              </a:buClr>
              <a:buFont typeface="Arial"/>
              <a:buNone/>
              <a:defRPr sz="13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260"/>
              </a:spcBef>
              <a:buClr>
                <a:schemeClr val="accent1"/>
              </a:buClr>
              <a:buFont typeface="Arial"/>
              <a:buNone/>
              <a:defRPr sz="13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260"/>
              </a:spcBef>
              <a:buClr>
                <a:schemeClr val="accent1"/>
              </a:buClr>
              <a:buFont typeface="Arial"/>
              <a:buNone/>
              <a:defRPr sz="13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260"/>
              </a:spcBef>
              <a:buClr>
                <a:schemeClr val="accent1"/>
              </a:buClr>
              <a:buFont typeface="Arial"/>
              <a:buNone/>
              <a:defRPr sz="13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24" name="Shape 24"/>
          <p:cNvCxnSpPr/>
          <p:nvPr/>
        </p:nvCxnSpPr>
        <p:spPr>
          <a:xfrm>
            <a:off x="685800" y="3398520"/>
            <a:ext cx="7848600" cy="158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y texto vertical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57200" y="620688"/>
            <a:ext cx="8229600" cy="9033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 rot="5400000">
            <a:off x="2133600" y="-76200"/>
            <a:ext cx="4876800" cy="822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82880" marR="0" lvl="0" indent="-53339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82550" algn="l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82550" algn="l" rtl="0">
              <a:spcBef>
                <a:spcPts val="360"/>
              </a:spcBef>
              <a:buClr>
                <a:schemeClr val="accent1"/>
              </a:buClr>
              <a:buSzPct val="9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91439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58419" algn="l" rtl="0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10795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10033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10541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110489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>
            <a:off x="1259632" y="386104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>
            <a:off x="2051720" y="134201"/>
            <a:ext cx="2602632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7943246" y="6453336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n-US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vertical y texto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 rot="5400000">
            <a:off x="4724400" y="2514600"/>
            <a:ext cx="5867400" cy="20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 rot="5400000">
            <a:off x="533400" y="533400"/>
            <a:ext cx="5867400" cy="601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82880" marR="0" lvl="0" indent="-53339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82550" algn="l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82550" algn="l" rtl="0">
              <a:spcBef>
                <a:spcPts val="360"/>
              </a:spcBef>
              <a:buClr>
                <a:schemeClr val="accent1"/>
              </a:buClr>
              <a:buSzPct val="9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91439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58419" algn="l" rtl="0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10795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10033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10541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110489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dt" idx="10"/>
          </p:nvPr>
        </p:nvSpPr>
        <p:spPr>
          <a:xfrm>
            <a:off x="1259632" y="386104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ftr" idx="11"/>
          </p:nvPr>
        </p:nvSpPr>
        <p:spPr>
          <a:xfrm>
            <a:off x="2051720" y="134201"/>
            <a:ext cx="2602632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7943246" y="6453336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n-US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620688"/>
            <a:ext cx="8229600" cy="9033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82880" marR="0" lvl="0" indent="-53339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82550" algn="l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82550" algn="l" rtl="0">
              <a:spcBef>
                <a:spcPts val="360"/>
              </a:spcBef>
              <a:buClr>
                <a:schemeClr val="accent1"/>
              </a:buClr>
              <a:buSzPct val="9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91439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58419" algn="l" rtl="0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10795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10033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10541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110489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1259632" y="386104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7943246" y="6453336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4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buClr>
                <a:schemeClr val="accent1"/>
              </a:buClr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60"/>
              </a:spcBef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8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8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28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28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28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28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1259632" y="386104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7943246" y="6453336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n-US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" name="Shape 37"/>
          <p:cNvCxnSpPr/>
          <p:nvPr/>
        </p:nvCxnSpPr>
        <p:spPr>
          <a:xfrm>
            <a:off x="731520" y="4599432"/>
            <a:ext cx="7848600" cy="158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" name="Imagen 7" descr="Imagen que contiene cosa&#10;&#10;Descripción generada con confianza muy alta">
            <a:extLst>
              <a:ext uri="{FF2B5EF4-FFF2-40B4-BE49-F238E27FC236}">
                <a16:creationId xmlns:a16="http://schemas.microsoft.com/office/drawing/2014/main" id="{720A20BB-7676-4682-A894-268065DE41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61859" b="-1897"/>
          <a:stretch/>
        </p:blipFill>
        <p:spPr>
          <a:xfrm>
            <a:off x="152536" y="6453336"/>
            <a:ext cx="578984" cy="2923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620688"/>
            <a:ext cx="8229600" cy="9033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11560" y="1412776"/>
            <a:ext cx="4038600" cy="471830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82880" marR="0" lvl="0" indent="-31750" algn="l" rtl="0">
              <a:spcBef>
                <a:spcPts val="560"/>
              </a:spcBef>
              <a:buClr>
                <a:schemeClr val="accent1"/>
              </a:buClr>
              <a:buSzPct val="85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60959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71119" algn="l" rtl="0">
              <a:spcBef>
                <a:spcPts val="400"/>
              </a:spcBef>
              <a:buClr>
                <a:schemeClr val="accent1"/>
              </a:buClr>
              <a:buSzPct val="9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78739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33019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76200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68580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73660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78739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648200" y="1673352"/>
            <a:ext cx="4038600" cy="471830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82880" marR="0" lvl="0" indent="-31750" algn="l" rtl="0">
              <a:spcBef>
                <a:spcPts val="560"/>
              </a:spcBef>
              <a:buClr>
                <a:schemeClr val="accent1"/>
              </a:buClr>
              <a:buSzPct val="85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60959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71119" algn="l" rtl="0">
              <a:spcBef>
                <a:spcPts val="400"/>
              </a:spcBef>
              <a:buClr>
                <a:schemeClr val="accent1"/>
              </a:buClr>
              <a:buSzPct val="9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78739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33019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76200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68580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73660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78739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1259632" y="386104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2051720" y="134201"/>
            <a:ext cx="2602632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7943246" y="6453336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n-US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620688"/>
            <a:ext cx="8229600" cy="9033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accent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457200" y="2438400"/>
            <a:ext cx="3931920" cy="39512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82880" marR="0" lvl="0" indent="-53339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82550" algn="l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82550" algn="l" rtl="0">
              <a:spcBef>
                <a:spcPts val="360"/>
              </a:spcBef>
              <a:buClr>
                <a:schemeClr val="accent1"/>
              </a:buClr>
              <a:buSzPct val="9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91439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45719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88900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81280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86360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91439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3"/>
          </p:nvPr>
        </p:nvSpPr>
        <p:spPr>
          <a:xfrm>
            <a:off x="4754880" y="1676400"/>
            <a:ext cx="3931920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accent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4"/>
          </p:nvPr>
        </p:nvSpPr>
        <p:spPr>
          <a:xfrm>
            <a:off x="4754880" y="2438400"/>
            <a:ext cx="3931920" cy="39512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82880" marR="0" lvl="0" indent="-53339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82550" algn="l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82550" algn="l" rtl="0">
              <a:spcBef>
                <a:spcPts val="360"/>
              </a:spcBef>
              <a:buClr>
                <a:schemeClr val="accent1"/>
              </a:buClr>
              <a:buSzPct val="9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91439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45719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88900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81280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86360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91439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1259632" y="386104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2051720" y="134201"/>
            <a:ext cx="2602632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7943246" y="6453336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n-US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" name="Shape 54"/>
          <p:cNvCxnSpPr/>
          <p:nvPr/>
        </p:nvCxnSpPr>
        <p:spPr>
          <a:xfrm rot="5400000">
            <a:off x="2217817" y="4045823"/>
            <a:ext cx="4709160" cy="79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ólo el título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57200" y="620688"/>
            <a:ext cx="8229600" cy="9033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1259632" y="386104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2051720" y="134201"/>
            <a:ext cx="2602632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7943246" y="6453336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n-US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1259632" y="386104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2051720" y="134201"/>
            <a:ext cx="2602632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7943246" y="6453336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n-US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2971800" y="792080"/>
            <a:ext cx="5715000" cy="55778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82880" marR="0" lvl="0" indent="-10159" algn="l" rtl="0">
              <a:spcBef>
                <a:spcPts val="640"/>
              </a:spcBef>
              <a:buClr>
                <a:schemeClr val="accent1"/>
              </a:buClr>
              <a:buSzPct val="85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39369" algn="l" rtl="0">
              <a:spcBef>
                <a:spcPts val="560"/>
              </a:spcBef>
              <a:buClr>
                <a:schemeClr val="accent1"/>
              </a:buClr>
              <a:buSzPct val="85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48259" algn="l" rtl="0">
              <a:spcBef>
                <a:spcPts val="480"/>
              </a:spcBef>
              <a:buClr>
                <a:schemeClr val="accent1"/>
              </a:buClr>
              <a:buSzPct val="9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66039" algn="l" rtl="0">
              <a:spcBef>
                <a:spcPts val="4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20319" algn="l" rtl="0">
              <a:spcBef>
                <a:spcPts val="4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63500" algn="l" rtl="0">
              <a:spcBef>
                <a:spcPts val="4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55880" algn="l" rtl="0">
              <a:spcBef>
                <a:spcPts val="4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60960" algn="l" rtl="0">
              <a:spcBef>
                <a:spcPts val="4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66039" algn="l" rtl="0">
              <a:spcBef>
                <a:spcPts val="4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457201" y="2130552"/>
            <a:ext cx="2139696" cy="424361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accent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1259632" y="386104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2051720" y="134201"/>
            <a:ext cx="2602632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7943246" y="6453336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n-US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" name="Shape 71"/>
          <p:cNvCxnSpPr/>
          <p:nvPr/>
        </p:nvCxnSpPr>
        <p:spPr>
          <a:xfrm rot="5400000">
            <a:off x="-13116" y="3580206"/>
            <a:ext cx="5577840" cy="158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n con título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>
            <a:spLocks noGrp="1"/>
          </p:cNvSpPr>
          <p:nvPr>
            <p:ph type="pic" idx="2"/>
          </p:nvPr>
        </p:nvSpPr>
        <p:spPr>
          <a:xfrm>
            <a:off x="2858610" y="838201"/>
            <a:ext cx="5904390" cy="5500456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  <a:effectLst>
            <a:outerShdw blurRad="50800" dist="12700" dir="5400000" algn="t" rotWithShape="0">
              <a:srgbClr val="000000">
                <a:alpha val="58823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accent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accent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accent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457200" y="2133600"/>
            <a:ext cx="2139696" cy="424281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accent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1259632" y="386104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2051720" y="134201"/>
            <a:ext cx="2602632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7943246" y="6453336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n-US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620688"/>
            <a:ext cx="8229600" cy="9033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82880" marR="0" lvl="0" indent="-53339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82550" algn="l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82550" algn="l" rtl="0">
              <a:spcBef>
                <a:spcPts val="360"/>
              </a:spcBef>
              <a:buClr>
                <a:schemeClr val="accent1"/>
              </a:buClr>
              <a:buSzPct val="9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91439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58419" algn="l" rtl="0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10795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10033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10541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110489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/>
          <p:nvPr/>
        </p:nvSpPr>
        <p:spPr>
          <a:xfrm>
            <a:off x="1553" y="106773"/>
            <a:ext cx="9142447" cy="449386"/>
          </a:xfrm>
          <a:prstGeom prst="rect">
            <a:avLst/>
          </a:prstGeom>
          <a:solidFill>
            <a:srgbClr val="5C697B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14"/>
          <p:cNvSpPr/>
          <p:nvPr/>
        </p:nvSpPr>
        <p:spPr>
          <a:xfrm>
            <a:off x="1553" y="111667"/>
            <a:ext cx="395538" cy="4457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Shape 15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39553" y="134201"/>
            <a:ext cx="1224136" cy="401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Shape 16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4860032" y="106773"/>
            <a:ext cx="4176464" cy="4459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" name="Shape 17"/>
          <p:cNvCxnSpPr/>
          <p:nvPr/>
        </p:nvCxnSpPr>
        <p:spPr>
          <a:xfrm>
            <a:off x="4860032" y="106773"/>
            <a:ext cx="0" cy="429197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Shape 18"/>
          <p:cNvCxnSpPr/>
          <p:nvPr/>
        </p:nvCxnSpPr>
        <p:spPr>
          <a:xfrm>
            <a:off x="9036496" y="116867"/>
            <a:ext cx="0" cy="429197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9" name="Shape 19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707114" y="94372"/>
            <a:ext cx="2880320" cy="542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n 19" descr="Imagen que contiene cosa&#10;&#10;Descripción generada con confianza muy alta">
            <a:extLst>
              <a:ext uri="{FF2B5EF4-FFF2-40B4-BE49-F238E27FC236}">
                <a16:creationId xmlns:a16="http://schemas.microsoft.com/office/drawing/2014/main" id="{224626A9-A25A-4F96-8558-4488F8AF8A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61859" b="-1897"/>
          <a:stretch/>
        </p:blipFill>
        <p:spPr>
          <a:xfrm>
            <a:off x="457200" y="6477000"/>
            <a:ext cx="578984" cy="292348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ctrTitle"/>
          </p:nvPr>
        </p:nvSpPr>
        <p:spPr>
          <a:xfrm>
            <a:off x="685800" y="1371600"/>
            <a:ext cx="8134672" cy="192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rgbClr val="C00000"/>
              </a:buClr>
              <a:buSzPct val="25000"/>
              <a:buFont typeface="Arial"/>
              <a:buNone/>
            </a:pPr>
            <a:r>
              <a:rPr lang="es-ES" sz="3200" dirty="0">
                <a:solidFill>
                  <a:srgbClr val="C00000"/>
                </a:solidFill>
              </a:rPr>
              <a:t>Trabajo Académico:</a:t>
            </a:r>
            <a:br>
              <a:rPr lang="es-ES" sz="3200" dirty="0">
                <a:solidFill>
                  <a:srgbClr val="C00000"/>
                </a:solidFill>
              </a:rPr>
            </a:br>
            <a:r>
              <a:rPr lang="es-ES" sz="3200" dirty="0">
                <a:solidFill>
                  <a:srgbClr val="C00000"/>
                </a:solidFill>
              </a:rPr>
              <a:t>Análisis de Modelos de Objetivos</a:t>
            </a:r>
            <a:endParaRPr lang="es-ES" sz="2000" dirty="0">
              <a:solidFill>
                <a:srgbClr val="C00000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D2E5CD-3384-434F-88BC-BE09E83373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3608495"/>
            <a:ext cx="8002270" cy="933360"/>
          </a:xfrm>
        </p:spPr>
        <p:txBody>
          <a:bodyPr/>
          <a:lstStyle/>
          <a:p>
            <a:r>
              <a:rPr lang="es-ES" sz="2100" dirty="0"/>
              <a:t>Análisis de </a:t>
            </a:r>
            <a:r>
              <a:rPr lang="es-ES" sz="2100" dirty="0" err="1"/>
              <a:t>stakehoders</a:t>
            </a:r>
            <a:r>
              <a:rPr lang="es-ES" sz="2100" dirty="0"/>
              <a:t>, sus intereses y </a:t>
            </a:r>
            <a:r>
              <a:rPr lang="es-ES" sz="2100" dirty="0" err="1"/>
              <a:t>tradeoff</a:t>
            </a:r>
            <a:r>
              <a:rPr lang="es-ES" sz="2100" dirty="0"/>
              <a:t> entre características y atributos de calidad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23E641A-ACAA-43CF-AB55-D7C4CB2AC5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5003706C-2605-4A74-B46E-18064BFF1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816" y="815760"/>
            <a:ext cx="8229600" cy="903312"/>
          </a:xfrm>
        </p:spPr>
        <p:txBody>
          <a:bodyPr/>
          <a:lstStyle/>
          <a:p>
            <a:r>
              <a:rPr lang="es-ES" dirty="0"/>
              <a:t>Elementos de un modelo de objetivos</a:t>
            </a:r>
            <a:br>
              <a:rPr lang="es-ES" dirty="0"/>
            </a:br>
            <a:r>
              <a:rPr lang="es-ES" sz="2400" dirty="0"/>
              <a:t>Elementos intencionales</a:t>
            </a:r>
          </a:p>
        </p:txBody>
      </p:sp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56C6ECE6-0DFE-41D7-ACC7-C68E098A695B}"/>
              </a:ext>
            </a:extLst>
          </p:cNvPr>
          <p:cNvSpPr txBox="1">
            <a:spLocks/>
          </p:cNvSpPr>
          <p:nvPr/>
        </p:nvSpPr>
        <p:spPr>
          <a:xfrm>
            <a:off x="3555524" y="1926013"/>
            <a:ext cx="5100536" cy="3133668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>
            <a:no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 algn="just">
              <a:spcBef>
                <a:spcPts val="300"/>
              </a:spcBef>
              <a:buNone/>
            </a:pPr>
            <a:r>
              <a:rPr lang="es-ES" sz="1600" b="1" dirty="0">
                <a:solidFill>
                  <a:schemeClr val="bg2">
                    <a:lumMod val="25000"/>
                  </a:schemeClr>
                </a:solidFill>
              </a:rPr>
              <a:t>1. Objetivo: </a:t>
            </a:r>
            <a:r>
              <a:rPr lang="es-ES" sz="1600" dirty="0"/>
              <a:t>Es una condición o estado del mundo que un actor querría conseguir. 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es-ES" sz="1600" dirty="0"/>
              <a:t>Los objetivos pueden ser del negocio o del sistema a desarrollar. </a:t>
            </a:r>
          </a:p>
          <a:p>
            <a:pPr marL="532638" lvl="2" indent="-285750" algn="just">
              <a:spcBef>
                <a:spcPts val="300"/>
              </a:spcBef>
            </a:pPr>
            <a:r>
              <a:rPr lang="es-ES" sz="1400" dirty="0"/>
              <a:t>Si es del negocio representa asuntos del negocio que el individuo, entidad u organización desea alcanzar. </a:t>
            </a:r>
          </a:p>
          <a:p>
            <a:pPr marL="532638" lvl="2" indent="-285750" algn="just">
              <a:spcBef>
                <a:spcPts val="300"/>
              </a:spcBef>
            </a:pPr>
            <a:r>
              <a:rPr lang="es-ES" sz="1400" dirty="0"/>
              <a:t>Si es del sistema, representa los estados que el sistema debe alcanzar.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es-ES" sz="1600" dirty="0"/>
              <a:t>Los objetivos deben ser relevantes para el actor (haciendo uso del sistema estudiado). 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es-ES" sz="1600" dirty="0"/>
              <a:t>No se especifica cómo se va a alcanzar el objetivo, permitiendo considerar alternativas.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D24C2EB-A85C-4F9C-ABB9-91CCA5CD8E1D}"/>
              </a:ext>
            </a:extLst>
          </p:cNvPr>
          <p:cNvSpPr txBox="1"/>
          <p:nvPr/>
        </p:nvSpPr>
        <p:spPr>
          <a:xfrm>
            <a:off x="1129911" y="5266622"/>
            <a:ext cx="45368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/>
              <a:t>Ejemplos: </a:t>
            </a:r>
          </a:p>
          <a:p>
            <a:r>
              <a:rPr lang="es-ES" sz="1600" dirty="0"/>
              <a:t>	</a:t>
            </a:r>
            <a:r>
              <a:rPr lang="es-ES" sz="1600" b="1" dirty="0"/>
              <a:t>Organización</a:t>
            </a:r>
            <a:r>
              <a:rPr lang="es-ES" sz="1600" dirty="0">
                <a:sym typeface="Wingdings" panose="05000000000000000000" pitchFamily="2" charset="2"/>
              </a:rPr>
              <a:t> Aumentar las ventas</a:t>
            </a:r>
          </a:p>
          <a:p>
            <a:r>
              <a:rPr lang="es-ES" sz="1600" dirty="0">
                <a:sym typeface="Wingdings" panose="05000000000000000000" pitchFamily="2" charset="2"/>
              </a:rPr>
              <a:t>	</a:t>
            </a:r>
            <a:r>
              <a:rPr lang="es-ES" sz="1600" b="1" dirty="0">
                <a:sym typeface="Wingdings" panose="05000000000000000000" pitchFamily="2" charset="2"/>
              </a:rPr>
              <a:t>Usuario</a:t>
            </a:r>
            <a:r>
              <a:rPr lang="es-ES" sz="1600" dirty="0">
                <a:sym typeface="Wingdings" panose="05000000000000000000" pitchFamily="2" charset="2"/>
              </a:rPr>
              <a:t> Comprar un viaje</a:t>
            </a:r>
            <a:endParaRPr lang="es-ES" sz="1600" dirty="0"/>
          </a:p>
        </p:txBody>
      </p:sp>
      <p:pic>
        <p:nvPicPr>
          <p:cNvPr id="11" name="Imagen 10" descr=" 23">
            <a:extLst>
              <a:ext uri="{FF2B5EF4-FFF2-40B4-BE49-F238E27FC236}">
                <a16:creationId xmlns:a16="http://schemas.microsoft.com/office/drawing/2014/main" id="{E4BB2BBB-DEAB-441A-8472-19CEF0D16E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22" t="19395" r="16281" b="55450"/>
          <a:stretch/>
        </p:blipFill>
        <p:spPr>
          <a:xfrm>
            <a:off x="923244" y="3103496"/>
            <a:ext cx="1736065" cy="953805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BC9DC028-F826-43B0-B609-3D81BA5FE81D}"/>
              </a:ext>
            </a:extLst>
          </p:cNvPr>
          <p:cNvSpPr txBox="1"/>
          <p:nvPr/>
        </p:nvSpPr>
        <p:spPr>
          <a:xfrm>
            <a:off x="1275750" y="3395732"/>
            <a:ext cx="103105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1800"/>
              <a:t>Objetivo</a:t>
            </a:r>
          </a:p>
        </p:txBody>
      </p:sp>
    </p:spTree>
    <p:extLst>
      <p:ext uri="{BB962C8B-B14F-4D97-AF65-F5344CB8AC3E}">
        <p14:creationId xmlns:p14="http://schemas.microsoft.com/office/powerpoint/2010/main" val="206621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23E641A-ACAA-43CF-AB55-D7C4CB2AC5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5003706C-2605-4A74-B46E-18064BFF1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856" y="940245"/>
            <a:ext cx="8229600" cy="903312"/>
          </a:xfrm>
        </p:spPr>
        <p:txBody>
          <a:bodyPr/>
          <a:lstStyle/>
          <a:p>
            <a:r>
              <a:rPr lang="es-ES" dirty="0"/>
              <a:t>Elementos de un modelo de objetivos</a:t>
            </a:r>
            <a:br>
              <a:rPr lang="es-ES" dirty="0"/>
            </a:br>
            <a:r>
              <a:rPr lang="es-ES" sz="2400" dirty="0"/>
              <a:t>Elementos intencionales</a:t>
            </a:r>
          </a:p>
        </p:txBody>
      </p:sp>
      <p:sp>
        <p:nvSpPr>
          <p:cNvPr id="11" name="Espaço Reservado para Texto 2">
            <a:extLst>
              <a:ext uri="{FF2B5EF4-FFF2-40B4-BE49-F238E27FC236}">
                <a16:creationId xmlns:a16="http://schemas.microsoft.com/office/drawing/2014/main" id="{6EEEE3B1-6401-4203-A9FC-8EA32CB97333}"/>
              </a:ext>
            </a:extLst>
          </p:cNvPr>
          <p:cNvSpPr txBox="1">
            <a:spLocks/>
          </p:cNvSpPr>
          <p:nvPr/>
        </p:nvSpPr>
        <p:spPr>
          <a:xfrm>
            <a:off x="3988676" y="2150795"/>
            <a:ext cx="4435996" cy="2055445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>
            <a:no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 algn="just">
              <a:buNone/>
            </a:pPr>
            <a:r>
              <a:rPr lang="es-ES" sz="1800" b="1" dirty="0">
                <a:solidFill>
                  <a:schemeClr val="bg2">
                    <a:lumMod val="25000"/>
                  </a:schemeClr>
                </a:solidFill>
              </a:rPr>
              <a:t>2. Objetivo-</a:t>
            </a:r>
            <a:r>
              <a:rPr lang="es-ES" sz="1800" b="1" dirty="0" err="1">
                <a:solidFill>
                  <a:schemeClr val="bg2">
                    <a:lumMod val="25000"/>
                  </a:schemeClr>
                </a:solidFill>
              </a:rPr>
              <a:t>soft</a:t>
            </a:r>
            <a:r>
              <a:rPr lang="es-ES" sz="1800" b="1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es-ES" sz="1800" dirty="0"/>
              <a:t>Es un atributo el cual un actor desearía lograr en cierto grado.</a:t>
            </a:r>
          </a:p>
          <a:p>
            <a:pPr marL="82296" indent="0" algn="just">
              <a:buNone/>
            </a:pPr>
            <a:endParaRPr lang="es-ES" sz="1800" dirty="0"/>
          </a:p>
          <a:p>
            <a:pPr marL="82296" indent="0" algn="just">
              <a:buNone/>
            </a:pPr>
            <a:r>
              <a:rPr lang="es-ES" sz="1800" dirty="0"/>
              <a:t>Este concepto representar cualidades y aspectos no funcionales como la usabilidad, el rendimiento, etc.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BC69BBE-4934-480F-9F6B-87821496B841}"/>
              </a:ext>
            </a:extLst>
          </p:cNvPr>
          <p:cNvSpPr txBox="1"/>
          <p:nvPr/>
        </p:nvSpPr>
        <p:spPr>
          <a:xfrm>
            <a:off x="1377696" y="4613651"/>
            <a:ext cx="407675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/>
              <a:t>Ejemplos: </a:t>
            </a:r>
          </a:p>
          <a:p>
            <a:r>
              <a:rPr lang="es-ES" sz="1600" dirty="0"/>
              <a:t>	</a:t>
            </a:r>
            <a:r>
              <a:rPr lang="es-ES" sz="1600" b="1" dirty="0"/>
              <a:t>Organización</a:t>
            </a:r>
            <a:r>
              <a:rPr lang="es-ES" sz="1600" dirty="0"/>
              <a:t> </a:t>
            </a:r>
            <a:r>
              <a:rPr lang="es-ES" sz="1600" dirty="0">
                <a:sym typeface="Wingdings" panose="05000000000000000000" pitchFamily="2" charset="2"/>
              </a:rPr>
              <a:t> Seguro</a:t>
            </a:r>
          </a:p>
          <a:p>
            <a:r>
              <a:rPr lang="es-ES" sz="1600" dirty="0">
                <a:sym typeface="Wingdings" panose="05000000000000000000" pitchFamily="2" charset="2"/>
              </a:rPr>
              <a:t>	</a:t>
            </a:r>
            <a:r>
              <a:rPr lang="es-ES" sz="1600" b="1" dirty="0">
                <a:sym typeface="Wingdings" panose="05000000000000000000" pitchFamily="2" charset="2"/>
              </a:rPr>
              <a:t>Usuario</a:t>
            </a:r>
            <a:r>
              <a:rPr lang="es-ES" sz="1600" dirty="0">
                <a:sym typeface="Wingdings" panose="05000000000000000000" pitchFamily="2" charset="2"/>
              </a:rPr>
              <a:t> Fácil de usar</a:t>
            </a:r>
            <a:endParaRPr lang="es-ES" sz="1600" dirty="0"/>
          </a:p>
          <a:p>
            <a:r>
              <a:rPr lang="es-ES" sz="1600" dirty="0"/>
              <a:t>	</a:t>
            </a:r>
            <a:r>
              <a:rPr lang="es-ES" sz="1600" b="1" dirty="0"/>
              <a:t>Desarrollador</a:t>
            </a:r>
            <a:r>
              <a:rPr lang="es-ES" sz="1600" dirty="0"/>
              <a:t> </a:t>
            </a:r>
            <a:r>
              <a:rPr lang="es-ES" sz="1600" dirty="0">
                <a:sym typeface="Wingdings" panose="05000000000000000000" pitchFamily="2" charset="2"/>
              </a:rPr>
              <a:t> Mantenibilidad</a:t>
            </a:r>
          </a:p>
        </p:txBody>
      </p:sp>
      <p:pic>
        <p:nvPicPr>
          <p:cNvPr id="18" name="Imagen 17" descr=" 23">
            <a:extLst>
              <a:ext uri="{FF2B5EF4-FFF2-40B4-BE49-F238E27FC236}">
                <a16:creationId xmlns:a16="http://schemas.microsoft.com/office/drawing/2014/main" id="{27F1B790-AA74-4983-8A32-C96D63363A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79" t="43835" r="15196" b="32342"/>
          <a:stretch/>
        </p:blipFill>
        <p:spPr>
          <a:xfrm>
            <a:off x="959820" y="2776948"/>
            <a:ext cx="1834470" cy="903312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045DF768-7B5B-4212-9DAA-D91AD11FA4C7}"/>
              </a:ext>
            </a:extLst>
          </p:cNvPr>
          <p:cNvSpPr txBox="1"/>
          <p:nvPr/>
        </p:nvSpPr>
        <p:spPr>
          <a:xfrm>
            <a:off x="1137109" y="3058452"/>
            <a:ext cx="147989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1800" dirty="0"/>
              <a:t>Objetivo-</a:t>
            </a:r>
            <a:r>
              <a:rPr lang="es-ES" sz="1800" dirty="0" err="1"/>
              <a:t>soft</a:t>
            </a: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210262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23E641A-ACAA-43CF-AB55-D7C4CB2AC5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5003706C-2605-4A74-B46E-18064BFF1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392" y="888912"/>
            <a:ext cx="8229600" cy="903312"/>
          </a:xfrm>
        </p:spPr>
        <p:txBody>
          <a:bodyPr/>
          <a:lstStyle/>
          <a:p>
            <a:r>
              <a:rPr lang="es-ES" dirty="0"/>
              <a:t>Elementos de un modelo de objetivos</a:t>
            </a:r>
            <a:br>
              <a:rPr lang="es-ES" dirty="0"/>
            </a:br>
            <a:r>
              <a:rPr lang="es-ES" sz="2400" dirty="0"/>
              <a:t>Elementos intencionales</a:t>
            </a:r>
          </a:p>
        </p:txBody>
      </p:sp>
      <p:sp>
        <p:nvSpPr>
          <p:cNvPr id="10" name="Espaço Reservado para Texto 2">
            <a:extLst>
              <a:ext uri="{FF2B5EF4-FFF2-40B4-BE49-F238E27FC236}">
                <a16:creationId xmlns:a16="http://schemas.microsoft.com/office/drawing/2014/main" id="{D49C762F-A49E-4CCA-B871-16AD63E976DF}"/>
              </a:ext>
            </a:extLst>
          </p:cNvPr>
          <p:cNvSpPr txBox="1">
            <a:spLocks/>
          </p:cNvSpPr>
          <p:nvPr/>
        </p:nvSpPr>
        <p:spPr>
          <a:xfrm>
            <a:off x="4082459" y="2402653"/>
            <a:ext cx="4394187" cy="1392706"/>
          </a:xfrm>
          <a:prstGeom prst="rect">
            <a:avLst/>
          </a:prstGeom>
          <a:ln>
            <a:solidFill>
              <a:srgbClr val="C32D2E"/>
            </a:solidFill>
          </a:ln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None/>
            </a:pPr>
            <a:r>
              <a:rPr lang="es-ES" sz="2000" b="1" dirty="0">
                <a:solidFill>
                  <a:schemeClr val="bg2">
                    <a:lumMod val="25000"/>
                  </a:schemeClr>
                </a:solidFill>
              </a:rPr>
              <a:t>3. Tarea: </a:t>
            </a:r>
            <a:r>
              <a:rPr lang="es-ES" sz="2000" dirty="0"/>
              <a:t>Es una forma particular de hacer algo. Las tareas representan las formas en las cual se puede lograr un objetivo.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3A272A16-8846-46BA-ABAF-706A7AD06D4E}"/>
              </a:ext>
            </a:extLst>
          </p:cNvPr>
          <p:cNvSpPr txBox="1"/>
          <p:nvPr/>
        </p:nvSpPr>
        <p:spPr>
          <a:xfrm>
            <a:off x="898344" y="4405788"/>
            <a:ext cx="80873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Ejemplos: </a:t>
            </a:r>
          </a:p>
          <a:p>
            <a:r>
              <a:rPr lang="es-ES" sz="1600" dirty="0"/>
              <a:t>	Para aumentar las ventas </a:t>
            </a:r>
            <a:r>
              <a:rPr lang="es-ES" sz="1600" dirty="0">
                <a:sym typeface="Wingdings" panose="05000000000000000000" pitchFamily="2" charset="2"/>
              </a:rPr>
              <a:t> Tarea </a:t>
            </a:r>
            <a:r>
              <a:rPr lang="es-ES" sz="1600" dirty="0">
                <a:solidFill>
                  <a:srgbClr val="FF0000"/>
                </a:solidFill>
                <a:sym typeface="Wingdings" panose="05000000000000000000" pitchFamily="2" charset="2"/>
              </a:rPr>
              <a:t>servicio de ventas</a:t>
            </a:r>
          </a:p>
          <a:p>
            <a:r>
              <a:rPr lang="es-ES" sz="1600" dirty="0">
                <a:sym typeface="Wingdings" panose="05000000000000000000" pitchFamily="2" charset="2"/>
              </a:rPr>
              <a:t>	Para aumentar la seguridad  Tarea </a:t>
            </a:r>
            <a:r>
              <a:rPr lang="es-ES" sz="1600" dirty="0">
                <a:solidFill>
                  <a:srgbClr val="FF0000"/>
                </a:solidFill>
                <a:sym typeface="Wingdings" panose="05000000000000000000" pitchFamily="2" charset="2"/>
              </a:rPr>
              <a:t>identificar usando lector biométrico</a:t>
            </a:r>
          </a:p>
        </p:txBody>
      </p:sp>
      <p:pic>
        <p:nvPicPr>
          <p:cNvPr id="13" name="Imagen 12" descr=" 23">
            <a:extLst>
              <a:ext uri="{FF2B5EF4-FFF2-40B4-BE49-F238E27FC236}">
                <a16:creationId xmlns:a16="http://schemas.microsoft.com/office/drawing/2014/main" id="{CFF71E02-7C29-416A-8066-B362BE2E97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87" t="69354" r="16187" b="6823"/>
          <a:stretch/>
        </p:blipFill>
        <p:spPr>
          <a:xfrm>
            <a:off x="923244" y="2515360"/>
            <a:ext cx="1834470" cy="903312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2BB58A50-82B9-4DC1-B650-DDF8EE7EC399}"/>
              </a:ext>
            </a:extLst>
          </p:cNvPr>
          <p:cNvSpPr txBox="1"/>
          <p:nvPr/>
        </p:nvSpPr>
        <p:spPr>
          <a:xfrm>
            <a:off x="1446781" y="2819400"/>
            <a:ext cx="78739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1800" dirty="0"/>
              <a:t>Tarea</a:t>
            </a:r>
          </a:p>
        </p:txBody>
      </p:sp>
    </p:spTree>
    <p:extLst>
      <p:ext uri="{BB962C8B-B14F-4D97-AF65-F5344CB8AC3E}">
        <p14:creationId xmlns:p14="http://schemas.microsoft.com/office/powerpoint/2010/main" val="144783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23E641A-ACAA-43CF-AB55-D7C4CB2AC5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5003706C-2605-4A74-B46E-18064BFF1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23024"/>
            <a:ext cx="8229600" cy="903312"/>
          </a:xfrm>
        </p:spPr>
        <p:txBody>
          <a:bodyPr/>
          <a:lstStyle/>
          <a:p>
            <a:r>
              <a:rPr lang="es-ES" dirty="0"/>
              <a:t>Elementos de un modelo de objetivos</a:t>
            </a:r>
            <a:br>
              <a:rPr lang="es-ES" dirty="0"/>
            </a:br>
            <a:r>
              <a:rPr lang="es-ES" sz="2400" dirty="0"/>
              <a:t>Enlaces</a:t>
            </a:r>
          </a:p>
        </p:txBody>
      </p:sp>
      <p:sp>
        <p:nvSpPr>
          <p:cNvPr id="10" name="Espaço Reservado para Texto 2">
            <a:extLst>
              <a:ext uri="{FF2B5EF4-FFF2-40B4-BE49-F238E27FC236}">
                <a16:creationId xmlns:a16="http://schemas.microsoft.com/office/drawing/2014/main" id="{D49C762F-A49E-4CCA-B871-16AD63E976DF}"/>
              </a:ext>
            </a:extLst>
          </p:cNvPr>
          <p:cNvSpPr txBox="1">
            <a:spLocks/>
          </p:cNvSpPr>
          <p:nvPr/>
        </p:nvSpPr>
        <p:spPr>
          <a:xfrm>
            <a:off x="4103637" y="2371521"/>
            <a:ext cx="4260075" cy="2602815"/>
          </a:xfrm>
          <a:prstGeom prst="rect">
            <a:avLst/>
          </a:prstGeom>
          <a:ln>
            <a:solidFill>
              <a:srgbClr val="C32D2E"/>
            </a:solidFill>
          </a:ln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None/>
            </a:pPr>
            <a:r>
              <a:rPr lang="es-ES" sz="2000" b="1" dirty="0">
                <a:solidFill>
                  <a:schemeClr val="bg2">
                    <a:lumMod val="25000"/>
                  </a:schemeClr>
                </a:solidFill>
              </a:rPr>
              <a:t>1. Descomposición: </a:t>
            </a:r>
            <a:r>
              <a:rPr lang="es-ES" sz="2000" dirty="0"/>
              <a:t>Permite descomponer elementos intencionales en unidades más pequeñas.</a:t>
            </a:r>
          </a:p>
          <a:p>
            <a:r>
              <a:rPr lang="es-ES" sz="2000" dirty="0"/>
              <a:t>Indicar cómo lograr un objetivo</a:t>
            </a:r>
          </a:p>
          <a:p>
            <a:r>
              <a:rPr lang="es-ES" sz="2000" dirty="0"/>
              <a:t>Indicar en qué atributos (</a:t>
            </a:r>
            <a:r>
              <a:rPr lang="es-ES" sz="2000" i="1" dirty="0"/>
              <a:t>objetivo-</a:t>
            </a:r>
            <a:r>
              <a:rPr lang="es-ES" sz="2000" i="1" dirty="0" err="1"/>
              <a:t>soft</a:t>
            </a:r>
            <a:r>
              <a:rPr lang="es-ES" sz="2000" dirty="0"/>
              <a:t>) se desean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87135BD-D926-443F-834D-37B0C79ABF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632" b="36317"/>
          <a:stretch/>
        </p:blipFill>
        <p:spPr>
          <a:xfrm>
            <a:off x="457200" y="2371521"/>
            <a:ext cx="3302000" cy="286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585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23E641A-ACAA-43CF-AB55-D7C4CB2AC5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Espaço Reservado para Texto 2">
            <a:extLst>
              <a:ext uri="{FF2B5EF4-FFF2-40B4-BE49-F238E27FC236}">
                <a16:creationId xmlns:a16="http://schemas.microsoft.com/office/drawing/2014/main" id="{FD82AEBF-0A6C-4C2C-8C6C-AAED5E091190}"/>
              </a:ext>
            </a:extLst>
          </p:cNvPr>
          <p:cNvSpPr txBox="1">
            <a:spLocks/>
          </p:cNvSpPr>
          <p:nvPr/>
        </p:nvSpPr>
        <p:spPr>
          <a:xfrm>
            <a:off x="4009307" y="1821805"/>
            <a:ext cx="4467339" cy="1578687"/>
          </a:xfrm>
          <a:prstGeom prst="rect">
            <a:avLst/>
          </a:prstGeom>
          <a:ln>
            <a:solidFill>
              <a:srgbClr val="C32D2E"/>
            </a:solidFill>
          </a:ln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None/>
            </a:pPr>
            <a:r>
              <a:rPr lang="es-ES" sz="2000" b="1" dirty="0">
                <a:solidFill>
                  <a:schemeClr val="bg2">
                    <a:lumMod val="25000"/>
                  </a:schemeClr>
                </a:solidFill>
              </a:rPr>
              <a:t>2. Contribución: </a:t>
            </a:r>
            <a:r>
              <a:rPr lang="es-ES" sz="2000" dirty="0"/>
              <a:t>Permite representar el efecto (impacto positivo o negativo) que un elemento intencional tiene sobre otro.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5003706C-2605-4A74-B46E-18064BFF1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23024"/>
            <a:ext cx="8229600" cy="903312"/>
          </a:xfrm>
        </p:spPr>
        <p:txBody>
          <a:bodyPr/>
          <a:lstStyle/>
          <a:p>
            <a:r>
              <a:rPr lang="es-ES" dirty="0"/>
              <a:t>Elementos de un modelo de objetivos</a:t>
            </a:r>
            <a:br>
              <a:rPr lang="es-ES" dirty="0"/>
            </a:br>
            <a:r>
              <a:rPr lang="es-ES" sz="2400" dirty="0"/>
              <a:t>Enlaces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DE23D1A-A867-4D30-929C-286914E02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725089"/>
            <a:ext cx="2989384" cy="263840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ADF19EB-6186-402A-8445-FAA9107277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9509" y="4044291"/>
            <a:ext cx="1961905" cy="1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15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23E641A-ACAA-43CF-AB55-D7C4CB2AC5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Espaço Reservado para Texto 2">
            <a:extLst>
              <a:ext uri="{FF2B5EF4-FFF2-40B4-BE49-F238E27FC236}">
                <a16:creationId xmlns:a16="http://schemas.microsoft.com/office/drawing/2014/main" id="{FD82AEBF-0A6C-4C2C-8C6C-AAED5E091190}"/>
              </a:ext>
            </a:extLst>
          </p:cNvPr>
          <p:cNvSpPr txBox="1">
            <a:spLocks/>
          </p:cNvSpPr>
          <p:nvPr/>
        </p:nvSpPr>
        <p:spPr>
          <a:xfrm>
            <a:off x="4737621" y="2372739"/>
            <a:ext cx="3930891" cy="1785951"/>
          </a:xfrm>
          <a:prstGeom prst="rect">
            <a:avLst/>
          </a:prstGeom>
          <a:ln>
            <a:solidFill>
              <a:srgbClr val="C32D2E"/>
            </a:solidFill>
          </a:ln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None/>
            </a:pPr>
            <a:r>
              <a:rPr lang="es-ES" sz="2000" b="1" dirty="0">
                <a:solidFill>
                  <a:schemeClr val="bg2">
                    <a:lumMod val="25000"/>
                  </a:schemeClr>
                </a:solidFill>
              </a:rPr>
              <a:t>3. Dependencia: </a:t>
            </a:r>
            <a:r>
              <a:rPr lang="es-ES" sz="2000" dirty="0"/>
              <a:t>Permite representar que un elemento intencional depende de otro para poder lograrse.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5003706C-2605-4A74-B46E-18064BFF1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23024"/>
            <a:ext cx="8229600" cy="903312"/>
          </a:xfrm>
        </p:spPr>
        <p:txBody>
          <a:bodyPr/>
          <a:lstStyle/>
          <a:p>
            <a:r>
              <a:rPr lang="es-ES" dirty="0"/>
              <a:t>Elementos de un modelo de objetivos</a:t>
            </a:r>
            <a:br>
              <a:rPr lang="es-ES" dirty="0"/>
            </a:br>
            <a:r>
              <a:rPr lang="es-ES" sz="2400" dirty="0"/>
              <a:t>Enlaces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BB4E33E-E673-4D1E-98AE-D0226BB69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503" y="2372739"/>
            <a:ext cx="4236497" cy="137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738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D3D640-875A-47D5-A56B-2FE7CF5AA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Modelos de objetivos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F9DEDF1-8F23-48CF-96AA-84965E658E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F2A7F64-EBA7-4BAE-AD63-4FE6742FE3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38287" y="3617937"/>
            <a:ext cx="6067425" cy="2619375"/>
          </a:xfrm>
          <a:prstGeom prst="rect">
            <a:avLst/>
          </a:prstGeom>
        </p:spPr>
      </p:pic>
      <p:sp>
        <p:nvSpPr>
          <p:cNvPr id="6" name="Marcador de texto 6">
            <a:extLst>
              <a:ext uri="{FF2B5EF4-FFF2-40B4-BE49-F238E27FC236}">
                <a16:creationId xmlns:a16="http://schemas.microsoft.com/office/drawing/2014/main" id="{A99091AD-0414-4221-AD6C-D3891CF01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s-ES" sz="2200" dirty="0"/>
              <a:t>El modelo representa las distintas perspectivas de los </a:t>
            </a:r>
            <a:r>
              <a:rPr lang="es-ES" sz="2200" dirty="0" err="1"/>
              <a:t>stakeholders</a:t>
            </a:r>
            <a:endParaRPr lang="es-ES" sz="2200" dirty="0"/>
          </a:p>
          <a:p>
            <a:endParaRPr lang="es-ES" sz="500" dirty="0"/>
          </a:p>
          <a:p>
            <a:pPr lvl="1"/>
            <a:r>
              <a:rPr lang="es-ES" dirty="0">
                <a:solidFill>
                  <a:schemeClr val="accent6"/>
                </a:solidFill>
              </a:rPr>
              <a:t>Tensión</a:t>
            </a:r>
            <a:r>
              <a:rPr lang="es-ES" dirty="0"/>
              <a:t> entre las exigencias de los </a:t>
            </a:r>
            <a:r>
              <a:rPr lang="es-ES" dirty="0" err="1"/>
              <a:t>stakeholders</a:t>
            </a:r>
            <a:endParaRPr lang="es-ES" dirty="0"/>
          </a:p>
          <a:p>
            <a:pPr lvl="1"/>
            <a:endParaRPr lang="es-ES" sz="500" dirty="0"/>
          </a:p>
          <a:p>
            <a:pPr lvl="1"/>
            <a:r>
              <a:rPr lang="es-ES" dirty="0">
                <a:solidFill>
                  <a:schemeClr val="accent6"/>
                </a:solidFill>
              </a:rPr>
              <a:t>Conflictos</a:t>
            </a:r>
            <a:r>
              <a:rPr lang="es-ES" dirty="0"/>
              <a:t> entre atributos de calidad</a:t>
            </a:r>
          </a:p>
        </p:txBody>
      </p:sp>
    </p:spTree>
    <p:extLst>
      <p:ext uri="{BB962C8B-B14F-4D97-AF65-F5344CB8AC3E}">
        <p14:creationId xmlns:p14="http://schemas.microsoft.com/office/powerpoint/2010/main" val="3298458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1E895B-E277-4319-9CF9-7634B9E8A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39929"/>
            <a:ext cx="8229600" cy="903312"/>
          </a:xfrm>
        </p:spPr>
        <p:txBody>
          <a:bodyPr/>
          <a:lstStyle/>
          <a:p>
            <a:pPr algn="ctr"/>
            <a:r>
              <a:rPr lang="es-ES" dirty="0"/>
              <a:t>Análisis de modelos de objetivos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8FB85F0-964C-4657-9FD9-EAB08CA463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Marcador de texto 2">
            <a:extLst>
              <a:ext uri="{FF2B5EF4-FFF2-40B4-BE49-F238E27FC236}">
                <a16:creationId xmlns:a16="http://schemas.microsoft.com/office/drawing/2014/main" id="{5F121377-C607-4C04-B493-BD7766980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968546"/>
            <a:ext cx="8229600" cy="2771383"/>
          </a:xfrm>
        </p:spPr>
        <p:txBody>
          <a:bodyPr/>
          <a:lstStyle/>
          <a:p>
            <a:pPr marL="129541" indent="0" algn="ctr">
              <a:buNone/>
            </a:pPr>
            <a:r>
              <a:rPr lang="es-ES" sz="2800" dirty="0"/>
              <a:t>¿Cómo solucionamos la </a:t>
            </a:r>
            <a:r>
              <a:rPr lang="es-ES" sz="2800" b="1" dirty="0"/>
              <a:t>tensión</a:t>
            </a:r>
            <a:r>
              <a:rPr lang="es-ES" sz="2800" dirty="0"/>
              <a:t> entre los </a:t>
            </a:r>
            <a:r>
              <a:rPr lang="es-ES" sz="2800" dirty="0" err="1"/>
              <a:t>stakeholders</a:t>
            </a:r>
            <a:r>
              <a:rPr lang="es-ES" sz="2800" dirty="0"/>
              <a:t>?</a:t>
            </a:r>
          </a:p>
          <a:p>
            <a:pPr marL="129541" indent="0" algn="ctr">
              <a:buNone/>
            </a:pPr>
            <a:endParaRPr lang="es-ES" sz="2800" dirty="0"/>
          </a:p>
          <a:p>
            <a:pPr marL="129541" indent="0" algn="ctr">
              <a:buNone/>
            </a:pPr>
            <a:r>
              <a:rPr lang="es-ES" sz="2800" dirty="0"/>
              <a:t>¿Cómo solucionamos los </a:t>
            </a:r>
            <a:r>
              <a:rPr lang="es-ES" sz="2800" b="1" dirty="0"/>
              <a:t>conflictos</a:t>
            </a:r>
            <a:r>
              <a:rPr lang="es-ES" sz="2800" dirty="0"/>
              <a:t> entre atributos de calidad?</a:t>
            </a:r>
            <a:endParaRPr lang="es-ES" sz="3200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5003706C-2605-4A74-B46E-18064BFF146C}"/>
              </a:ext>
            </a:extLst>
          </p:cNvPr>
          <p:cNvSpPr txBox="1">
            <a:spLocks/>
          </p:cNvSpPr>
          <p:nvPr/>
        </p:nvSpPr>
        <p:spPr>
          <a:xfrm>
            <a:off x="457200" y="1023024"/>
            <a:ext cx="8229600" cy="9033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pPr algn="ctr"/>
            <a:r>
              <a:rPr lang="es-ES" dirty="0"/>
              <a:t>Preguntas clave:</a:t>
            </a:r>
            <a:br>
              <a:rPr lang="es-ES" dirty="0"/>
            </a:b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700903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F36531-4E66-4DC8-8A21-5C41FD919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Sesión Práctica de Análisis </a:t>
            </a:r>
            <a:r>
              <a:rPr lang="es-ES" dirty="0" err="1"/>
              <a:t>Trade</a:t>
            </a:r>
            <a:r>
              <a:rPr lang="es-ES" dirty="0"/>
              <a:t>-off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A71FFBC-ADC5-47AD-9F90-4DC62BA249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39CBAF8-C84E-451E-9D69-D37C40340252}"/>
              </a:ext>
            </a:extLst>
          </p:cNvPr>
          <p:cNvSpPr txBox="1">
            <a:spLocks/>
          </p:cNvSpPr>
          <p:nvPr/>
        </p:nvSpPr>
        <p:spPr>
          <a:xfrm>
            <a:off x="468313" y="1412875"/>
            <a:ext cx="8207375" cy="43926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82880" marR="0" lvl="0" indent="-5333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825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825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9143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58419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107950" algn="l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100330" algn="l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105410" algn="l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110489" algn="l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altLang="es-ES" b="1" u="sng"/>
              <a:t>Objetivo</a:t>
            </a:r>
            <a:r>
              <a:rPr lang="es-ES" altLang="es-ES"/>
              <a:t>: La sesión va dirigida a analistas de negocio o informáticos que necesiten: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s-ES" altLang="es-ES"/>
              <a:t>Expresar los conceptos relacionados con los </a:t>
            </a:r>
            <a:r>
              <a:rPr lang="es-ES" altLang="es-ES" b="1"/>
              <a:t>objetivos de negocio </a:t>
            </a:r>
            <a:r>
              <a:rPr lang="es-ES" altLang="es-ES"/>
              <a:t>y el impacto que tales objetivos representan para los </a:t>
            </a:r>
            <a:r>
              <a:rPr lang="es-ES" altLang="es-ES" b="1"/>
              <a:t>distintos stakeholders </a:t>
            </a:r>
            <a:r>
              <a:rPr lang="es-ES" altLang="es-ES"/>
              <a:t>de una organización.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s-ES" altLang="es-ES"/>
              <a:t>Alinear los objetivos del negocio con los objetivos de un sistema software.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s-ES" altLang="es-ES"/>
              <a:t>Una herramienta de “comunicación” para razonar sobre:</a:t>
            </a:r>
          </a:p>
          <a:p>
            <a:pPr lvl="2">
              <a:spcBef>
                <a:spcPts val="600"/>
              </a:spcBef>
            </a:pPr>
            <a:r>
              <a:rPr lang="es-ES" altLang="es-ES"/>
              <a:t>Los objetivos del negocio </a:t>
            </a:r>
          </a:p>
          <a:p>
            <a:pPr lvl="2">
              <a:spcBef>
                <a:spcPts val="600"/>
              </a:spcBef>
            </a:pPr>
            <a:r>
              <a:rPr lang="es-ES" altLang="es-ES"/>
              <a:t>El impacto entre los objetivos del negocio</a:t>
            </a:r>
          </a:p>
          <a:p>
            <a:pPr lvl="2">
              <a:spcBef>
                <a:spcPts val="600"/>
              </a:spcBef>
            </a:pPr>
            <a:r>
              <a:rPr lang="es-ES" altLang="es-ES"/>
              <a:t>La tensión entre los stakeholders (con distintos intereses en el sistema)</a:t>
            </a:r>
          </a:p>
          <a:p>
            <a:pPr lvl="2">
              <a:spcBef>
                <a:spcPts val="600"/>
              </a:spcBef>
            </a:pPr>
            <a:r>
              <a:rPr lang="es-ES" altLang="es-ES"/>
              <a:t>Los conflictos entre atributos de calidad</a:t>
            </a:r>
          </a:p>
          <a:p>
            <a:pPr lvl="2">
              <a:spcBef>
                <a:spcPts val="600"/>
              </a:spcBef>
            </a:pPr>
            <a:endParaRPr lang="es-ES" altLang="es-ES"/>
          </a:p>
          <a:p>
            <a:pPr lvl="1">
              <a:spcAft>
                <a:spcPts val="600"/>
              </a:spcAft>
            </a:pPr>
            <a:endParaRPr lang="es-ES" altLang="es-ES" sz="2800" dirty="0"/>
          </a:p>
        </p:txBody>
      </p:sp>
    </p:spTree>
    <p:extLst>
      <p:ext uri="{BB962C8B-B14F-4D97-AF65-F5344CB8AC3E}">
        <p14:creationId xmlns:p14="http://schemas.microsoft.com/office/powerpoint/2010/main" val="1974638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F36531-4E66-4DC8-8A21-5C41FD919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Planificación del ejercicio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A71FFBC-ADC5-47AD-9F90-4DC62BA249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BE743E19-CBCD-49FA-970D-4AD4F73627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64282"/>
              </p:ext>
            </p:extLst>
          </p:nvPr>
        </p:nvGraphicFramePr>
        <p:xfrm>
          <a:off x="611188" y="1484313"/>
          <a:ext cx="7705725" cy="4389112"/>
        </p:xfrm>
        <a:graphic>
          <a:graphicData uri="http://schemas.openxmlformats.org/drawingml/2006/table">
            <a:tbl>
              <a:tblPr/>
              <a:tblGrid>
                <a:gridCol w="2520950">
                  <a:extLst>
                    <a:ext uri="{9D8B030D-6E8A-4147-A177-3AD203B41FA5}">
                      <a16:colId xmlns:a16="http://schemas.microsoft.com/office/drawing/2014/main" val="2887801453"/>
                    </a:ext>
                  </a:extLst>
                </a:gridCol>
                <a:gridCol w="5184775">
                  <a:extLst>
                    <a:ext uri="{9D8B030D-6E8A-4147-A177-3AD203B41FA5}">
                      <a16:colId xmlns:a16="http://schemas.microsoft.com/office/drawing/2014/main" val="2954337776"/>
                    </a:ext>
                  </a:extLst>
                </a:gridCol>
              </a:tblGrid>
              <a:tr h="1879600">
                <a:tc>
                  <a:txBody>
                    <a:bodyPr/>
                    <a:lstStyle>
                      <a:lvl1pPr defTabSz="457200" eaLnBrk="0" hangingPunct="0">
                        <a:spcBef>
                          <a:spcPct val="50000"/>
                        </a:spcBef>
                        <a:spcAft>
                          <a:spcPct val="10000"/>
                        </a:spcAft>
                        <a:buClr>
                          <a:srgbClr val="8C192D"/>
                        </a:buClr>
                        <a:buSzPct val="50000"/>
                        <a:buFont typeface="Monotype Sorts" pitchFamily="6" charset="2"/>
                        <a:defRPr sz="2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spcAft>
                          <a:spcPct val="10000"/>
                        </a:spcAft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 eaLnBrk="0" hangingPunct="0"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MS PGothic" panose="020B0600070205080204" pitchFamily="34" charset="-128"/>
                        </a:rPr>
                        <a:t>Sesión 1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E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MS PGothic" panose="020B0600070205080204" pitchFamily="34" charset="-128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alt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MS PGothic" panose="020B0600070205080204" pitchFamily="34" charset="-128"/>
                        </a:rPr>
                        <a:t>Grupo TA3IS21: 13 de Mayo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alt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MS PGothic" panose="020B0600070205080204" pitchFamily="34" charset="-128"/>
                        </a:rPr>
                        <a:t>Grupo TA3IS11: 14 de Mayo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alt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MS PGothic" panose="020B0600070205080204" pitchFamily="34" charset="-128"/>
                        </a:rPr>
                        <a:t> </a:t>
                      </a:r>
                    </a:p>
                  </a:txBody>
                  <a:tcPr marL="91450" marR="91450" marT="45718" marB="45718" horzOverflow="overflow">
                    <a:lnL w="12700" cap="flat" cmpd="sng" algn="ctr">
                      <a:solidFill>
                        <a:srgbClr val="B92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2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2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2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8E7"/>
                    </a:solidFill>
                  </a:tcPr>
                </a:tc>
                <a:tc>
                  <a:txBody>
                    <a:bodyPr/>
                    <a:lstStyle>
                      <a:lvl1pPr marL="423863" indent="-342900" defTabSz="457200" eaLnBrk="0" hangingPunct="0">
                        <a:spcBef>
                          <a:spcPct val="50000"/>
                        </a:spcBef>
                        <a:spcAft>
                          <a:spcPct val="10000"/>
                        </a:spcAft>
                        <a:buClr>
                          <a:srgbClr val="8C192D"/>
                        </a:buClr>
                        <a:buSzPct val="50000"/>
                        <a:buFont typeface="Monotype Sorts" pitchFamily="6" charset="2"/>
                        <a:defRPr sz="2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spcAft>
                          <a:spcPct val="10000"/>
                        </a:spcAft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 eaLnBrk="0" hangingPunct="0"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423863" marR="0" lvl="0" indent="-34290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Trebuchet MS" panose="020B0603020202020204" pitchFamily="34" charset="0"/>
                        <a:buAutoNum type="arabicPeriod"/>
                        <a:tabLst/>
                      </a:pPr>
                      <a:r>
                        <a:rPr kumimoji="0" lang="es-ES" alt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MS PGothic" panose="020B0600070205080204" pitchFamily="34" charset="-128"/>
                        </a:rPr>
                        <a:t>Introducción a conceptos de análisis de modelos de objetivos</a:t>
                      </a:r>
                    </a:p>
                    <a:p>
                      <a:pPr marL="423863" marR="0" lvl="0" indent="-34290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Trebuchet MS" panose="020B0603020202020204" pitchFamily="34" charset="0"/>
                        <a:buAutoNum type="arabicPeriod"/>
                        <a:tabLst/>
                      </a:pPr>
                      <a:r>
                        <a:rPr kumimoji="0" lang="es-ES" alt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MS PGothic" panose="020B0600070205080204" pitchFamily="34" charset="-128"/>
                        </a:rPr>
                        <a:t>Introducción a una técnica de análisis de modelos de objetivos (VEGAN o GRL-</a:t>
                      </a:r>
                      <a:r>
                        <a:rPr kumimoji="0" lang="es-ES" altLang="es-E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MS PGothic" panose="020B0600070205080204" pitchFamily="34" charset="-128"/>
                        </a:rPr>
                        <a:t>Quant</a:t>
                      </a:r>
                      <a:r>
                        <a:rPr kumimoji="0" lang="es-ES" alt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MS PGothic" panose="020B0600070205080204" pitchFamily="34" charset="-128"/>
                        </a:rPr>
                        <a:t>)</a:t>
                      </a:r>
                    </a:p>
                    <a:p>
                      <a:pPr marL="423863" marR="0" lvl="0" indent="-34290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Trebuchet MS" panose="020B0603020202020204" pitchFamily="34" charset="0"/>
                        <a:buAutoNum type="arabicPeriod"/>
                        <a:tabLst/>
                      </a:pPr>
                      <a:r>
                        <a:rPr kumimoji="0" lang="es-ES" alt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MS PGothic" panose="020B0600070205080204" pitchFamily="34" charset="-128"/>
                        </a:rPr>
                        <a:t>Ejercicio de análisis de un modelo de objetivos (VEGAN o GRL-</a:t>
                      </a:r>
                      <a:r>
                        <a:rPr kumimoji="0" lang="es-ES" altLang="es-E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MS PGothic" panose="020B0600070205080204" pitchFamily="34" charset="-128"/>
                        </a:rPr>
                        <a:t>Quant</a:t>
                      </a:r>
                      <a:r>
                        <a:rPr kumimoji="0" lang="es-ES" alt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MS PGothic" panose="020B0600070205080204" pitchFamily="34" charset="-128"/>
                        </a:rPr>
                        <a:t>)</a:t>
                      </a:r>
                    </a:p>
                    <a:p>
                      <a:pPr marL="742950" marR="0" lvl="1" indent="-34290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s-ES" alt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MS PGothic" panose="020B0600070205080204" pitchFamily="34" charset="-128"/>
                        </a:rPr>
                        <a:t>Se subirá el ejercicio a una tarea de </a:t>
                      </a:r>
                      <a:r>
                        <a:rPr kumimoji="0" lang="es-ES" altLang="es-E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MS PGothic" panose="020B0600070205080204" pitchFamily="34" charset="-128"/>
                        </a:rPr>
                        <a:t>PoliformaT</a:t>
                      </a:r>
                      <a:endParaRPr kumimoji="0" lang="es-ES" alt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91450" marR="91450" marT="45718" marB="45718" horzOverflow="overflow">
                    <a:lnL w="12700" cap="flat" cmpd="sng" algn="ctr">
                      <a:solidFill>
                        <a:srgbClr val="B92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2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2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2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09912"/>
                  </a:ext>
                </a:extLst>
              </a:tr>
              <a:tr h="1722438">
                <a:tc>
                  <a:txBody>
                    <a:bodyPr/>
                    <a:lstStyle>
                      <a:lvl1pPr defTabSz="457200" eaLnBrk="0" hangingPunct="0">
                        <a:spcBef>
                          <a:spcPct val="50000"/>
                        </a:spcBef>
                        <a:spcAft>
                          <a:spcPct val="10000"/>
                        </a:spcAft>
                        <a:buClr>
                          <a:srgbClr val="8C192D"/>
                        </a:buClr>
                        <a:buSzPct val="50000"/>
                        <a:buFont typeface="Monotype Sorts" pitchFamily="6" charset="2"/>
                        <a:defRPr sz="2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spcAft>
                          <a:spcPct val="10000"/>
                        </a:spcAft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 eaLnBrk="0" hangingPunct="0"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MS PGothic" panose="020B0600070205080204" pitchFamily="34" charset="-128"/>
                        </a:rPr>
                        <a:t>Sesión 2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E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MS PGothic" panose="020B0600070205080204" pitchFamily="34" charset="-128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alt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MS PGothic" panose="020B0600070205080204" pitchFamily="34" charset="-128"/>
                        </a:rPr>
                        <a:t>Grupo TA3IS21: 20 de Mayo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" alt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MS PGothic" panose="020B0600070205080204" pitchFamily="34" charset="-128"/>
                        </a:rPr>
                        <a:t>Grupo TA3IS11</a:t>
                      </a:r>
                      <a:r>
                        <a:rPr kumimoji="0" lang="es-ES" alt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MS PGothic" panose="020B0600070205080204" pitchFamily="34" charset="-128"/>
                        </a:rPr>
                        <a:t>: 21 de Mayo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E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91450" marR="91450" marT="45718" marB="45718" horzOverflow="overflow">
                    <a:lnL w="12700" cap="flat" cmpd="sng" algn="ctr">
                      <a:solidFill>
                        <a:srgbClr val="B92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2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2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2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CDCB"/>
                    </a:solidFill>
                  </a:tcPr>
                </a:tc>
                <a:tc>
                  <a:txBody>
                    <a:bodyPr/>
                    <a:lstStyle>
                      <a:lvl1pPr marL="538163" indent="-457200" defTabSz="457200" eaLnBrk="0" hangingPunct="0">
                        <a:spcBef>
                          <a:spcPct val="50000"/>
                        </a:spcBef>
                        <a:spcAft>
                          <a:spcPct val="10000"/>
                        </a:spcAft>
                        <a:buClr>
                          <a:srgbClr val="8C192D"/>
                        </a:buClr>
                        <a:buSzPct val="50000"/>
                        <a:buFont typeface="Monotype Sorts" pitchFamily="6" charset="2"/>
                        <a:defRPr sz="20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65175" indent="-285750" defTabSz="457200" eaLnBrk="0" hangingPunct="0">
                        <a:spcBef>
                          <a:spcPct val="20000"/>
                        </a:spcBef>
                        <a:spcAft>
                          <a:spcPct val="10000"/>
                        </a:spcAft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 eaLnBrk="0" hangingPunct="0"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538163" marR="0" lvl="0" indent="-45720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Trebuchet MS" panose="020B0603020202020204" pitchFamily="34" charset="0"/>
                        <a:buAutoNum type="arabicPeriod"/>
                        <a:tabLst/>
                      </a:pPr>
                      <a:r>
                        <a:rPr kumimoji="0" lang="es-ES" alt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MS PGothic" panose="020B0600070205080204" pitchFamily="34" charset="-128"/>
                        </a:rPr>
                        <a:t>Ejercicio práctico de análisis de modelos de objetivos (VEGAN o GRL-</a:t>
                      </a:r>
                      <a:r>
                        <a:rPr kumimoji="0" lang="es-ES" altLang="es-E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MS PGothic" panose="020B0600070205080204" pitchFamily="34" charset="-128"/>
                        </a:rPr>
                        <a:t>Quant</a:t>
                      </a:r>
                      <a:r>
                        <a:rPr kumimoji="0" lang="es-ES" alt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MS PGothic" panose="020B0600070205080204" pitchFamily="34" charset="-128"/>
                        </a:rPr>
                        <a:t>)</a:t>
                      </a:r>
                    </a:p>
                    <a:p>
                      <a:pPr marL="765175" marR="0" lvl="1" indent="-2857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s-ES" altLang="es-E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MS PGothic" panose="020B0600070205080204" pitchFamily="34" charset="-128"/>
                        </a:rPr>
                        <a:t>Se realizará un ejercicio similar al realizado en la sesión 1. El ejercicio se subirá a una tarea de </a:t>
                      </a:r>
                      <a:r>
                        <a:rPr kumimoji="0" lang="es-ES" altLang="es-E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MS PGothic" panose="020B0600070205080204" pitchFamily="34" charset="-128"/>
                        </a:rPr>
                        <a:t>PoliformaT</a:t>
                      </a:r>
                      <a:r>
                        <a:rPr kumimoji="0" lang="es-ES" altLang="es-E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MS PGothic" panose="020B0600070205080204" pitchFamily="34" charset="-128"/>
                        </a:rPr>
                        <a:t> (10% de la nota)</a:t>
                      </a:r>
                    </a:p>
                    <a:p>
                      <a:pPr marL="765175" marR="0" lvl="1" indent="-2857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s-ES" altLang="es-E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MS PGothic" panose="020B0600070205080204" pitchFamily="34" charset="-128"/>
                        </a:rPr>
                        <a:t>Evaluación de la técnica mediante una encuesta</a:t>
                      </a:r>
                    </a:p>
                    <a:p>
                      <a:pPr marL="538163" marR="0" lvl="0" indent="-45720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91450" marR="91450" marT="45718" marB="45718" horzOverflow="overflow">
                    <a:lnL w="12700" cap="flat" cmpd="sng" algn="ctr">
                      <a:solidFill>
                        <a:srgbClr val="B92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2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2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2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CD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8978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4106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2C3BAA-067C-450C-9ACC-3E9A95624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9AD2D1-49F8-44E6-80F8-545C5E7CED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86741" indent="-457200">
              <a:spcAft>
                <a:spcPts val="1200"/>
              </a:spcAft>
              <a:buFont typeface="+mj-lt"/>
              <a:buAutoNum type="arabicPeriod"/>
            </a:pPr>
            <a:endParaRPr lang="es-ES" sz="2800" dirty="0"/>
          </a:p>
          <a:p>
            <a:pPr marL="586741" indent="-457200">
              <a:spcAft>
                <a:spcPts val="1200"/>
              </a:spcAft>
              <a:buFont typeface="+mj-lt"/>
              <a:buAutoNum type="arabicPeriod"/>
            </a:pPr>
            <a:r>
              <a:rPr lang="es-ES" sz="2800" dirty="0"/>
              <a:t>Introducción</a:t>
            </a:r>
          </a:p>
          <a:p>
            <a:pPr marL="586741" indent="-457200">
              <a:spcAft>
                <a:spcPts val="1200"/>
              </a:spcAft>
              <a:buFont typeface="+mj-lt"/>
              <a:buAutoNum type="arabicPeriod"/>
            </a:pPr>
            <a:r>
              <a:rPr lang="es-ES" sz="2800" dirty="0"/>
              <a:t>Modelos de objetivos</a:t>
            </a:r>
          </a:p>
          <a:p>
            <a:pPr marL="586741" indent="-457200">
              <a:spcAft>
                <a:spcPts val="1200"/>
              </a:spcAft>
              <a:buFont typeface="+mj-lt"/>
              <a:buAutoNum type="arabicPeriod"/>
            </a:pPr>
            <a:r>
              <a:rPr lang="es-ES" sz="2800" dirty="0"/>
              <a:t>Análisis de modelos de objetivos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FF49568-7A65-48F8-A949-9A1DC30937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9703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40D20-BA69-42E1-8DF9-93C3A9145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 calidad del producto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50662ED-780F-4AED-9E1D-FDE4C01F81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52813CC6-B6A0-4989-87EE-B800507E0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395398" cy="48768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s-ES_tradnl" altLang="es-ES" sz="2000" dirty="0"/>
              <a:t>Un producto software es de calidad cuando </a:t>
            </a:r>
            <a:r>
              <a:rPr lang="es-ES_tradnl" altLang="es-ES" sz="2000" b="1" dirty="0">
                <a:solidFill>
                  <a:schemeClr val="accent6"/>
                </a:solidFill>
              </a:rPr>
              <a:t>cumple con su especificación</a:t>
            </a:r>
            <a:r>
              <a:rPr lang="es-ES_tradnl" altLang="es-ES" sz="2000" dirty="0">
                <a:solidFill>
                  <a:srgbClr val="FF0000"/>
                </a:solidFill>
              </a:rPr>
              <a:t>.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s-ES_tradnl" altLang="es-ES" dirty="0"/>
              <a:t>Un producto software debe ofrecer la funcionalidad requerida (</a:t>
            </a:r>
            <a:r>
              <a:rPr lang="es-ES_tradnl" altLang="es-ES" i="1" dirty="0">
                <a:solidFill>
                  <a:srgbClr val="008000"/>
                </a:solidFill>
              </a:rPr>
              <a:t>requisitos</a:t>
            </a:r>
            <a:r>
              <a:rPr lang="es-ES_tradnl" altLang="es-ES" dirty="0"/>
              <a:t> </a:t>
            </a:r>
            <a:r>
              <a:rPr lang="es-ES_tradnl" altLang="es-ES" i="1" dirty="0">
                <a:solidFill>
                  <a:srgbClr val="008000"/>
                </a:solidFill>
              </a:rPr>
              <a:t>funcionales</a:t>
            </a:r>
            <a:r>
              <a:rPr lang="es-ES_tradnl" altLang="es-ES" dirty="0"/>
              <a:t>) con los atributos de calidad requeridos (</a:t>
            </a:r>
            <a:r>
              <a:rPr lang="es-ES_tradnl" altLang="es-ES" i="1" dirty="0">
                <a:solidFill>
                  <a:srgbClr val="008000"/>
                </a:solidFill>
              </a:rPr>
              <a:t>requisitos no funcionales</a:t>
            </a:r>
            <a:r>
              <a:rPr lang="es-ES_tradnl" altLang="es-ES" dirty="0"/>
              <a:t>)</a:t>
            </a:r>
          </a:p>
          <a:p>
            <a:pPr eaLnBrk="1" hangingPunct="1">
              <a:lnSpc>
                <a:spcPct val="90000"/>
              </a:lnSpc>
              <a:defRPr/>
            </a:pPr>
            <a:endParaRPr lang="es-ES_tradnl" altLang="es-ES" sz="20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s-ES_tradnl" altLang="es-ES" sz="2000" dirty="0"/>
              <a:t>En los sistemas software esto es problemático</a:t>
            </a:r>
          </a:p>
          <a:p>
            <a:pPr lvl="1" eaLnBrk="1" hangingPunct="1">
              <a:lnSpc>
                <a:spcPct val="90000"/>
              </a:lnSpc>
              <a:spcAft>
                <a:spcPct val="0"/>
              </a:spcAft>
              <a:defRPr/>
            </a:pPr>
            <a:r>
              <a:rPr lang="es-ES_tradnl" altLang="es-ES" sz="1700" dirty="0">
                <a:solidFill>
                  <a:schemeClr val="accent6"/>
                </a:solidFill>
              </a:rPr>
              <a:t>Tensión</a:t>
            </a:r>
            <a:r>
              <a:rPr lang="es-ES_tradnl" altLang="es-ES" sz="1700" dirty="0"/>
              <a:t> entre las exigencias de calidad de los clientes (eficiencia, fiabilidad, ...) y los requisitos de calidad del desarrollador (mantenibilidad, reusabilidad, ...)</a:t>
            </a:r>
          </a:p>
          <a:p>
            <a:pPr lvl="1" eaLnBrk="1" hangingPunct="1">
              <a:lnSpc>
                <a:spcPct val="90000"/>
              </a:lnSpc>
              <a:spcAft>
                <a:spcPct val="0"/>
              </a:spcAft>
              <a:defRPr/>
            </a:pPr>
            <a:r>
              <a:rPr lang="es-ES_tradnl" altLang="es-ES" sz="1700" dirty="0"/>
              <a:t>Algunos requisitos de calidad son difíciles de especificar de forma </a:t>
            </a:r>
            <a:r>
              <a:rPr lang="es-ES_tradnl" altLang="es-ES" sz="1700" dirty="0">
                <a:solidFill>
                  <a:schemeClr val="accent6"/>
                </a:solidFill>
              </a:rPr>
              <a:t>no ambigua</a:t>
            </a:r>
          </a:p>
          <a:p>
            <a:pPr lvl="1" eaLnBrk="1" hangingPunct="1">
              <a:lnSpc>
                <a:spcPct val="90000"/>
              </a:lnSpc>
              <a:spcAft>
                <a:spcPct val="0"/>
              </a:spcAft>
              <a:defRPr/>
            </a:pPr>
            <a:r>
              <a:rPr lang="es-ES_tradnl" altLang="es-ES" sz="1700" dirty="0"/>
              <a:t>Las especificaciones del software suelen ser con frecuencia </a:t>
            </a:r>
            <a:r>
              <a:rPr lang="es-ES_tradnl" altLang="es-ES" sz="1700" dirty="0">
                <a:solidFill>
                  <a:schemeClr val="accent6"/>
                </a:solidFill>
              </a:rPr>
              <a:t>incompletas</a:t>
            </a:r>
            <a:r>
              <a:rPr lang="es-ES_tradnl" altLang="es-ES" sz="1700" dirty="0"/>
              <a:t> e </a:t>
            </a:r>
            <a:r>
              <a:rPr lang="es-ES_tradnl" altLang="es-ES" sz="1700" dirty="0">
                <a:solidFill>
                  <a:schemeClr val="accent6"/>
                </a:solidFill>
              </a:rPr>
              <a:t>inconsistentes</a:t>
            </a:r>
          </a:p>
          <a:p>
            <a:pPr lvl="1" eaLnBrk="1" hangingPunct="1">
              <a:lnSpc>
                <a:spcPct val="90000"/>
              </a:lnSpc>
              <a:spcAft>
                <a:spcPct val="0"/>
              </a:spcAft>
              <a:defRPr/>
            </a:pPr>
            <a:r>
              <a:rPr lang="es-ES_tradnl" altLang="es-ES" sz="1700" dirty="0"/>
              <a:t>Los atributos de calidad son frecuentemente conflictivos y aumentan los costes de desarrollo, por lo que hay una necesidad de ponderación (</a:t>
            </a:r>
            <a:r>
              <a:rPr lang="es-ES_tradnl" altLang="es-ES" sz="1700" i="1" dirty="0" err="1"/>
              <a:t>trade</a:t>
            </a:r>
            <a:r>
              <a:rPr lang="es-ES_tradnl" altLang="es-ES" sz="1700" i="1" dirty="0"/>
              <a:t>-off</a:t>
            </a:r>
            <a:r>
              <a:rPr lang="es-ES_tradnl" altLang="es-ES" sz="1700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513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159EAF-C8F3-4019-9E8E-894F05F24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Diferentes perspectivas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21CAAC-EEF3-42AB-A1AA-556F9D0451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es-ES" dirty="0"/>
              <a:t>Los distintos </a:t>
            </a:r>
            <a:r>
              <a:rPr lang="es-ES" altLang="es-ES" dirty="0" err="1"/>
              <a:t>stakeholders</a:t>
            </a:r>
            <a:r>
              <a:rPr lang="es-ES" altLang="es-ES" dirty="0"/>
              <a:t> tienen distintos puntos de vista. Por ejemplo:</a:t>
            </a:r>
          </a:p>
          <a:p>
            <a:endParaRPr lang="es-ES" altLang="es-ES" sz="500" dirty="0"/>
          </a:p>
          <a:p>
            <a:pPr lvl="1"/>
            <a:r>
              <a:rPr lang="es-ES" altLang="es-ES" sz="2200" b="1" dirty="0"/>
              <a:t>Organización</a:t>
            </a:r>
          </a:p>
          <a:p>
            <a:pPr lvl="2"/>
            <a:r>
              <a:rPr lang="es-ES" altLang="es-ES" sz="2000" dirty="0"/>
              <a:t>Quieren maximizar los beneficios del negocio (coste, productividad,…)</a:t>
            </a:r>
          </a:p>
          <a:p>
            <a:pPr lvl="2"/>
            <a:endParaRPr lang="es-ES" altLang="es-ES" sz="2000" dirty="0"/>
          </a:p>
          <a:p>
            <a:pPr lvl="1"/>
            <a:r>
              <a:rPr lang="es-ES" altLang="es-ES" sz="2200" b="1" dirty="0"/>
              <a:t>Usuarios</a:t>
            </a:r>
          </a:p>
          <a:p>
            <a:pPr lvl="2"/>
            <a:r>
              <a:rPr lang="es-ES" altLang="ja-JP" sz="2000" dirty="0"/>
              <a:t>Quieren </a:t>
            </a:r>
            <a:r>
              <a:rPr lang="es-ES" altLang="ja-JP" sz="2000" dirty="0">
                <a:latin typeface="Arial" panose="020B0604020202020204" pitchFamily="34" charset="0"/>
              </a:rPr>
              <a:t>“</a:t>
            </a:r>
            <a:r>
              <a:rPr lang="es-ES" altLang="ja-JP" sz="2000" dirty="0"/>
              <a:t>usar</a:t>
            </a:r>
            <a:r>
              <a:rPr lang="es-ES" altLang="ja-JP" sz="2000" dirty="0">
                <a:latin typeface="Arial" panose="020B0604020202020204" pitchFamily="34" charset="0"/>
              </a:rPr>
              <a:t>”</a:t>
            </a:r>
            <a:r>
              <a:rPr lang="es-ES" altLang="ja-JP" sz="2000" dirty="0"/>
              <a:t> el sistema de forma eficiente, efectiva, segura..</a:t>
            </a:r>
          </a:p>
          <a:p>
            <a:pPr lvl="2"/>
            <a:endParaRPr lang="es-ES" altLang="ja-JP" sz="2000" dirty="0"/>
          </a:p>
          <a:p>
            <a:pPr lvl="1"/>
            <a:r>
              <a:rPr lang="es-ES" altLang="es-ES" sz="2200" b="1" dirty="0"/>
              <a:t>Desarrolladores</a:t>
            </a:r>
          </a:p>
          <a:p>
            <a:pPr lvl="2"/>
            <a:r>
              <a:rPr lang="es-ES" altLang="es-ES" sz="2000" dirty="0"/>
              <a:t>Quieren desarrollar y mantener el sistema</a:t>
            </a:r>
          </a:p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7388B22-747A-4AE4-AD34-481B632E9D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9592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6333BE-AB67-4286-B0A6-6E5E477565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9541" indent="0" algn="ctr">
              <a:buNone/>
            </a:pPr>
            <a:r>
              <a:rPr lang="es-ES" sz="2600" dirty="0"/>
              <a:t>¿Cómo podemos analizar todas las perspectivas y los </a:t>
            </a:r>
            <a:r>
              <a:rPr lang="es-ES" sz="2600" dirty="0" err="1"/>
              <a:t>trade-offs</a:t>
            </a:r>
            <a:r>
              <a:rPr lang="es-ES" sz="2600" dirty="0"/>
              <a:t> entre características de calidad en fases tempranas del ciclo de vida del software?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D71D5B7-52E1-4462-B392-63984B5B86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381F8E8-1DC1-42A3-BF50-ECFA7CB8E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903312"/>
          </a:xfrm>
        </p:spPr>
        <p:txBody>
          <a:bodyPr/>
          <a:lstStyle/>
          <a:p>
            <a:r>
              <a:rPr lang="es-ES" dirty="0"/>
              <a:t>Diferentes perspectivas</a:t>
            </a:r>
            <a:endParaRPr lang="es-ES" sz="2400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5F5DFB79-E7A3-4ED0-A2F4-81893BC2CC3E}"/>
              </a:ext>
            </a:extLst>
          </p:cNvPr>
          <p:cNvSpPr txBox="1">
            <a:spLocks/>
          </p:cNvSpPr>
          <p:nvPr/>
        </p:nvSpPr>
        <p:spPr>
          <a:xfrm>
            <a:off x="457200" y="2895600"/>
            <a:ext cx="8229600" cy="9033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pPr algn="ctr"/>
            <a:r>
              <a:rPr lang="es-ES" dirty="0"/>
              <a:t>Modelos de objetivos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EDF7337-6E81-450E-8145-EA82340121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38287" y="3833961"/>
            <a:ext cx="606742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050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159EAF-C8F3-4019-9E8E-894F05F24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Modelos de objetivos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21CAAC-EEF3-42AB-A1AA-556F9D045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60512"/>
            <a:ext cx="8229600" cy="4876800"/>
          </a:xfrm>
        </p:spPr>
        <p:txBody>
          <a:bodyPr/>
          <a:lstStyle/>
          <a:p>
            <a:r>
              <a:rPr lang="es-ES" altLang="es-ES" dirty="0"/>
              <a:t>Permiten representar las </a:t>
            </a:r>
            <a:r>
              <a:rPr lang="es-ES" altLang="es-ES" b="1" dirty="0"/>
              <a:t>motivaciones de los distintos </a:t>
            </a:r>
            <a:r>
              <a:rPr lang="es-ES" altLang="es-ES" b="1" dirty="0" err="1"/>
              <a:t>stakeholders</a:t>
            </a:r>
            <a:r>
              <a:rPr lang="es-ES" altLang="es-ES" dirty="0"/>
              <a:t> con respecto al producto software</a:t>
            </a:r>
          </a:p>
          <a:p>
            <a:pPr lvl="1"/>
            <a:r>
              <a:rPr lang="es-ES" altLang="es-ES" dirty="0"/>
              <a:t>Empleados para la </a:t>
            </a:r>
            <a:r>
              <a:rPr lang="es-ES" altLang="es-ES" i="1" dirty="0">
                <a:solidFill>
                  <a:srgbClr val="008000"/>
                </a:solidFill>
              </a:rPr>
              <a:t>elicitación</a:t>
            </a:r>
            <a:r>
              <a:rPr lang="es-ES" altLang="es-ES" dirty="0"/>
              <a:t> </a:t>
            </a:r>
            <a:r>
              <a:rPr lang="es-ES" altLang="es-ES" i="1" dirty="0">
                <a:solidFill>
                  <a:srgbClr val="008000"/>
                </a:solidFill>
              </a:rPr>
              <a:t>temprana</a:t>
            </a:r>
            <a:r>
              <a:rPr lang="es-ES" altLang="es-ES" dirty="0"/>
              <a:t> </a:t>
            </a:r>
            <a:r>
              <a:rPr lang="es-ES" altLang="es-ES" i="1" dirty="0">
                <a:solidFill>
                  <a:srgbClr val="008000"/>
                </a:solidFill>
              </a:rPr>
              <a:t>de</a:t>
            </a:r>
            <a:r>
              <a:rPr lang="es-ES" altLang="es-ES" dirty="0"/>
              <a:t> </a:t>
            </a:r>
            <a:r>
              <a:rPr lang="es-ES" altLang="es-ES" i="1" dirty="0">
                <a:solidFill>
                  <a:srgbClr val="008000"/>
                </a:solidFill>
              </a:rPr>
              <a:t>requisitos</a:t>
            </a:r>
          </a:p>
          <a:p>
            <a:pPr marL="129541" indent="0">
              <a:buNone/>
            </a:pPr>
            <a:endParaRPr lang="es-ES" altLang="es-ES" dirty="0"/>
          </a:p>
          <a:p>
            <a:r>
              <a:rPr lang="es-ES" altLang="es-ES" dirty="0"/>
              <a:t>Ayuda a comprender las motivaciones subyacentes detrás de los requisitos del sistema</a:t>
            </a:r>
          </a:p>
          <a:p>
            <a:pPr lvl="1"/>
            <a:r>
              <a:rPr lang="es-ES" altLang="es-ES" dirty="0"/>
              <a:t> Ayuda a garantizar que el sistema se desarrolla para solucionar los intereses de los </a:t>
            </a:r>
            <a:r>
              <a:rPr lang="es-ES" altLang="es-ES" dirty="0" err="1"/>
              <a:t>stakeholders</a:t>
            </a:r>
            <a:endParaRPr lang="es-ES" altLang="es-ES" dirty="0"/>
          </a:p>
          <a:p>
            <a:pPr lvl="1"/>
            <a:endParaRPr lang="es-ES" altLang="es-ES" dirty="0"/>
          </a:p>
          <a:p>
            <a:r>
              <a:rPr lang="es-ES" altLang="es-ES" dirty="0"/>
              <a:t> Ayuda a entender el propósito del software mediante los propósitos que tiene cada </a:t>
            </a:r>
            <a:r>
              <a:rPr lang="es-ES" altLang="es-ES" dirty="0" err="1"/>
              <a:t>stakeholder</a:t>
            </a:r>
            <a:r>
              <a:rPr lang="es-ES" altLang="es-ES" dirty="0"/>
              <a:t> con el sistema a desarrollar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7388B22-747A-4AE4-AD34-481B632E9D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8361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219658E-88DC-4F04-B1D4-E5C62D781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929384"/>
            <a:ext cx="8229600" cy="1155192"/>
          </a:xfrm>
        </p:spPr>
        <p:txBody>
          <a:bodyPr/>
          <a:lstStyle/>
          <a:p>
            <a:pPr marL="129541" indent="0">
              <a:buNone/>
            </a:pPr>
            <a:r>
              <a:rPr lang="es-ES" sz="2600" dirty="0"/>
              <a:t>Elemento que representa una entidad activa (</a:t>
            </a:r>
            <a:r>
              <a:rPr lang="es-ES" sz="2600" dirty="0" err="1"/>
              <a:t>stakeholder</a:t>
            </a:r>
            <a:r>
              <a:rPr lang="es-ES" sz="2600"/>
              <a:t>) </a:t>
            </a:r>
            <a:r>
              <a:rPr lang="es-ES" sz="2600" dirty="0"/>
              <a:t>que tiene intenciones con respecto al producto software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23E641A-ACAA-43CF-AB55-D7C4CB2AC5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5003706C-2605-4A74-B46E-18064BFF1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49872"/>
            <a:ext cx="8229600" cy="903312"/>
          </a:xfrm>
        </p:spPr>
        <p:txBody>
          <a:bodyPr/>
          <a:lstStyle/>
          <a:p>
            <a:r>
              <a:rPr lang="es-ES" dirty="0"/>
              <a:t>Elementos de un modelo de objetivos</a:t>
            </a:r>
            <a:br>
              <a:rPr lang="es-ES" dirty="0"/>
            </a:br>
            <a:r>
              <a:rPr lang="es-ES" sz="2400" dirty="0"/>
              <a:t>Actor</a:t>
            </a:r>
          </a:p>
        </p:txBody>
      </p:sp>
      <p:grpSp>
        <p:nvGrpSpPr>
          <p:cNvPr id="8" name="Grupo 7"/>
          <p:cNvGrpSpPr/>
          <p:nvPr/>
        </p:nvGrpSpPr>
        <p:grpSpPr>
          <a:xfrm>
            <a:off x="356613" y="3287777"/>
            <a:ext cx="8161086" cy="2177287"/>
            <a:chOff x="356613" y="3287777"/>
            <a:chExt cx="8161086" cy="2177287"/>
          </a:xfrm>
        </p:grpSpPr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90A29BD1-4A7A-4632-B93E-13E5BB0EE7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6302" y="3636264"/>
              <a:ext cx="1828800" cy="1828800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36E0B9B2-E870-4833-886D-2E61E107E5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24204" y="3595554"/>
              <a:ext cx="1828800" cy="1828800"/>
            </a:xfrm>
            <a:prstGeom prst="rect">
              <a:avLst/>
            </a:prstGeom>
          </p:spPr>
        </p:pic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58982238-7808-44CE-B341-96759CD423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90998" y="3595554"/>
              <a:ext cx="1828800" cy="1828800"/>
            </a:xfrm>
            <a:prstGeom prst="rect">
              <a:avLst/>
            </a:prstGeom>
          </p:spPr>
        </p:pic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E737974B-A497-419B-B77C-001512C64E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88899" y="3595554"/>
              <a:ext cx="1828800" cy="1828800"/>
            </a:xfrm>
            <a:prstGeom prst="rect">
              <a:avLst/>
            </a:prstGeom>
          </p:spPr>
        </p:pic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6E78E94E-3A57-4470-BEC0-E8D395421C47}"/>
                </a:ext>
              </a:extLst>
            </p:cNvPr>
            <p:cNvSpPr txBox="1"/>
            <p:nvPr/>
          </p:nvSpPr>
          <p:spPr>
            <a:xfrm>
              <a:off x="356613" y="3290387"/>
              <a:ext cx="12394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Organización</a:t>
              </a:r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F7F2E3CA-30C9-4600-B655-7749D0DEE15A}"/>
                </a:ext>
              </a:extLst>
            </p:cNvPr>
            <p:cNvSpPr txBox="1"/>
            <p:nvPr/>
          </p:nvSpPr>
          <p:spPr>
            <a:xfrm>
              <a:off x="2584093" y="3287777"/>
              <a:ext cx="8018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Usuario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FE1589F9-B829-4AF9-ABA4-5F66BEE21EF4}"/>
                </a:ext>
              </a:extLst>
            </p:cNvPr>
            <p:cNvSpPr txBox="1"/>
            <p:nvPr/>
          </p:nvSpPr>
          <p:spPr>
            <a:xfrm>
              <a:off x="4398641" y="3287777"/>
              <a:ext cx="12586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Desarrollador</a:t>
              </a:r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1BB81AD0-5BE9-430B-BD86-271E9A7830BF}"/>
                </a:ext>
              </a:extLst>
            </p:cNvPr>
            <p:cNvSpPr txBox="1"/>
            <p:nvPr/>
          </p:nvSpPr>
          <p:spPr>
            <a:xfrm>
              <a:off x="6659871" y="3287777"/>
              <a:ext cx="7617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Google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149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PV">
  <a:themeElements>
    <a:clrScheme name="Personalizado 1">
      <a:dk1>
        <a:srgbClr val="292934"/>
      </a:dk1>
      <a:lt1>
        <a:srgbClr val="FFFFFF"/>
      </a:lt1>
      <a:dk2>
        <a:srgbClr val="C00000"/>
      </a:dk2>
      <a:lt2>
        <a:srgbClr val="F3F2DC"/>
      </a:lt2>
      <a:accent1>
        <a:srgbClr val="93A299"/>
      </a:accent1>
      <a:accent2>
        <a:srgbClr val="5C697B"/>
      </a:accent2>
      <a:accent3>
        <a:srgbClr val="3D4652"/>
      </a:accent3>
      <a:accent4>
        <a:srgbClr val="4C5A6A"/>
      </a:accent4>
      <a:accent5>
        <a:srgbClr val="808DA0"/>
      </a:accent5>
      <a:accent6>
        <a:srgbClr val="A43925"/>
      </a:accent6>
      <a:hlink>
        <a:srgbClr val="292934"/>
      </a:hlink>
      <a:folHlink>
        <a:srgbClr val="6D261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953</Words>
  <Application>Microsoft Office PowerPoint</Application>
  <PresentationFormat>Presentación en pantalla (4:3)</PresentationFormat>
  <Paragraphs>137</Paragraphs>
  <Slides>17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Arial</vt:lpstr>
      <vt:lpstr>Calibri</vt:lpstr>
      <vt:lpstr>Helvetica</vt:lpstr>
      <vt:lpstr>Trebuchet MS</vt:lpstr>
      <vt:lpstr>Wingdings 2</vt:lpstr>
      <vt:lpstr>UPV</vt:lpstr>
      <vt:lpstr>Trabajo Académico: Análisis de Modelos de Objetivos</vt:lpstr>
      <vt:lpstr>Sesión Práctica de Análisis Trade-off </vt:lpstr>
      <vt:lpstr>Planificación del ejercicio</vt:lpstr>
      <vt:lpstr>Contenido</vt:lpstr>
      <vt:lpstr>La calidad del producto</vt:lpstr>
      <vt:lpstr>Diferentes perspectivas</vt:lpstr>
      <vt:lpstr>Diferentes perspectivas</vt:lpstr>
      <vt:lpstr>Modelos de objetivos</vt:lpstr>
      <vt:lpstr>Elementos de un modelo de objetivos Actor</vt:lpstr>
      <vt:lpstr>Elementos de un modelo de objetivos Elementos intencionales</vt:lpstr>
      <vt:lpstr>Elementos de un modelo de objetivos Elementos intencionales</vt:lpstr>
      <vt:lpstr>Elementos de un modelo de objetivos Elementos intencionales</vt:lpstr>
      <vt:lpstr>Elementos de un modelo de objetivos Enlaces</vt:lpstr>
      <vt:lpstr>Elementos de un modelo de objetivos Enlaces</vt:lpstr>
      <vt:lpstr>Elementos de un modelo de objetivos Enlaces</vt:lpstr>
      <vt:lpstr>Modelos de objetivos</vt:lpstr>
      <vt:lpstr>Análisis de modelos de objetivos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&lt;Titulo&gt;</dc:title>
  <cp:lastModifiedBy>Carlos Cano Genovés</cp:lastModifiedBy>
  <cp:revision>154</cp:revision>
  <dcterms:modified xsi:type="dcterms:W3CDTF">2021-08-21T08:24:17Z</dcterms:modified>
</cp:coreProperties>
</file>