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94" r:id="rId3"/>
    <p:sldId id="295" r:id="rId4"/>
    <p:sldId id="328" r:id="rId5"/>
    <p:sldId id="330" r:id="rId6"/>
    <p:sldId id="331" r:id="rId7"/>
    <p:sldId id="304" r:id="rId8"/>
    <p:sldId id="259" r:id="rId9"/>
    <p:sldId id="321" r:id="rId10"/>
    <p:sldId id="307" r:id="rId11"/>
    <p:sldId id="319" r:id="rId12"/>
    <p:sldId id="303" r:id="rId13"/>
    <p:sldId id="320" r:id="rId14"/>
    <p:sldId id="302" r:id="rId15"/>
    <p:sldId id="305" r:id="rId16"/>
    <p:sldId id="332" r:id="rId17"/>
    <p:sldId id="317" r:id="rId18"/>
    <p:sldId id="318" r:id="rId19"/>
  </p:sldIdLst>
  <p:sldSz cx="9144000" cy="6858000" type="screen4x3"/>
  <p:notesSz cx="6881813" cy="100028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F0000"/>
    <a:srgbClr val="FF3300"/>
    <a:srgbClr val="CCFFCC"/>
    <a:srgbClr val="99FF99"/>
    <a:srgbClr val="66FF66"/>
    <a:srgbClr val="33CC33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2830" autoAdjust="0"/>
  </p:normalViewPr>
  <p:slideViewPr>
    <p:cSldViewPr snapToGrid="0">
      <p:cViewPr>
        <p:scale>
          <a:sx n="150" d="100"/>
          <a:sy n="150" d="100"/>
        </p:scale>
        <p:origin x="600" y="-18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82119" cy="500142"/>
          </a:xfrm>
          <a:prstGeom prst="rect">
            <a:avLst/>
          </a:prstGeom>
          <a:noFill/>
          <a:ln>
            <a:noFill/>
          </a:ln>
        </p:spPr>
        <p:txBody>
          <a:bodyPr wrap="square" lIns="96463" tIns="96463" rIns="96463" bIns="96463" anchor="t" anchorCtr="0"/>
          <a:lstStyle>
            <a:lvl1pPr marL="0" marR="0" lvl="0" indent="0" algn="l" rtl="0">
              <a:spcBef>
                <a:spcPts val="0"/>
              </a:spcBef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82392" marR="0" lvl="1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64783" marR="0" lvl="2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447175" marR="0" lvl="3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929567" marR="0" lvl="4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11959" marR="0" lvl="5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94350" marR="0" lvl="6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376742" marR="0" lvl="7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59134" marR="0" lvl="8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98102" y="0"/>
            <a:ext cx="2982119" cy="500142"/>
          </a:xfrm>
          <a:prstGeom prst="rect">
            <a:avLst/>
          </a:prstGeom>
          <a:noFill/>
          <a:ln>
            <a:noFill/>
          </a:ln>
        </p:spPr>
        <p:txBody>
          <a:bodyPr wrap="square" lIns="96463" tIns="96463" rIns="96463" bIns="96463" anchor="t" anchorCtr="0"/>
          <a:lstStyle>
            <a:lvl1pPr marL="0" marR="0" lvl="0" indent="0" algn="r" rtl="0">
              <a:spcBef>
                <a:spcPts val="0"/>
              </a:spcBef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82392" marR="0" lvl="1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64783" marR="0" lvl="2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447175" marR="0" lvl="3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929567" marR="0" lvl="4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11959" marR="0" lvl="5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94350" marR="0" lvl="6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376742" marR="0" lvl="7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59134" marR="0" lvl="8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942975" y="750888"/>
            <a:ext cx="4997450" cy="3749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8182" y="4751348"/>
            <a:ext cx="5505450" cy="4501277"/>
          </a:xfrm>
          <a:prstGeom prst="rect">
            <a:avLst/>
          </a:prstGeom>
          <a:noFill/>
          <a:ln>
            <a:noFill/>
          </a:ln>
        </p:spPr>
        <p:txBody>
          <a:bodyPr wrap="square" lIns="96463" tIns="96463" rIns="96463" bIns="96463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500960"/>
            <a:ext cx="2982119" cy="500142"/>
          </a:xfrm>
          <a:prstGeom prst="rect">
            <a:avLst/>
          </a:prstGeom>
          <a:noFill/>
          <a:ln>
            <a:noFill/>
          </a:ln>
        </p:spPr>
        <p:txBody>
          <a:bodyPr wrap="square" lIns="96463" tIns="96463" rIns="96463" bIns="96463" anchor="b" anchorCtr="0"/>
          <a:lstStyle>
            <a:lvl1pPr marL="0" marR="0" lvl="0" indent="0" algn="l" rtl="0">
              <a:spcBef>
                <a:spcPts val="0"/>
              </a:spcBef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82392" marR="0" lvl="1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64783" marR="0" lvl="2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447175" marR="0" lvl="3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929567" marR="0" lvl="4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11959" marR="0" lvl="5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94350" marR="0" lvl="6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376742" marR="0" lvl="7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59134" marR="0" lvl="8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98102" y="9500960"/>
            <a:ext cx="2982119" cy="500142"/>
          </a:xfrm>
          <a:prstGeom prst="rect">
            <a:avLst/>
          </a:prstGeom>
          <a:noFill/>
          <a:ln>
            <a:noFill/>
          </a:ln>
        </p:spPr>
        <p:txBody>
          <a:bodyPr wrap="square" lIns="96463" tIns="48218" rIns="96463" bIns="48218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‹Nº›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518710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8182" y="4751348"/>
            <a:ext cx="5505450" cy="4501277"/>
          </a:xfrm>
          <a:prstGeom prst="rect">
            <a:avLst/>
          </a:prstGeom>
        </p:spPr>
        <p:txBody>
          <a:bodyPr wrap="square" lIns="96463" tIns="96463" rIns="96463" bIns="96463" anchor="t" anchorCtr="0">
            <a:noAutofit/>
          </a:bodyPr>
          <a:lstStyle/>
          <a:p>
            <a:pPr>
              <a:buNone/>
            </a:pPr>
            <a:endParaRPr dirty="0"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50888"/>
            <a:ext cx="4997450" cy="3749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E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EXPLICAR UN EJEMPLO</a:t>
            </a:r>
          </a:p>
          <a:p>
            <a:pPr>
              <a:buNone/>
            </a:pPr>
            <a:endParaRPr lang="es-ES" sz="1200" b="0" i="0" u="none" strike="noStrike" kern="1200" cap="none" dirty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  <a:p>
            <a:pPr>
              <a:buNone/>
            </a:pPr>
            <a:r>
              <a:rPr lang="es-E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"que el trabajo de propagación ha consistido en analizar internamente las relaciones entre todos los elementos intencionales y que esto, atendiendo a la naturaleza de las relaciones, ha hecho aumentar, bajar o mantener la importancia inicial asignada!"</a:t>
            </a:r>
            <a:br>
              <a:rPr lang="es-ES" dirty="0"/>
            </a:br>
            <a:endParaRPr lang="es-ES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La propagación consiste en </a:t>
            </a:r>
            <a:r>
              <a:rPr lang="es-ES" sz="1200" b="1" dirty="0"/>
              <a:t>analizar</a:t>
            </a:r>
            <a:r>
              <a:rPr lang="es-ES" sz="1200" dirty="0"/>
              <a:t> todos los elementos intencionales, y sus distintos tipos de relaciones, con el propósito de entender cómo estas relaciones afectan de manera </a:t>
            </a:r>
            <a:r>
              <a:rPr lang="es-ES" sz="1200" i="1" dirty="0">
                <a:solidFill>
                  <a:srgbClr val="FF0000"/>
                </a:solidFill>
              </a:rPr>
              <a:t>positiva</a:t>
            </a:r>
            <a:r>
              <a:rPr lang="es-ES" sz="1200" dirty="0"/>
              <a:t> o </a:t>
            </a:r>
            <a:r>
              <a:rPr lang="es-ES" sz="1200" dirty="0">
                <a:solidFill>
                  <a:srgbClr val="FF0000"/>
                </a:solidFill>
              </a:rPr>
              <a:t>negativa</a:t>
            </a:r>
            <a:r>
              <a:rPr lang="es-ES" sz="1200" dirty="0"/>
              <a:t> a la importancia inicial asignada.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Además, dependiendo del grado de certeza, este impacto puede ser nuevamente mayor o menor.</a:t>
            </a:r>
          </a:p>
          <a:p>
            <a:pPr>
              <a:buNone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15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9396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E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EXPLICAR UN EJEMPLO</a:t>
            </a:r>
          </a:p>
          <a:p>
            <a:pPr>
              <a:buNone/>
            </a:pPr>
            <a:endParaRPr lang="es-ES" sz="1200" b="0" i="0" u="none" strike="noStrike" kern="1200" cap="none" dirty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  <a:p>
            <a:pPr>
              <a:buNone/>
            </a:pPr>
            <a:r>
              <a:rPr lang="es-E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"que el trabajo de propagación ha consistido en analizar internamente las relaciones entre todos los elementos intencionales y que esto, atendiendo a la naturaleza de las relaciones, ha hecho aumentar, bajar o mantener la importancia inicial asignada!"</a:t>
            </a:r>
            <a:br>
              <a:rPr lang="es-ES" dirty="0"/>
            </a:br>
            <a:endParaRPr lang="es-ES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La propagación consiste en </a:t>
            </a:r>
            <a:r>
              <a:rPr lang="es-ES" sz="1200" b="1" dirty="0"/>
              <a:t>analizar</a:t>
            </a:r>
            <a:r>
              <a:rPr lang="es-ES" sz="1200" dirty="0"/>
              <a:t> todos los elementos intencionales, y sus distintos tipos de relaciones, con el propósito de entender cómo estas relaciones afectan de manera </a:t>
            </a:r>
            <a:r>
              <a:rPr lang="es-ES" sz="1200" i="1" dirty="0">
                <a:solidFill>
                  <a:srgbClr val="FF0000"/>
                </a:solidFill>
              </a:rPr>
              <a:t>positiva</a:t>
            </a:r>
            <a:r>
              <a:rPr lang="es-ES" sz="1200" dirty="0"/>
              <a:t> o </a:t>
            </a:r>
            <a:r>
              <a:rPr lang="es-ES" sz="1200" dirty="0">
                <a:solidFill>
                  <a:srgbClr val="FF0000"/>
                </a:solidFill>
              </a:rPr>
              <a:t>negativa</a:t>
            </a:r>
            <a:r>
              <a:rPr lang="es-ES" sz="1200" dirty="0"/>
              <a:t> a la importancia inicial asignada.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Además, dependiendo del grado de certeza, este impacto puede ser nuevamente mayor o menor.</a:t>
            </a:r>
          </a:p>
          <a:p>
            <a:pPr>
              <a:buNone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16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9888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18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9837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5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buClr>
                <a:schemeClr val="accent1"/>
              </a:buClr>
              <a:buFont typeface="Arial"/>
              <a:buNone/>
              <a:defRPr sz="2400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360"/>
              </a:spcBef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4" name="Shape 24"/>
          <p:cNvCxnSpPr/>
          <p:nvPr/>
        </p:nvCxnSpPr>
        <p:spPr>
          <a:xfrm>
            <a:off x="685800" y="3398520"/>
            <a:ext cx="7848600" cy="158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620688"/>
            <a:ext cx="8229600" cy="9033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 rot="5400000">
            <a:off x="2133600" y="-76200"/>
            <a:ext cx="4876800" cy="822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255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2550" algn="l" rtl="0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58419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795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10033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10541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110489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1259632" y="386104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2051720" y="134201"/>
            <a:ext cx="2602632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7943246" y="6453336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 rot="5400000">
            <a:off x="4724400" y="2514600"/>
            <a:ext cx="5867400" cy="20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 rot="5400000">
            <a:off x="533400" y="533400"/>
            <a:ext cx="5867400" cy="601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255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2550" algn="l" rtl="0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58419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795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10033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10541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110489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1259632" y="386104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2051720" y="134201"/>
            <a:ext cx="2602632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7943246" y="6453336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620688"/>
            <a:ext cx="8229600" cy="9033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255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2550" algn="l" rtl="0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58419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795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10033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10541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110489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1259632" y="386104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7943246" y="6453336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buClr>
                <a:schemeClr val="accent1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1259632" y="386104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7943246" y="6453336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" name="Shape 37"/>
          <p:cNvCxnSpPr/>
          <p:nvPr/>
        </p:nvCxnSpPr>
        <p:spPr>
          <a:xfrm>
            <a:off x="731520" y="4599432"/>
            <a:ext cx="7848600" cy="158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Imagen 7" descr="Imagen que contiene cosa&#10;&#10;Descripción generada con confianza muy alta">
            <a:extLst>
              <a:ext uri="{FF2B5EF4-FFF2-40B4-BE49-F238E27FC236}">
                <a16:creationId xmlns:a16="http://schemas.microsoft.com/office/drawing/2014/main" id="{720A20BB-7676-4682-A894-268065DE41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61859" b="-1897"/>
          <a:stretch/>
        </p:blipFill>
        <p:spPr>
          <a:xfrm>
            <a:off x="152536" y="6453336"/>
            <a:ext cx="578984" cy="2923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620688"/>
            <a:ext cx="8229600" cy="9033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11560" y="1412776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31750" algn="l" rtl="0"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6095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71119" algn="l" rtl="0">
              <a:spcBef>
                <a:spcPts val="400"/>
              </a:spcBef>
              <a:buClr>
                <a:schemeClr val="accent1"/>
              </a:buClr>
              <a:buSzPct val="9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78739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33019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7620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6858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7366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78739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648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31750" algn="l" rtl="0"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6095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71119" algn="l" rtl="0">
              <a:spcBef>
                <a:spcPts val="400"/>
              </a:spcBef>
              <a:buClr>
                <a:schemeClr val="accent1"/>
              </a:buClr>
              <a:buSzPct val="9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78739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33019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7620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6858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7366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78739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1259632" y="386104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2051720" y="134201"/>
            <a:ext cx="2602632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7943246" y="6453336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620688"/>
            <a:ext cx="8229600" cy="9033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accent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5720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255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2550" algn="l" rtl="0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4571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88900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81280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86360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3"/>
          </p:nvPr>
        </p:nvSpPr>
        <p:spPr>
          <a:xfrm>
            <a:off x="475488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accent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4"/>
          </p:nvPr>
        </p:nvSpPr>
        <p:spPr>
          <a:xfrm>
            <a:off x="475488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255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2550" algn="l" rtl="0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4571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88900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81280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86360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1259632" y="386104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2051720" y="134201"/>
            <a:ext cx="2602632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7943246" y="6453336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" name="Shape 54"/>
          <p:cNvCxnSpPr/>
          <p:nvPr/>
        </p:nvCxnSpPr>
        <p:spPr>
          <a:xfrm rot="5400000">
            <a:off x="2217817" y="4045823"/>
            <a:ext cx="4709160" cy="79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ólo el título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620688"/>
            <a:ext cx="8229600" cy="9033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1259632" y="386104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2051720" y="134201"/>
            <a:ext cx="2602632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7943246" y="6453336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1259632" y="386104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2051720" y="134201"/>
            <a:ext cx="2602632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7943246" y="6453336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2971800" y="792080"/>
            <a:ext cx="5715000" cy="55778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10159" algn="l" rtl="0">
              <a:spcBef>
                <a:spcPts val="640"/>
              </a:spcBef>
              <a:buClr>
                <a:schemeClr val="accent1"/>
              </a:buClr>
              <a:buSzPct val="85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39369" algn="l" rtl="0"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48259" algn="l" rtl="0">
              <a:spcBef>
                <a:spcPts val="480"/>
              </a:spcBef>
              <a:buClr>
                <a:schemeClr val="accent1"/>
              </a:buClr>
              <a:buSzPct val="9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66039" algn="l" rtl="0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20319" algn="l" rtl="0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63500" algn="l" rtl="0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55880" algn="l" rtl="0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60960" algn="l" rtl="0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66039" algn="l" rtl="0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457201" y="2130552"/>
            <a:ext cx="2139696" cy="424361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accent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1259632" y="386104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2051720" y="134201"/>
            <a:ext cx="2602632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7943246" y="6453336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" name="Shape 71"/>
          <p:cNvCxnSpPr/>
          <p:nvPr/>
        </p:nvCxnSpPr>
        <p:spPr>
          <a:xfrm rot="5400000">
            <a:off x="-13116" y="3580206"/>
            <a:ext cx="5577840" cy="158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pic" idx="2"/>
          </p:nvPr>
        </p:nvSpPr>
        <p:spPr>
          <a:xfrm>
            <a:off x="2858610" y="838201"/>
            <a:ext cx="5904390" cy="5500456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  <a:effectLst>
            <a:outerShdw blurRad="50800" dist="12700" dir="5400000" algn="t" rotWithShape="0">
              <a:srgbClr val="000000">
                <a:alpha val="58823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accent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accent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accent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457200" y="2133600"/>
            <a:ext cx="2139696" cy="424281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accent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1259632" y="386104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2051720" y="134201"/>
            <a:ext cx="2602632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7943246" y="6453336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620688"/>
            <a:ext cx="8229600" cy="9033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255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2550" algn="l" rtl="0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58419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795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10033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10541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110489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/>
          <p:nvPr/>
        </p:nvSpPr>
        <p:spPr>
          <a:xfrm>
            <a:off x="1553" y="106773"/>
            <a:ext cx="9142447" cy="449386"/>
          </a:xfrm>
          <a:prstGeom prst="rect">
            <a:avLst/>
          </a:prstGeom>
          <a:solidFill>
            <a:srgbClr val="5C697B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1553" y="111667"/>
            <a:ext cx="395538" cy="4457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Shape 1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9553" y="134201"/>
            <a:ext cx="1224136" cy="401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860032" y="106773"/>
            <a:ext cx="4176464" cy="4459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" name="Shape 17"/>
          <p:cNvCxnSpPr/>
          <p:nvPr/>
        </p:nvCxnSpPr>
        <p:spPr>
          <a:xfrm>
            <a:off x="4860032" y="106773"/>
            <a:ext cx="0" cy="429197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Shape 18"/>
          <p:cNvCxnSpPr/>
          <p:nvPr/>
        </p:nvCxnSpPr>
        <p:spPr>
          <a:xfrm>
            <a:off x="9036496" y="116867"/>
            <a:ext cx="0" cy="429197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9" name="Shape 1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707114" y="94372"/>
            <a:ext cx="2880320" cy="542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n 19" descr="Imagen que contiene cosa&#10;&#10;Descripción generada con confianza muy alta">
            <a:extLst>
              <a:ext uri="{FF2B5EF4-FFF2-40B4-BE49-F238E27FC236}">
                <a16:creationId xmlns:a16="http://schemas.microsoft.com/office/drawing/2014/main" id="{224626A9-A25A-4F96-8558-4488F8AF8A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61859" b="-1897"/>
          <a:stretch/>
        </p:blipFill>
        <p:spPr>
          <a:xfrm>
            <a:off x="457200" y="6477000"/>
            <a:ext cx="578984" cy="292348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.docx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ctrTitle"/>
          </p:nvPr>
        </p:nvSpPr>
        <p:spPr>
          <a:xfrm>
            <a:off x="685800" y="1371600"/>
            <a:ext cx="8134672" cy="192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C00000"/>
              </a:buClr>
              <a:buSzPct val="25000"/>
              <a:buFont typeface="Arial"/>
              <a:buNone/>
            </a:pPr>
            <a:r>
              <a:rPr lang="es-ES" sz="5000" dirty="0">
                <a:solidFill>
                  <a:srgbClr val="C00000"/>
                </a:solidFill>
              </a:rPr>
              <a:t>Introducción al análisis de modelos de objetivos</a:t>
            </a:r>
            <a:endParaRPr lang="es-ES" sz="4000" dirty="0">
              <a:solidFill>
                <a:srgbClr val="C0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D2E5CD-3384-434F-88BC-BE09E83373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799" y="3505200"/>
            <a:ext cx="7869477" cy="1752600"/>
          </a:xfrm>
        </p:spPr>
        <p:txBody>
          <a:bodyPr/>
          <a:lstStyle/>
          <a:p>
            <a:pPr algn="ctr"/>
            <a:r>
              <a:rPr lang="en-US" dirty="0"/>
              <a:t>Goal-Requirements Language (GRL)-Quantitative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2E9534-1B9E-4BD7-BC8C-444BF534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GRL-</a:t>
            </a:r>
            <a:r>
              <a:rPr lang="es-ES" dirty="0" err="1"/>
              <a:t>Quantitative</a:t>
            </a:r>
            <a:r>
              <a:rPr lang="en-US" dirty="0"/>
              <a:t>: </a:t>
            </a:r>
            <a:r>
              <a:rPr lang="en-US" dirty="0" err="1"/>
              <a:t>Priorización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EEC6CD2-7DC6-4BF1-924F-AD6E4DA7D3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918689" y="3230956"/>
            <a:ext cx="2498226" cy="233204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0179EC38-D695-45C0-8019-F85DB021AFCB}"/>
              </a:ext>
            </a:extLst>
          </p:cNvPr>
          <p:cNvSpPr txBox="1"/>
          <p:nvPr/>
        </p:nvSpPr>
        <p:spPr>
          <a:xfrm>
            <a:off x="5883833" y="3230956"/>
            <a:ext cx="22577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¿Cuán </a:t>
            </a:r>
            <a:r>
              <a:rPr lang="es-ES" b="1" dirty="0"/>
              <a:t>importante</a:t>
            </a:r>
            <a:r>
              <a:rPr lang="es-ES" dirty="0"/>
              <a:t> es </a:t>
            </a:r>
          </a:p>
          <a:p>
            <a:pPr algn="ctr"/>
            <a:r>
              <a:rPr lang="es-ES" b="1" i="1" dirty="0"/>
              <a:t>Enviar un mensaje</a:t>
            </a:r>
          </a:p>
          <a:p>
            <a:pPr algn="ctr"/>
            <a:r>
              <a:rPr lang="es-ES" dirty="0"/>
              <a:t>para el </a:t>
            </a:r>
            <a:r>
              <a:rPr lang="es-ES" b="1" dirty="0"/>
              <a:t>usuario</a:t>
            </a:r>
            <a:r>
              <a:rPr lang="es-ES" dirty="0"/>
              <a:t>?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764F114-0A8E-47DF-95F9-B839239BC8D3}"/>
              </a:ext>
            </a:extLst>
          </p:cNvPr>
          <p:cNvSpPr txBox="1"/>
          <p:nvPr/>
        </p:nvSpPr>
        <p:spPr>
          <a:xfrm>
            <a:off x="5883833" y="5148036"/>
            <a:ext cx="22577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¿Cuán </a:t>
            </a:r>
            <a:r>
              <a:rPr lang="es-ES" b="1" dirty="0"/>
              <a:t>importante</a:t>
            </a:r>
            <a:r>
              <a:rPr lang="es-ES" dirty="0"/>
              <a:t> es </a:t>
            </a:r>
          </a:p>
          <a:p>
            <a:pPr algn="ctr"/>
            <a:r>
              <a:rPr lang="es-ES" b="1" i="1" dirty="0"/>
              <a:t>Rápido</a:t>
            </a:r>
          </a:p>
          <a:p>
            <a:pPr algn="ctr"/>
            <a:r>
              <a:rPr lang="es-ES" dirty="0"/>
              <a:t>para el </a:t>
            </a:r>
            <a:r>
              <a:rPr lang="es-ES" b="1" dirty="0"/>
              <a:t>usuario</a:t>
            </a:r>
            <a:r>
              <a:rPr lang="es-ES" dirty="0"/>
              <a:t>?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28656C8-3836-4B66-A4A2-CD1B275D8587}"/>
              </a:ext>
            </a:extLst>
          </p:cNvPr>
          <p:cNvSpPr/>
          <p:nvPr/>
        </p:nvSpPr>
        <p:spPr>
          <a:xfrm>
            <a:off x="6771310" y="3969620"/>
            <a:ext cx="4828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100</a:t>
            </a:r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ED4EFBC-859E-4013-8B12-C153CEA5F097}"/>
              </a:ext>
            </a:extLst>
          </p:cNvPr>
          <p:cNvSpPr txBox="1"/>
          <p:nvPr/>
        </p:nvSpPr>
        <p:spPr>
          <a:xfrm>
            <a:off x="5883833" y="4708284"/>
            <a:ext cx="2257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…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E39D69B-CA25-4122-BBF5-408499837C69}"/>
              </a:ext>
            </a:extLst>
          </p:cNvPr>
          <p:cNvSpPr/>
          <p:nvPr/>
        </p:nvSpPr>
        <p:spPr>
          <a:xfrm>
            <a:off x="6821003" y="6018675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75</a:t>
            </a:r>
            <a:endParaRPr lang="es-ES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E571C2C-EAFA-4496-9268-27E21CAC0E16}"/>
              </a:ext>
            </a:extLst>
          </p:cNvPr>
          <p:cNvSpPr/>
          <p:nvPr/>
        </p:nvSpPr>
        <p:spPr>
          <a:xfrm>
            <a:off x="4485581" y="3617687"/>
            <a:ext cx="4828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100</a:t>
            </a:r>
            <a:endParaRPr lang="es-ES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F4A8400-3B34-4770-94F4-4809CB293BFA}"/>
              </a:ext>
            </a:extLst>
          </p:cNvPr>
          <p:cNvSpPr/>
          <p:nvPr/>
        </p:nvSpPr>
        <p:spPr>
          <a:xfrm>
            <a:off x="4535274" y="5011547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75</a:t>
            </a:r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DA0884-9CE8-4182-9516-0092B48DD3B4}"/>
              </a:ext>
            </a:extLst>
          </p:cNvPr>
          <p:cNvSpPr/>
          <p:nvPr/>
        </p:nvSpPr>
        <p:spPr>
          <a:xfrm>
            <a:off x="3087475" y="4614869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9933"/>
                </a:solidFill>
              </a:rPr>
              <a:t>50</a:t>
            </a:r>
            <a:endParaRPr lang="es-ES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A321A99-CD8F-4D04-B93D-8BF868EDC9DB}"/>
              </a:ext>
            </a:extLst>
          </p:cNvPr>
          <p:cNvSpPr/>
          <p:nvPr/>
        </p:nvSpPr>
        <p:spPr>
          <a:xfrm>
            <a:off x="4776686" y="4553571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9933"/>
                </a:solidFill>
              </a:rPr>
              <a:t>50</a:t>
            </a:r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6208B79-E859-458B-A9F9-D543B004C30A}"/>
              </a:ext>
            </a:extLst>
          </p:cNvPr>
          <p:cNvSpPr/>
          <p:nvPr/>
        </p:nvSpPr>
        <p:spPr>
          <a:xfrm>
            <a:off x="2918689" y="3270432"/>
            <a:ext cx="489044" cy="39866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Content Placeholder 2" descr=" 19">
            <a:extLst>
              <a:ext uri="{FF2B5EF4-FFF2-40B4-BE49-F238E27FC236}">
                <a16:creationId xmlns:a16="http://schemas.microsoft.com/office/drawing/2014/main" id="{30735F53-E1C5-4554-ADE0-A1FB835CD753}"/>
              </a:ext>
            </a:extLst>
          </p:cNvPr>
          <p:cNvGraphicFramePr>
            <a:graphicFrameLocks/>
          </p:cNvGraphicFramePr>
          <p:nvPr/>
        </p:nvGraphicFramePr>
        <p:xfrm>
          <a:off x="290802" y="3367901"/>
          <a:ext cx="1273493" cy="2372360"/>
        </p:xfrm>
        <a:graphic>
          <a:graphicData uri="http://schemas.openxmlformats.org/drawingml/2006/table">
            <a:tbl>
              <a:tblPr firstRow="1" bandRow="1"/>
              <a:tblGrid>
                <a:gridCol w="1273493">
                  <a:extLst>
                    <a:ext uri="{9D8B030D-6E8A-4147-A177-3AD203B41FA5}">
                      <a16:colId xmlns:a16="http://schemas.microsoft.com/office/drawing/2014/main" val="3875227857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noProof="0" dirty="0"/>
                        <a:t>Grado de importancia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875780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b="1" noProof="0" dirty="0">
                          <a:solidFill>
                            <a:srgbClr val="00B050"/>
                          </a:solidFill>
                        </a:rPr>
                        <a:t>100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297112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b="1" noProof="0" dirty="0">
                          <a:solidFill>
                            <a:srgbClr val="92D050"/>
                          </a:solidFill>
                        </a:rPr>
                        <a:t>75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798296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b="1" noProof="0" dirty="0">
                          <a:solidFill>
                            <a:srgbClr val="FF9933"/>
                          </a:solidFill>
                        </a:rPr>
                        <a:t>50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06663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b="1" noProof="0" dirty="0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277988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b="1" noProof="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651086"/>
                  </a:ext>
                </a:extLst>
              </a:tr>
            </a:tbl>
          </a:graphicData>
        </a:graphic>
      </p:graphicFrame>
      <p:sp>
        <p:nvSpPr>
          <p:cNvPr id="22" name="Marcador de texto 2">
            <a:extLst>
              <a:ext uri="{FF2B5EF4-FFF2-40B4-BE49-F238E27FC236}">
                <a16:creationId xmlns:a16="http://schemas.microsoft.com/office/drawing/2014/main" id="{8D78626F-519F-45FF-9303-8C255233E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93888"/>
            <a:ext cx="8229600" cy="1132116"/>
          </a:xfrm>
        </p:spPr>
        <p:txBody>
          <a:bodyPr/>
          <a:lstStyle/>
          <a:p>
            <a:pPr marL="129541" indent="0">
              <a:buNone/>
            </a:pPr>
            <a:r>
              <a:rPr lang="es-ES" sz="2000" b="1" dirty="0"/>
              <a:t>Cada </a:t>
            </a:r>
            <a:r>
              <a:rPr lang="es-ES" sz="2000" b="1" dirty="0" err="1"/>
              <a:t>stakeholder</a:t>
            </a:r>
            <a:r>
              <a:rPr lang="es-ES" sz="2000" b="1" dirty="0"/>
              <a:t> </a:t>
            </a:r>
            <a:r>
              <a:rPr lang="es-ES" sz="2000" dirty="0"/>
              <a:t>debe asignar el </a:t>
            </a:r>
            <a:r>
              <a:rPr lang="es-ES" sz="2000" b="1" dirty="0"/>
              <a:t>grado de importancia </a:t>
            </a:r>
            <a:r>
              <a:rPr lang="es-ES" sz="2000" dirty="0"/>
              <a:t>que tiene cada uno </a:t>
            </a:r>
            <a:r>
              <a:rPr lang="es-ES" sz="2000" b="1" dirty="0"/>
              <a:t>de los elementos intencionales de su actor correspondiente </a:t>
            </a:r>
            <a:r>
              <a:rPr lang="es-ES" sz="2000" dirty="0"/>
              <a:t>en el modelo de objetivos</a:t>
            </a:r>
          </a:p>
        </p:txBody>
      </p:sp>
    </p:spTree>
    <p:extLst>
      <p:ext uri="{BB962C8B-B14F-4D97-AF65-F5344CB8AC3E}">
        <p14:creationId xmlns:p14="http://schemas.microsoft.com/office/powerpoint/2010/main" val="1954367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>
            <a:extLst>
              <a:ext uri="{FF2B5EF4-FFF2-40B4-BE49-F238E27FC236}">
                <a16:creationId xmlns:a16="http://schemas.microsoft.com/office/drawing/2014/main" id="{BAAD888C-1BAB-44C7-AB14-6EB28509FE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45007" y="2826335"/>
            <a:ext cx="5465649" cy="235958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F2E9534-1B9E-4BD7-BC8C-444BF534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GRL-</a:t>
            </a:r>
            <a:r>
              <a:rPr lang="es-ES" dirty="0" err="1"/>
              <a:t>Quantitative</a:t>
            </a:r>
            <a:r>
              <a:rPr lang="en-US" dirty="0"/>
              <a:t>: </a:t>
            </a:r>
            <a:r>
              <a:rPr lang="en-US" dirty="0" err="1"/>
              <a:t>Priorización</a:t>
            </a:r>
            <a:endParaRPr lang="en-US" dirty="0"/>
          </a:p>
        </p:txBody>
      </p:sp>
      <p:graphicFrame>
        <p:nvGraphicFramePr>
          <p:cNvPr id="11" name="Content Placeholder 2" descr=" 19">
            <a:extLst>
              <a:ext uri="{FF2B5EF4-FFF2-40B4-BE49-F238E27FC236}">
                <a16:creationId xmlns:a16="http://schemas.microsoft.com/office/drawing/2014/main" id="{19098AB0-5CF4-494E-B010-D88964A9DFAC}"/>
              </a:ext>
            </a:extLst>
          </p:cNvPr>
          <p:cNvGraphicFramePr>
            <a:graphicFrameLocks/>
          </p:cNvGraphicFramePr>
          <p:nvPr/>
        </p:nvGraphicFramePr>
        <p:xfrm>
          <a:off x="290802" y="3367901"/>
          <a:ext cx="1273493" cy="2372360"/>
        </p:xfrm>
        <a:graphic>
          <a:graphicData uri="http://schemas.openxmlformats.org/drawingml/2006/table">
            <a:tbl>
              <a:tblPr firstRow="1" bandRow="1"/>
              <a:tblGrid>
                <a:gridCol w="1273493">
                  <a:extLst>
                    <a:ext uri="{9D8B030D-6E8A-4147-A177-3AD203B41FA5}">
                      <a16:colId xmlns:a16="http://schemas.microsoft.com/office/drawing/2014/main" val="3875227857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noProof="0" dirty="0"/>
                        <a:t>Grado de importancia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875780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b="1" noProof="0" dirty="0">
                          <a:solidFill>
                            <a:srgbClr val="00B050"/>
                          </a:solidFill>
                        </a:rPr>
                        <a:t>100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297112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b="1" noProof="0" dirty="0">
                          <a:solidFill>
                            <a:srgbClr val="92D050"/>
                          </a:solidFill>
                        </a:rPr>
                        <a:t>75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798296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b="1" noProof="0" dirty="0">
                          <a:solidFill>
                            <a:srgbClr val="FF9933"/>
                          </a:solidFill>
                        </a:rPr>
                        <a:t>50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06663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b="1" noProof="0" dirty="0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277988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b="1" noProof="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651086"/>
                  </a:ext>
                </a:extLst>
              </a:tr>
            </a:tbl>
          </a:graphicData>
        </a:graphic>
      </p:graphicFrame>
      <p:sp>
        <p:nvSpPr>
          <p:cNvPr id="18" name="Rectángulo 17">
            <a:extLst>
              <a:ext uri="{FF2B5EF4-FFF2-40B4-BE49-F238E27FC236}">
                <a16:creationId xmlns:a16="http://schemas.microsoft.com/office/drawing/2014/main" id="{2F4A8400-3B34-4770-94F4-4809CB293BFA}"/>
              </a:ext>
            </a:extLst>
          </p:cNvPr>
          <p:cNvSpPr/>
          <p:nvPr/>
        </p:nvSpPr>
        <p:spPr>
          <a:xfrm>
            <a:off x="4143367" y="4657401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75</a:t>
            </a:r>
            <a:endParaRPr lang="es-ES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2CFEDC3C-ADBC-4710-BDDD-77D5CAD3C8E0}"/>
              </a:ext>
            </a:extLst>
          </p:cNvPr>
          <p:cNvSpPr/>
          <p:nvPr/>
        </p:nvSpPr>
        <p:spPr>
          <a:xfrm>
            <a:off x="4023819" y="3257336"/>
            <a:ext cx="4828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100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7C5BD495-7719-4A0E-9B45-CCB6C0E3D769}"/>
              </a:ext>
            </a:extLst>
          </p:cNvPr>
          <p:cNvSpPr/>
          <p:nvPr/>
        </p:nvSpPr>
        <p:spPr>
          <a:xfrm>
            <a:off x="6869814" y="3134493"/>
            <a:ext cx="4828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100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D8492C3-9F6F-4B7E-B0CD-2A25D3D96525}"/>
              </a:ext>
            </a:extLst>
          </p:cNvPr>
          <p:cNvSpPr/>
          <p:nvPr/>
        </p:nvSpPr>
        <p:spPr>
          <a:xfrm>
            <a:off x="4335086" y="4217470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9933"/>
                </a:solidFill>
              </a:rPr>
              <a:t>50</a:t>
            </a:r>
            <a:endParaRPr lang="en-US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512B1DAC-F283-4A4E-BF15-C4B16D1E6426}"/>
              </a:ext>
            </a:extLst>
          </p:cNvPr>
          <p:cNvSpPr/>
          <p:nvPr/>
        </p:nvSpPr>
        <p:spPr>
          <a:xfrm>
            <a:off x="2629724" y="4196260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9933"/>
                </a:solidFill>
              </a:rPr>
              <a:t>50</a:t>
            </a:r>
            <a:endParaRPr lang="en-US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636D00F2-07DC-4181-A9B3-7BC08AAEFFA1}"/>
              </a:ext>
            </a:extLst>
          </p:cNvPr>
          <p:cNvSpPr/>
          <p:nvPr/>
        </p:nvSpPr>
        <p:spPr>
          <a:xfrm>
            <a:off x="7111226" y="4371359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92D050"/>
                </a:solidFill>
              </a:rPr>
              <a:t>75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1A5CF5E3-D0D6-4EF8-8759-134600841B4A}"/>
              </a:ext>
            </a:extLst>
          </p:cNvPr>
          <p:cNvSpPr/>
          <p:nvPr/>
        </p:nvSpPr>
        <p:spPr>
          <a:xfrm>
            <a:off x="7419777" y="3778888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9933"/>
                </a:solidFill>
              </a:rPr>
              <a:t>50</a:t>
            </a:r>
            <a:endParaRPr lang="en-US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5E4055F4-8A8F-4E22-9144-39889EBEBF98}"/>
              </a:ext>
            </a:extLst>
          </p:cNvPr>
          <p:cNvSpPr/>
          <p:nvPr/>
        </p:nvSpPr>
        <p:spPr>
          <a:xfrm>
            <a:off x="6151463" y="3786625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9933"/>
                </a:solidFill>
              </a:rPr>
              <a:t>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907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2E9534-1B9E-4BD7-BC8C-444BF534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GRL-</a:t>
            </a:r>
            <a:r>
              <a:rPr lang="es-ES" dirty="0" err="1"/>
              <a:t>Quantitative</a:t>
            </a:r>
            <a:r>
              <a:rPr lang="en-US" dirty="0"/>
              <a:t>: </a:t>
            </a:r>
            <a:r>
              <a:rPr lang="en-US" dirty="0" err="1"/>
              <a:t>Priorización</a:t>
            </a:r>
            <a:endParaRPr lang="en-U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D07FF53-A616-4653-ADE0-72B8433EE471}"/>
              </a:ext>
            </a:extLst>
          </p:cNvPr>
          <p:cNvSpPr txBox="1"/>
          <p:nvPr/>
        </p:nvSpPr>
        <p:spPr>
          <a:xfrm>
            <a:off x="4775980" y="1524000"/>
            <a:ext cx="436802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accent6"/>
                </a:solidFill>
              </a:rPr>
              <a:t>Técnica Persona:</a:t>
            </a:r>
          </a:p>
          <a:p>
            <a:endParaRPr lang="es-ES" dirty="0"/>
          </a:p>
          <a:p>
            <a:r>
              <a:rPr lang="es-ES" dirty="0"/>
              <a:t>Técnica de </a:t>
            </a:r>
            <a:r>
              <a:rPr lang="es-ES" u="sng" dirty="0"/>
              <a:t>elicitación de requisitos </a:t>
            </a:r>
            <a:r>
              <a:rPr lang="es-ES" dirty="0"/>
              <a:t>que tiene su origen en prácticas del área de marketing para la comercialización de productos.</a:t>
            </a:r>
          </a:p>
          <a:p>
            <a:endParaRPr lang="es-ES" dirty="0"/>
          </a:p>
          <a:p>
            <a:r>
              <a:rPr lang="es-ES" dirty="0"/>
              <a:t>Una persona es una descripción ficticia de una persona representando las características claves de un tipo de usuario o grupo.</a:t>
            </a:r>
          </a:p>
          <a:p>
            <a:endParaRPr lang="es-ES" dirty="0"/>
          </a:p>
          <a:p>
            <a:r>
              <a:rPr lang="es-ES" dirty="0"/>
              <a:t>Provee un modelo de la comunidad de usuarios que </a:t>
            </a:r>
            <a:r>
              <a:rPr lang="es-ES" b="1" dirty="0"/>
              <a:t>ayuda a entender y predecir cómo los usuarios pueden actuar y reaccionar basado en sus características </a:t>
            </a:r>
            <a:r>
              <a:rPr lang="es-ES" dirty="0"/>
              <a:t>(Sexo, edad, ocupación, </a:t>
            </a:r>
            <a:r>
              <a:rPr lang="es-ES" dirty="0" err="1"/>
              <a:t>etc</a:t>
            </a:r>
            <a:r>
              <a:rPr lang="es-ES" dirty="0"/>
              <a:t>).</a:t>
            </a:r>
          </a:p>
          <a:p>
            <a:endParaRPr lang="es-ES" dirty="0"/>
          </a:p>
          <a:p>
            <a:r>
              <a:rPr lang="es-ES" dirty="0"/>
              <a:t>Son muy útiles para la toma de decisiones, determinar funcionalidades relevantes y aspectos de calidad específicos (usabilidad, rendimiento…).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097C650-0D28-4A35-A642-64E1C2EB69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73774" y="1973586"/>
            <a:ext cx="2498226" cy="2332045"/>
          </a:xfrm>
          <a:prstGeom prst="rect">
            <a:avLst/>
          </a:prstGeom>
        </p:spPr>
      </p:pic>
      <p:graphicFrame>
        <p:nvGraphicFramePr>
          <p:cNvPr id="8" name="Content Placeholder 2" descr=" 19">
            <a:extLst>
              <a:ext uri="{FF2B5EF4-FFF2-40B4-BE49-F238E27FC236}">
                <a16:creationId xmlns:a16="http://schemas.microsoft.com/office/drawing/2014/main" id="{2490379E-C2E0-4EDE-BBE9-478514843BFD}"/>
              </a:ext>
            </a:extLst>
          </p:cNvPr>
          <p:cNvGraphicFramePr>
            <a:graphicFrameLocks/>
          </p:cNvGraphicFramePr>
          <p:nvPr/>
        </p:nvGraphicFramePr>
        <p:xfrm>
          <a:off x="290802" y="3367901"/>
          <a:ext cx="1273493" cy="2372360"/>
        </p:xfrm>
        <a:graphic>
          <a:graphicData uri="http://schemas.openxmlformats.org/drawingml/2006/table">
            <a:tbl>
              <a:tblPr firstRow="1" bandRow="1"/>
              <a:tblGrid>
                <a:gridCol w="1273493">
                  <a:extLst>
                    <a:ext uri="{9D8B030D-6E8A-4147-A177-3AD203B41FA5}">
                      <a16:colId xmlns:a16="http://schemas.microsoft.com/office/drawing/2014/main" val="3875227857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noProof="0" dirty="0"/>
                        <a:t>Grado de importancia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875780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b="1" noProof="0" dirty="0">
                          <a:solidFill>
                            <a:srgbClr val="00B050"/>
                          </a:solidFill>
                        </a:rPr>
                        <a:t>100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297112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b="1" noProof="0" dirty="0">
                          <a:solidFill>
                            <a:srgbClr val="92D050"/>
                          </a:solidFill>
                        </a:rPr>
                        <a:t>75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798296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b="1" noProof="0" dirty="0">
                          <a:solidFill>
                            <a:srgbClr val="FF9933"/>
                          </a:solidFill>
                        </a:rPr>
                        <a:t>50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06663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b="1" noProof="0" dirty="0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277988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b="1" noProof="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651086"/>
                  </a:ext>
                </a:extLst>
              </a:tr>
            </a:tbl>
          </a:graphicData>
        </a:graphic>
      </p:graphicFrame>
      <p:sp>
        <p:nvSpPr>
          <p:cNvPr id="13" name="Rectángulo 12">
            <a:extLst>
              <a:ext uri="{FF2B5EF4-FFF2-40B4-BE49-F238E27FC236}">
                <a16:creationId xmlns:a16="http://schemas.microsoft.com/office/drawing/2014/main" id="{C9E23AA5-1B2D-4D5A-8A21-F8A4958A3314}"/>
              </a:ext>
            </a:extLst>
          </p:cNvPr>
          <p:cNvSpPr/>
          <p:nvPr/>
        </p:nvSpPr>
        <p:spPr>
          <a:xfrm>
            <a:off x="2054722" y="1983112"/>
            <a:ext cx="489044" cy="39866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85C110C-4CDB-4481-82EC-D4CF010C1D39}"/>
              </a:ext>
            </a:extLst>
          </p:cNvPr>
          <p:cNvSpPr txBox="1"/>
          <p:nvPr/>
        </p:nvSpPr>
        <p:spPr>
          <a:xfrm>
            <a:off x="2448976" y="4393685"/>
            <a:ext cx="17478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¿Cuán importante es enviar un mensaje </a:t>
            </a:r>
            <a:r>
              <a:rPr lang="es-ES" b="1" dirty="0"/>
              <a:t>rápidamente </a:t>
            </a:r>
            <a:r>
              <a:rPr lang="es-ES" dirty="0"/>
              <a:t>para el usuario?</a:t>
            </a:r>
          </a:p>
        </p:txBody>
      </p:sp>
    </p:spTree>
    <p:extLst>
      <p:ext uri="{BB962C8B-B14F-4D97-AF65-F5344CB8AC3E}">
        <p14:creationId xmlns:p14="http://schemas.microsoft.com/office/powerpoint/2010/main" val="2555164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2E9534-1B9E-4BD7-BC8C-444BF534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GRL-</a:t>
            </a:r>
            <a:r>
              <a:rPr lang="es-ES" dirty="0" err="1"/>
              <a:t>Quantitative</a:t>
            </a:r>
            <a:r>
              <a:rPr lang="en-US" dirty="0"/>
              <a:t>: </a:t>
            </a:r>
            <a:r>
              <a:rPr lang="en-US" dirty="0" err="1"/>
              <a:t>Priorización</a:t>
            </a:r>
            <a:endParaRPr lang="en-U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097C650-0D28-4A35-A642-64E1C2EB69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073774" y="1973586"/>
            <a:ext cx="2498226" cy="2332045"/>
          </a:xfrm>
          <a:prstGeom prst="rect">
            <a:avLst/>
          </a:prstGeom>
        </p:spPr>
      </p:pic>
      <p:graphicFrame>
        <p:nvGraphicFramePr>
          <p:cNvPr id="8" name="Content Placeholder 2" descr=" 19">
            <a:extLst>
              <a:ext uri="{FF2B5EF4-FFF2-40B4-BE49-F238E27FC236}">
                <a16:creationId xmlns:a16="http://schemas.microsoft.com/office/drawing/2014/main" id="{2490379E-C2E0-4EDE-BBE9-478514843BFD}"/>
              </a:ext>
            </a:extLst>
          </p:cNvPr>
          <p:cNvGraphicFramePr>
            <a:graphicFrameLocks/>
          </p:cNvGraphicFramePr>
          <p:nvPr/>
        </p:nvGraphicFramePr>
        <p:xfrm>
          <a:off x="290802" y="3367901"/>
          <a:ext cx="1273493" cy="2372360"/>
        </p:xfrm>
        <a:graphic>
          <a:graphicData uri="http://schemas.openxmlformats.org/drawingml/2006/table">
            <a:tbl>
              <a:tblPr firstRow="1" bandRow="1"/>
              <a:tblGrid>
                <a:gridCol w="1273493">
                  <a:extLst>
                    <a:ext uri="{9D8B030D-6E8A-4147-A177-3AD203B41FA5}">
                      <a16:colId xmlns:a16="http://schemas.microsoft.com/office/drawing/2014/main" val="3875227857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noProof="0" dirty="0"/>
                        <a:t>Grado de importancia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875780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b="1" noProof="0" dirty="0">
                          <a:solidFill>
                            <a:srgbClr val="00B050"/>
                          </a:solidFill>
                        </a:rPr>
                        <a:t>100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297112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b="1" noProof="0" dirty="0">
                          <a:solidFill>
                            <a:srgbClr val="92D050"/>
                          </a:solidFill>
                        </a:rPr>
                        <a:t>75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798296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b="1" noProof="0" dirty="0">
                          <a:solidFill>
                            <a:srgbClr val="FF9933"/>
                          </a:solidFill>
                        </a:rPr>
                        <a:t>50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06663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b="1" noProof="0" dirty="0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277988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b="1" noProof="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651086"/>
                  </a:ext>
                </a:extLst>
              </a:tr>
            </a:tbl>
          </a:graphicData>
        </a:graphic>
      </p:graphicFrame>
      <p:sp>
        <p:nvSpPr>
          <p:cNvPr id="13" name="Rectángulo 12">
            <a:extLst>
              <a:ext uri="{FF2B5EF4-FFF2-40B4-BE49-F238E27FC236}">
                <a16:creationId xmlns:a16="http://schemas.microsoft.com/office/drawing/2014/main" id="{C9E23AA5-1B2D-4D5A-8A21-F8A4958A3314}"/>
              </a:ext>
            </a:extLst>
          </p:cNvPr>
          <p:cNvSpPr/>
          <p:nvPr/>
        </p:nvSpPr>
        <p:spPr>
          <a:xfrm>
            <a:off x="2054722" y="1983112"/>
            <a:ext cx="489044" cy="39866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5BD9C4F-3993-462A-A006-617C6C8B2E9B}"/>
              </a:ext>
            </a:extLst>
          </p:cNvPr>
          <p:cNvSpPr/>
          <p:nvPr/>
        </p:nvSpPr>
        <p:spPr>
          <a:xfrm>
            <a:off x="3721236" y="3759287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92D050"/>
                </a:solidFill>
              </a:rPr>
              <a:t>75</a:t>
            </a:r>
          </a:p>
        </p:txBody>
      </p:sp>
      <p:graphicFrame>
        <p:nvGraphicFramePr>
          <p:cNvPr id="11" name="Objeto 10">
            <a:extLst>
              <a:ext uri="{FF2B5EF4-FFF2-40B4-BE49-F238E27FC236}">
                <a16:creationId xmlns:a16="http://schemas.microsoft.com/office/drawing/2014/main" id="{37F46F50-3BB4-41C3-A34E-E23ABE5A62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544453"/>
              </p:ext>
            </p:extLst>
          </p:nvPr>
        </p:nvGraphicFramePr>
        <p:xfrm>
          <a:off x="4488422" y="1581888"/>
          <a:ext cx="4701686" cy="2823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" r:id="rId4" imgW="5760430" imgH="3460804" progId="Word.Document.12">
                  <p:embed/>
                </p:oleObj>
              </mc:Choice>
              <mc:Fallback>
                <p:oleObj name="Document" r:id="rId4" imgW="5760430" imgH="3460804" progId="Word.Document.12">
                  <p:embed/>
                  <p:pic>
                    <p:nvPicPr>
                      <p:cNvPr id="9" name="Objeto 8">
                        <a:extLst>
                          <a:ext uri="{FF2B5EF4-FFF2-40B4-BE49-F238E27FC236}">
                            <a16:creationId xmlns:a16="http://schemas.microsoft.com/office/drawing/2014/main" id="{3C3D13AD-B9DD-4A60-A169-07EEC9113B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88422" y="1581888"/>
                        <a:ext cx="4701686" cy="28239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A888A8C-4258-4B05-838C-A8C259012FF1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4029075" y="3545733"/>
            <a:ext cx="779606" cy="36586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A579718E-6907-4117-86CB-A0F077EA7D1B}"/>
              </a:ext>
            </a:extLst>
          </p:cNvPr>
          <p:cNvSpPr/>
          <p:nvPr/>
        </p:nvSpPr>
        <p:spPr>
          <a:xfrm>
            <a:off x="4808681" y="3457679"/>
            <a:ext cx="746174" cy="17610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946A101-A1EC-42DE-A11F-B7D1A25A7FB2}"/>
              </a:ext>
            </a:extLst>
          </p:cNvPr>
          <p:cNvSpPr/>
          <p:nvPr/>
        </p:nvSpPr>
        <p:spPr>
          <a:xfrm>
            <a:off x="3131168" y="5586372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92D050"/>
                </a:solidFill>
              </a:rPr>
              <a:t>75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11FA17A-6868-4195-9B13-34772BC877E3}"/>
              </a:ext>
            </a:extLst>
          </p:cNvPr>
          <p:cNvSpPr txBox="1"/>
          <p:nvPr/>
        </p:nvSpPr>
        <p:spPr>
          <a:xfrm>
            <a:off x="2448976" y="4393685"/>
            <a:ext cx="17478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¿Cuán importante es enviar un mensaje </a:t>
            </a:r>
            <a:r>
              <a:rPr lang="es-ES" b="1" dirty="0"/>
              <a:t>rápidamente </a:t>
            </a:r>
            <a:r>
              <a:rPr lang="es-ES" dirty="0"/>
              <a:t>para el usuario?</a:t>
            </a:r>
          </a:p>
        </p:txBody>
      </p:sp>
    </p:spTree>
    <p:extLst>
      <p:ext uri="{BB962C8B-B14F-4D97-AF65-F5344CB8AC3E}">
        <p14:creationId xmlns:p14="http://schemas.microsoft.com/office/powerpoint/2010/main" val="2387171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magen que contiene electrónica, pantalla, computadora, monitor&#10;&#10;Descripción generada automáticamente">
            <a:extLst>
              <a:ext uri="{FF2B5EF4-FFF2-40B4-BE49-F238E27FC236}">
                <a16:creationId xmlns:a16="http://schemas.microsoft.com/office/drawing/2014/main" id="{6D2127BC-0603-4A12-B492-8F90669267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780" b="58357"/>
          <a:stretch/>
        </p:blipFill>
        <p:spPr>
          <a:xfrm>
            <a:off x="229934" y="1893888"/>
            <a:ext cx="5482709" cy="359704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E2C3BAA-067C-450C-9ACC-3E9A95624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GRL-</a:t>
            </a:r>
            <a:r>
              <a:rPr lang="es-ES" dirty="0" err="1"/>
              <a:t>Quantitative</a:t>
            </a:r>
            <a:r>
              <a:rPr lang="es-ES" dirty="0"/>
              <a:t>: Propagación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F49568-7A65-48F8-A949-9A1DC30937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59945CE-C041-44E5-BE62-BF78947D84C9}"/>
              </a:ext>
            </a:extLst>
          </p:cNvPr>
          <p:cNvSpPr/>
          <p:nvPr/>
        </p:nvSpPr>
        <p:spPr>
          <a:xfrm>
            <a:off x="2480377" y="1893888"/>
            <a:ext cx="1097280" cy="101554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A47852AA-9116-43C9-A9CD-F8629E8B9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2642" y="1893888"/>
            <a:ext cx="3083488" cy="4252912"/>
          </a:xfrm>
        </p:spPr>
        <p:txBody>
          <a:bodyPr/>
          <a:lstStyle/>
          <a:p>
            <a:pPr marL="129541" indent="0">
              <a:buNone/>
            </a:pPr>
            <a:r>
              <a:rPr lang="es-ES" sz="2200" dirty="0">
                <a:solidFill>
                  <a:schemeClr val="accent6"/>
                </a:solidFill>
              </a:rPr>
              <a:t>Propagación:</a:t>
            </a:r>
          </a:p>
          <a:p>
            <a:pPr marL="129541" indent="0">
              <a:buNone/>
            </a:pPr>
            <a:r>
              <a:rPr lang="es-ES" sz="2000" dirty="0"/>
              <a:t>Se propaga el </a:t>
            </a:r>
            <a:r>
              <a:rPr lang="es-ES" sz="2000" b="1" dirty="0"/>
              <a:t>grado de satisfacción</a:t>
            </a:r>
            <a:r>
              <a:rPr lang="es-ES" sz="2000" dirty="0"/>
              <a:t> de un elemento para calcular el grado de satisfacción del resto de elementos y junto con la importancia calcular la satisfacción de los actores.</a:t>
            </a:r>
          </a:p>
        </p:txBody>
      </p:sp>
    </p:spTree>
    <p:extLst>
      <p:ext uri="{BB962C8B-B14F-4D97-AF65-F5344CB8AC3E}">
        <p14:creationId xmlns:p14="http://schemas.microsoft.com/office/powerpoint/2010/main" val="1423774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E98512-E96D-4F7E-A54F-88DF9A768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GRL-</a:t>
            </a:r>
            <a:r>
              <a:rPr lang="es-ES" dirty="0" err="1"/>
              <a:t>Quantitative</a:t>
            </a:r>
            <a:r>
              <a:rPr lang="es-ES" dirty="0"/>
              <a:t>: Propagación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45AFAD0-09C6-45B5-B293-14F04BB593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6183415C-EB93-46CB-9112-185FF84CF6B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38040" y="2810095"/>
            <a:ext cx="4543139" cy="1961323"/>
          </a:xfrm>
          <a:prstGeom prst="rect">
            <a:avLst/>
          </a:prstGeom>
        </p:spPr>
      </p:pic>
      <p:sp>
        <p:nvSpPr>
          <p:cNvPr id="42" name="Rectángulo 41">
            <a:extLst>
              <a:ext uri="{FF2B5EF4-FFF2-40B4-BE49-F238E27FC236}">
                <a16:creationId xmlns:a16="http://schemas.microsoft.com/office/drawing/2014/main" id="{42810A3C-D3AC-4F86-8EAB-B300C68731D3}"/>
              </a:ext>
            </a:extLst>
          </p:cNvPr>
          <p:cNvSpPr/>
          <p:nvPr/>
        </p:nvSpPr>
        <p:spPr>
          <a:xfrm>
            <a:off x="2138683" y="3233882"/>
            <a:ext cx="8467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rgbClr val="00B050"/>
                </a:solidFill>
              </a:rPr>
              <a:t>100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12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1200" b="1" dirty="0">
                <a:solidFill>
                  <a:srgbClr val="00B0F0"/>
                </a:solidFill>
                <a:sym typeface="Wingdings" panose="05000000000000000000" pitchFamily="2" charset="2"/>
              </a:rPr>
              <a:t>68</a:t>
            </a:r>
            <a:endParaRPr lang="en-US" sz="1200" b="1" dirty="0">
              <a:solidFill>
                <a:srgbClr val="00B0F0"/>
              </a:solidFill>
            </a:endParaRP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59509D63-2D53-4B7B-B06A-7410108FE709}"/>
              </a:ext>
            </a:extLst>
          </p:cNvPr>
          <p:cNvSpPr/>
          <p:nvPr/>
        </p:nvSpPr>
        <p:spPr>
          <a:xfrm>
            <a:off x="2223643" y="4353840"/>
            <a:ext cx="7617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rgbClr val="92D050"/>
                </a:solidFill>
              </a:rPr>
              <a:t>75 </a:t>
            </a:r>
            <a:r>
              <a:rPr lang="en-US" sz="1200" b="1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12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1200" b="1" dirty="0">
                <a:solidFill>
                  <a:srgbClr val="00B0F0"/>
                </a:solidFill>
                <a:sym typeface="Wingdings" panose="05000000000000000000" pitchFamily="2" charset="2"/>
              </a:rPr>
              <a:t>26</a:t>
            </a:r>
            <a:endParaRPr lang="en-US" sz="1200" b="1" dirty="0">
              <a:solidFill>
                <a:srgbClr val="00B0F0"/>
              </a:solidFill>
            </a:endParaRP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AE3D1CFA-876F-48D2-86C1-D536BAC7480E}"/>
              </a:ext>
            </a:extLst>
          </p:cNvPr>
          <p:cNvSpPr/>
          <p:nvPr/>
        </p:nvSpPr>
        <p:spPr>
          <a:xfrm>
            <a:off x="844390" y="3914156"/>
            <a:ext cx="7184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9933"/>
                </a:solidFill>
              </a:rPr>
              <a:t>50</a:t>
            </a:r>
            <a:r>
              <a:rPr lang="en-US" sz="1200" b="1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1200" b="1" dirty="0">
                <a:solidFill>
                  <a:srgbClr val="FF9933"/>
                </a:solidFill>
                <a:sym typeface="Wingdings" panose="05000000000000000000" pitchFamily="2" charset="2"/>
              </a:rPr>
              <a:t> </a:t>
            </a:r>
            <a:r>
              <a:rPr lang="en-US" sz="1200" b="1" dirty="0">
                <a:solidFill>
                  <a:srgbClr val="00B0F0"/>
                </a:solidFill>
                <a:sym typeface="Wingdings" panose="05000000000000000000" pitchFamily="2" charset="2"/>
              </a:rPr>
              <a:t>40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E30489BB-5B8A-458B-BFB3-3231A43EAAF5}"/>
              </a:ext>
            </a:extLst>
          </p:cNvPr>
          <p:cNvSpPr/>
          <p:nvPr/>
        </p:nvSpPr>
        <p:spPr>
          <a:xfrm>
            <a:off x="2181164" y="3912632"/>
            <a:ext cx="7617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9933"/>
                </a:solidFill>
              </a:rPr>
              <a:t>50 </a:t>
            </a:r>
            <a:r>
              <a:rPr lang="en-US" sz="1200" b="1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1200" b="1" dirty="0">
                <a:solidFill>
                  <a:srgbClr val="FF9933"/>
                </a:solidFill>
                <a:sym typeface="Wingdings" panose="05000000000000000000" pitchFamily="2" charset="2"/>
              </a:rPr>
              <a:t> </a:t>
            </a:r>
            <a:r>
              <a:rPr lang="en-US" sz="1200" b="1" dirty="0">
                <a:solidFill>
                  <a:srgbClr val="00B0F0"/>
                </a:solidFill>
                <a:sym typeface="Wingdings" panose="05000000000000000000" pitchFamily="2" charset="2"/>
              </a:rPr>
              <a:t>68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F4E53D4-C807-44C1-8169-A85976B60746}"/>
              </a:ext>
            </a:extLst>
          </p:cNvPr>
          <p:cNvSpPr txBox="1"/>
          <p:nvPr/>
        </p:nvSpPr>
        <p:spPr>
          <a:xfrm>
            <a:off x="450570" y="1650692"/>
            <a:ext cx="7893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s-ES" sz="1600" dirty="0"/>
              <a:t>La propagación consiste en </a:t>
            </a:r>
            <a:r>
              <a:rPr lang="es-ES" sz="1600" b="1" dirty="0"/>
              <a:t>analizar</a:t>
            </a:r>
            <a:r>
              <a:rPr lang="es-ES" sz="1600" dirty="0"/>
              <a:t> todos los elementos intencionales, y sus distintos tipos de relaciones, con el propósito de entender cómo estas relaciones afectan de manera </a:t>
            </a:r>
            <a:r>
              <a:rPr lang="es-ES" sz="1600" i="1" dirty="0">
                <a:solidFill>
                  <a:srgbClr val="FF0000"/>
                </a:solidFill>
              </a:rPr>
              <a:t>positiva</a:t>
            </a:r>
            <a:r>
              <a:rPr lang="es-ES" sz="1600" dirty="0"/>
              <a:t> o </a:t>
            </a:r>
            <a:r>
              <a:rPr lang="es-ES" sz="1600" dirty="0">
                <a:solidFill>
                  <a:srgbClr val="FF0000"/>
                </a:solidFill>
              </a:rPr>
              <a:t>negativa</a:t>
            </a:r>
            <a:r>
              <a:rPr lang="es-ES" sz="1600" dirty="0"/>
              <a:t> a la importancia inicial asignada. 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A379BDFA-0EDB-4F29-9556-FB55E7C6FD98}"/>
              </a:ext>
            </a:extLst>
          </p:cNvPr>
          <p:cNvSpPr/>
          <p:nvPr/>
        </p:nvSpPr>
        <p:spPr>
          <a:xfrm>
            <a:off x="4746825" y="3063258"/>
            <a:ext cx="8467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rgbClr val="00B050"/>
                </a:solidFill>
              </a:rPr>
              <a:t>100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12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1200" b="1" dirty="0">
                <a:solidFill>
                  <a:srgbClr val="00B0F0"/>
                </a:solidFill>
                <a:sym typeface="Wingdings" panose="05000000000000000000" pitchFamily="2" charset="2"/>
              </a:rPr>
              <a:t>68</a:t>
            </a:r>
            <a:endParaRPr lang="en-US" sz="1200" b="1" dirty="0">
              <a:solidFill>
                <a:srgbClr val="00B0F0"/>
              </a:solidFill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7DDBEF75-A1B2-4B27-9925-C52D6B98F29F}"/>
              </a:ext>
            </a:extLst>
          </p:cNvPr>
          <p:cNvSpPr/>
          <p:nvPr/>
        </p:nvSpPr>
        <p:spPr>
          <a:xfrm>
            <a:off x="4670626" y="4106303"/>
            <a:ext cx="7617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rgbClr val="92D050"/>
                </a:solidFill>
              </a:rPr>
              <a:t>75 </a:t>
            </a:r>
            <a:r>
              <a:rPr lang="en-US" sz="1200" b="1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12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1200" b="1" dirty="0">
                <a:solidFill>
                  <a:srgbClr val="00B0F0"/>
                </a:solidFill>
                <a:sym typeface="Wingdings" panose="05000000000000000000" pitchFamily="2" charset="2"/>
              </a:rPr>
              <a:t>26</a:t>
            </a:r>
            <a:endParaRPr lang="en-US" sz="1200" b="1" dirty="0">
              <a:solidFill>
                <a:srgbClr val="00B0F0"/>
              </a:solidFill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BFE5E49E-4D71-4EAC-BF8B-9B69885007B3}"/>
              </a:ext>
            </a:extLst>
          </p:cNvPr>
          <p:cNvSpPr/>
          <p:nvPr/>
        </p:nvSpPr>
        <p:spPr>
          <a:xfrm>
            <a:off x="3189298" y="3818126"/>
            <a:ext cx="7184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9933"/>
                </a:solidFill>
              </a:rPr>
              <a:t>50</a:t>
            </a:r>
            <a:r>
              <a:rPr lang="en-US" sz="1200" b="1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1200" b="1" dirty="0">
                <a:solidFill>
                  <a:srgbClr val="FF9933"/>
                </a:solidFill>
                <a:sym typeface="Wingdings" panose="05000000000000000000" pitchFamily="2" charset="2"/>
              </a:rPr>
              <a:t> </a:t>
            </a:r>
            <a:r>
              <a:rPr lang="en-US" sz="1200" b="1" dirty="0">
                <a:solidFill>
                  <a:srgbClr val="00B0F0"/>
                </a:solidFill>
                <a:sym typeface="Wingdings" panose="05000000000000000000" pitchFamily="2" charset="2"/>
              </a:rPr>
              <a:t>68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850184EB-086E-4DED-8502-36C6B99C0353}"/>
              </a:ext>
            </a:extLst>
          </p:cNvPr>
          <p:cNvSpPr/>
          <p:nvPr/>
        </p:nvSpPr>
        <p:spPr>
          <a:xfrm>
            <a:off x="4913295" y="3829304"/>
            <a:ext cx="7617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9933"/>
                </a:solidFill>
              </a:rPr>
              <a:t>50 </a:t>
            </a:r>
            <a:r>
              <a:rPr lang="en-US" sz="1200" b="1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1200" b="1" dirty="0">
                <a:solidFill>
                  <a:srgbClr val="FF9933"/>
                </a:solidFill>
                <a:sym typeface="Wingdings" panose="05000000000000000000" pitchFamily="2" charset="2"/>
              </a:rPr>
              <a:t> </a:t>
            </a:r>
            <a:r>
              <a:rPr lang="en-US" sz="1200" b="1" dirty="0">
                <a:solidFill>
                  <a:srgbClr val="00B0F0"/>
                </a:solidFill>
                <a:sym typeface="Wingdings" panose="05000000000000000000" pitchFamily="2" charset="2"/>
              </a:rPr>
              <a:t>40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9136341-6B21-4923-BD47-25634F7CE0D2}"/>
              </a:ext>
            </a:extLst>
          </p:cNvPr>
          <p:cNvSpPr/>
          <p:nvPr/>
        </p:nvSpPr>
        <p:spPr>
          <a:xfrm>
            <a:off x="1021532" y="5207308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9541"/>
            <a:r>
              <a:rPr lang="es-ES" dirty="0"/>
              <a:t>La </a:t>
            </a:r>
            <a:r>
              <a:rPr lang="es-ES" dirty="0">
                <a:solidFill>
                  <a:srgbClr val="00B0F0"/>
                </a:solidFill>
              </a:rPr>
              <a:t>satisfacción</a:t>
            </a:r>
            <a:r>
              <a:rPr lang="es-ES" dirty="0"/>
              <a:t> resultante es un valor entre [-100, 100] que indica cuánto un elemento ayuda a satisfacer al resto de elementos del modelo.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5934138" y="2688312"/>
            <a:ext cx="2937237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¿Cómo se debe analizar los resultados de la propagación?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300" dirty="0"/>
              <a:t>El valor obtenido indica la importancia de un elemento para lograr un objetivo de un </a:t>
            </a:r>
            <a:r>
              <a:rPr lang="es-ES" sz="1300" dirty="0" err="1"/>
              <a:t>stakeholder</a:t>
            </a:r>
            <a:r>
              <a:rPr lang="es-ES" sz="1300" dirty="0"/>
              <a:t> con respecto a TODOS los demás elementos del modelo de objetivos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300" dirty="0"/>
              <a:t>Para interpretar los resultados, es necesario </a:t>
            </a:r>
            <a:r>
              <a:rPr lang="es-ES" sz="1300" dirty="0" err="1"/>
              <a:t>rankear</a:t>
            </a:r>
            <a:r>
              <a:rPr lang="es-ES" sz="1300" dirty="0"/>
              <a:t> los valores para cada uno de los </a:t>
            </a:r>
            <a:r>
              <a:rPr lang="es-ES" sz="1300" dirty="0" err="1"/>
              <a:t>stakeholders</a:t>
            </a:r>
            <a:endParaRPr lang="es-ES" sz="1300" dirty="0"/>
          </a:p>
        </p:txBody>
      </p:sp>
    </p:spTree>
    <p:extLst>
      <p:ext uri="{BB962C8B-B14F-4D97-AF65-F5344CB8AC3E}">
        <p14:creationId xmlns:p14="http://schemas.microsoft.com/office/powerpoint/2010/main" val="2636126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3E5CBB34-4DFD-475B-8C0D-CBD0FE51F5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255" b="11015"/>
          <a:stretch/>
        </p:blipFill>
        <p:spPr>
          <a:xfrm>
            <a:off x="86263" y="1295306"/>
            <a:ext cx="2639130" cy="212344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7E98512-E96D-4F7E-A54F-88DF9A768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GRL-</a:t>
            </a:r>
            <a:r>
              <a:rPr lang="es-ES" dirty="0" err="1"/>
              <a:t>Quantitative</a:t>
            </a:r>
            <a:r>
              <a:rPr lang="es-ES" dirty="0"/>
              <a:t>: Propagación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45AFAD0-09C6-45B5-B293-14F04BB593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42810A3C-D3AC-4F86-8EAB-B300C68731D3}"/>
              </a:ext>
            </a:extLst>
          </p:cNvPr>
          <p:cNvSpPr/>
          <p:nvPr/>
        </p:nvSpPr>
        <p:spPr>
          <a:xfrm>
            <a:off x="1080586" y="1743543"/>
            <a:ext cx="8467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rgbClr val="00B050"/>
                </a:solidFill>
              </a:rPr>
              <a:t>100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12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1200" b="1" dirty="0">
                <a:solidFill>
                  <a:srgbClr val="00B0F0"/>
                </a:solidFill>
                <a:sym typeface="Wingdings" panose="05000000000000000000" pitchFamily="2" charset="2"/>
              </a:rPr>
              <a:t>34</a:t>
            </a:r>
            <a:endParaRPr lang="en-US" sz="1200" b="1" dirty="0">
              <a:solidFill>
                <a:srgbClr val="00B0F0"/>
              </a:solidFill>
            </a:endParaRP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59509D63-2D53-4B7B-B06A-7410108FE709}"/>
              </a:ext>
            </a:extLst>
          </p:cNvPr>
          <p:cNvSpPr/>
          <p:nvPr/>
        </p:nvSpPr>
        <p:spPr>
          <a:xfrm>
            <a:off x="1080586" y="2962494"/>
            <a:ext cx="7617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rgbClr val="92D050"/>
                </a:solidFill>
              </a:rPr>
              <a:t>75 </a:t>
            </a:r>
            <a:r>
              <a:rPr lang="en-US" sz="1200" b="1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12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1200" b="1" dirty="0">
                <a:solidFill>
                  <a:srgbClr val="00B0F0"/>
                </a:solidFill>
                <a:sym typeface="Wingdings" panose="05000000000000000000" pitchFamily="2" charset="2"/>
              </a:rPr>
              <a:t>13</a:t>
            </a:r>
            <a:endParaRPr lang="en-US" sz="1200" b="1" dirty="0">
              <a:solidFill>
                <a:srgbClr val="00B0F0"/>
              </a:solidFill>
            </a:endParaRP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AE3D1CFA-876F-48D2-86C1-D536BAC7480E}"/>
              </a:ext>
            </a:extLst>
          </p:cNvPr>
          <p:cNvSpPr/>
          <p:nvPr/>
        </p:nvSpPr>
        <p:spPr>
          <a:xfrm>
            <a:off x="414942" y="2551897"/>
            <a:ext cx="7184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9933"/>
                </a:solidFill>
              </a:rPr>
              <a:t>50</a:t>
            </a:r>
            <a:r>
              <a:rPr lang="en-US" sz="1200" b="1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1200" b="1" dirty="0">
                <a:solidFill>
                  <a:srgbClr val="FF9933"/>
                </a:solidFill>
                <a:sym typeface="Wingdings" panose="05000000000000000000" pitchFamily="2" charset="2"/>
              </a:rPr>
              <a:t> </a:t>
            </a:r>
            <a:r>
              <a:rPr lang="en-US" sz="1200" b="1" dirty="0">
                <a:solidFill>
                  <a:srgbClr val="00B0F0"/>
                </a:solidFill>
                <a:sym typeface="Wingdings" panose="05000000000000000000" pitchFamily="2" charset="2"/>
              </a:rPr>
              <a:t>20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E30489BB-5B8A-458B-BFB3-3231A43EAAF5}"/>
              </a:ext>
            </a:extLst>
          </p:cNvPr>
          <p:cNvSpPr/>
          <p:nvPr/>
        </p:nvSpPr>
        <p:spPr>
          <a:xfrm>
            <a:off x="1794195" y="2506242"/>
            <a:ext cx="7617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9933"/>
                </a:solidFill>
              </a:rPr>
              <a:t>50 </a:t>
            </a:r>
            <a:r>
              <a:rPr lang="en-US" sz="1200" b="1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1200" b="1" dirty="0">
                <a:solidFill>
                  <a:srgbClr val="FF9933"/>
                </a:solidFill>
                <a:sym typeface="Wingdings" panose="05000000000000000000" pitchFamily="2" charset="2"/>
              </a:rPr>
              <a:t> </a:t>
            </a:r>
            <a:r>
              <a:rPr lang="en-US" sz="1200" b="1" dirty="0">
                <a:solidFill>
                  <a:srgbClr val="00B0F0"/>
                </a:solidFill>
                <a:sym typeface="Wingdings" panose="05000000000000000000" pitchFamily="2" charset="2"/>
              </a:rPr>
              <a:t>34</a:t>
            </a:r>
            <a:endParaRPr lang="en-US" sz="1200" dirty="0">
              <a:solidFill>
                <a:srgbClr val="00B0F0"/>
              </a:solidFill>
            </a:endParaRPr>
          </a:p>
        </p:txBody>
      </p:sp>
      <p:graphicFrame>
        <p:nvGraphicFramePr>
          <p:cNvPr id="6" name="Content Placeholder 2" descr=" 19">
            <a:extLst>
              <a:ext uri="{FF2B5EF4-FFF2-40B4-BE49-F238E27FC236}">
                <a16:creationId xmlns:a16="http://schemas.microsoft.com/office/drawing/2014/main" id="{7303C107-8870-46F2-A1C4-89DBB4C99B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4224292"/>
              </p:ext>
            </p:extLst>
          </p:nvPr>
        </p:nvGraphicFramePr>
        <p:xfrm>
          <a:off x="181133" y="3618779"/>
          <a:ext cx="8562819" cy="2468880"/>
        </p:xfrm>
        <a:graphic>
          <a:graphicData uri="http://schemas.openxmlformats.org/drawingml/2006/table">
            <a:tbl>
              <a:tblPr firstRow="1" bandRow="1"/>
              <a:tblGrid>
                <a:gridCol w="1291498">
                  <a:extLst>
                    <a:ext uri="{9D8B030D-6E8A-4147-A177-3AD203B41FA5}">
                      <a16:colId xmlns:a16="http://schemas.microsoft.com/office/drawing/2014/main" val="3875227857"/>
                    </a:ext>
                  </a:extLst>
                </a:gridCol>
                <a:gridCol w="1162676">
                  <a:extLst>
                    <a:ext uri="{9D8B030D-6E8A-4147-A177-3AD203B41FA5}">
                      <a16:colId xmlns:a16="http://schemas.microsoft.com/office/drawing/2014/main" val="1465189208"/>
                    </a:ext>
                  </a:extLst>
                </a:gridCol>
                <a:gridCol w="1037942">
                  <a:extLst>
                    <a:ext uri="{9D8B030D-6E8A-4147-A177-3AD203B41FA5}">
                      <a16:colId xmlns:a16="http://schemas.microsoft.com/office/drawing/2014/main" val="678147725"/>
                    </a:ext>
                  </a:extLst>
                </a:gridCol>
                <a:gridCol w="1033853">
                  <a:extLst>
                    <a:ext uri="{9D8B030D-6E8A-4147-A177-3AD203B41FA5}">
                      <a16:colId xmlns:a16="http://schemas.microsoft.com/office/drawing/2014/main" val="2575997230"/>
                    </a:ext>
                  </a:extLst>
                </a:gridCol>
                <a:gridCol w="1291498">
                  <a:extLst>
                    <a:ext uri="{9D8B030D-6E8A-4147-A177-3AD203B41FA5}">
                      <a16:colId xmlns:a16="http://schemas.microsoft.com/office/drawing/2014/main" val="599883272"/>
                    </a:ext>
                  </a:extLst>
                </a:gridCol>
                <a:gridCol w="2745352">
                  <a:extLst>
                    <a:ext uri="{9D8B030D-6E8A-4147-A177-3AD203B41FA5}">
                      <a16:colId xmlns:a16="http://schemas.microsoft.com/office/drawing/2014/main" val="2416347588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sz="1200" noProof="0" dirty="0"/>
                        <a:t>Elemento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u="none" strike="noStrike" cap="none" noProof="0" dirty="0">
                          <a:solidFill>
                            <a:schemeClr val="lt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Enviar</a:t>
                      </a:r>
                    </a:p>
                    <a:p>
                      <a:pPr algn="ctr"/>
                      <a:r>
                        <a:rPr lang="es-ES" sz="1200" b="1" i="0" u="none" strike="noStrike" cap="none" noProof="0" dirty="0">
                          <a:solidFill>
                            <a:schemeClr val="lt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Mensaje [U]</a:t>
                      </a:r>
                    </a:p>
                    <a:p>
                      <a:pPr algn="ctr"/>
                      <a:r>
                        <a:rPr lang="es-ES" sz="1200" b="1" i="0" u="none" strike="noStrike" cap="none" noProof="0" dirty="0">
                          <a:solidFill>
                            <a:schemeClr val="lt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100</a:t>
                      </a:r>
                    </a:p>
                  </a:txBody>
                  <a:tcPr marL="45720" marR="4572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u="none" strike="noStrike" cap="none" noProof="0" dirty="0">
                          <a:solidFill>
                            <a:schemeClr val="lt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Seguro [U]</a:t>
                      </a:r>
                    </a:p>
                    <a:p>
                      <a:pPr algn="ctr"/>
                      <a:r>
                        <a:rPr lang="es-ES" sz="1200" b="1" i="0" u="none" strike="noStrike" cap="none" noProof="0" dirty="0">
                          <a:solidFill>
                            <a:schemeClr val="lt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75</a:t>
                      </a:r>
                    </a:p>
                  </a:txBody>
                  <a:tcPr marL="45720" marR="4572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u="none" strike="noStrike" cap="none" noProof="0" dirty="0">
                          <a:solidFill>
                            <a:schemeClr val="lt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Mensaje</a:t>
                      </a:r>
                    </a:p>
                    <a:p>
                      <a:pPr algn="ctr"/>
                      <a:r>
                        <a:rPr lang="es-ES" sz="1200" b="1" i="0" u="none" strike="noStrike" cap="none" noProof="0" dirty="0">
                          <a:solidFill>
                            <a:schemeClr val="lt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cifrado [U]</a:t>
                      </a:r>
                    </a:p>
                    <a:p>
                      <a:pPr algn="ctr"/>
                      <a:r>
                        <a:rPr lang="es-ES" sz="1200" b="1" i="0" u="none" strike="noStrike" cap="none" noProof="0" dirty="0">
                          <a:solidFill>
                            <a:schemeClr val="lt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50</a:t>
                      </a:r>
                    </a:p>
                  </a:txBody>
                  <a:tcPr marL="45720" marR="4572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u="none" strike="noStrike" cap="none" noProof="0" dirty="0">
                          <a:solidFill>
                            <a:schemeClr val="lt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Mensaje </a:t>
                      </a:r>
                    </a:p>
                    <a:p>
                      <a:pPr algn="ctr"/>
                      <a:r>
                        <a:rPr lang="es-ES" sz="1200" b="1" i="0" u="none" strike="noStrike" cap="none" noProof="0" dirty="0">
                          <a:solidFill>
                            <a:schemeClr val="lt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no cifrado [U]</a:t>
                      </a:r>
                    </a:p>
                    <a:p>
                      <a:pPr algn="ctr"/>
                      <a:r>
                        <a:rPr lang="es-ES" sz="1200" b="1" i="0" u="none" strike="noStrike" cap="none" noProof="0" dirty="0">
                          <a:solidFill>
                            <a:schemeClr val="lt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50</a:t>
                      </a:r>
                    </a:p>
                  </a:txBody>
                  <a:tcPr marL="45720" marR="4572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u="none" strike="noStrike" cap="none" noProof="0" dirty="0">
                          <a:solidFill>
                            <a:schemeClr val="lt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Satisfacción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875780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sz="1200" b="1" i="0" u="none" strike="noStrike" cap="none" noProof="0" dirty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Enviar</a:t>
                      </a:r>
                    </a:p>
                    <a:p>
                      <a:pPr algn="ctr"/>
                      <a:r>
                        <a:rPr lang="es-ES" sz="1200" b="1" i="0" u="none" strike="noStrike" cap="none" noProof="0" dirty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mensaje [U]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u="none" strike="noStrike" cap="none" noProof="0" dirty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100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u="none" strike="noStrike" cap="none" noProof="0" dirty="0">
                          <a:solidFill>
                            <a:srgbClr val="FF0000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Mejor</a:t>
                      </a:r>
                    </a:p>
                    <a:p>
                      <a:pPr algn="ctr"/>
                      <a:r>
                        <a:rPr lang="es-ES" sz="1200" b="1" i="0" u="none" strike="noStrike" cap="none" noProof="0" dirty="0">
                          <a:solidFill>
                            <a:srgbClr val="FF0000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hijo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Mejor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hijo</a:t>
                      </a:r>
                      <a:endParaRPr kumimoji="0" lang="es-ES" sz="12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Mejor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hijo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u="none" strike="noStrike" cap="none" noProof="0" dirty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68,18</a:t>
                      </a:r>
                      <a:r>
                        <a:rPr lang="es-ES" sz="1200" b="1" i="0" u="none" strike="noStrike" cap="none" noProof="0" dirty="0">
                          <a:solidFill>
                            <a:srgbClr val="FF0000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*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798296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u="none" strike="noStrike" cap="none" noProof="0" dirty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Seguro [U]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u="none" strike="noStrike" cap="none" noProof="0" dirty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u="none" strike="noStrike" cap="none" noProof="0" dirty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100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u="none" strike="noStrike" cap="none" noProof="0" dirty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u="none" strike="noStrike" cap="none" noProof="0" dirty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u="none" strike="noStrike" cap="none" noProof="0" dirty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(75*1) / 275</a:t>
                      </a:r>
                    </a:p>
                    <a:p>
                      <a:pPr algn="ctr"/>
                      <a:r>
                        <a:rPr lang="es-ES" sz="1200" b="1" i="0" u="none" strike="noStrike" cap="none" noProof="0" dirty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= 27,27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986666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sz="1200" b="1" i="0" u="none" strike="noStrike" cap="none" noProof="0" dirty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Mensaje no</a:t>
                      </a:r>
                    </a:p>
                    <a:p>
                      <a:pPr algn="ctr"/>
                      <a:r>
                        <a:rPr lang="es-ES" sz="1200" b="1" i="0" u="none" strike="noStrike" cap="none" noProof="0" dirty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cifrado [U]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u="none" strike="noStrike" cap="none" noProof="0" dirty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100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u="none" strike="noStrike" cap="none" noProof="0" dirty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-50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u="none" strike="noStrike" cap="none" noProof="0" dirty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100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u="none" strike="noStrike" cap="none" noProof="0" dirty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u="none" strike="noStrike" cap="none" noProof="0" dirty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(100*1 - 0,5*75 + 100*50) / 275</a:t>
                      </a:r>
                    </a:p>
                    <a:p>
                      <a:pPr algn="ctr"/>
                      <a:r>
                        <a:rPr lang="es-ES" sz="1200" b="1" i="0" u="none" strike="noStrike" cap="none" noProof="0" dirty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= 40,91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651086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u="none" strike="noStrike" cap="none" noProof="0" dirty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Mensaje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u="none" strike="noStrike" cap="none" noProof="0" dirty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cifrado [U]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u="none" strike="noStrike" cap="none" noProof="0" dirty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100</a:t>
                      </a:r>
                    </a:p>
                  </a:txBody>
                  <a:tcPr marL="45720" marR="4572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u="none" strike="noStrike" cap="none" noProof="0" dirty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75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u="none" strike="noStrike" cap="none" noProof="0" dirty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45720" marR="4572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u="none" strike="noStrike" cap="none" noProof="0" dirty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100</a:t>
                      </a:r>
                    </a:p>
                  </a:txBody>
                  <a:tcPr marL="45720" marR="4572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u="none" strike="noStrike" cap="none" noProof="0" dirty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(100*1 + 75*0,5 + 50*1) / 275</a:t>
                      </a:r>
                    </a:p>
                    <a:p>
                      <a:pPr algn="ctr"/>
                      <a:r>
                        <a:rPr lang="es-ES" sz="1200" b="1" i="0" u="none" strike="noStrike" cap="none" noProof="0" dirty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= 68,18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90673"/>
                  </a:ext>
                </a:extLst>
              </a:tr>
            </a:tbl>
          </a:graphicData>
        </a:graphic>
      </p:graphicFrame>
      <p:sp>
        <p:nvSpPr>
          <p:cNvPr id="19" name="Marcador de texto 2">
            <a:extLst>
              <a:ext uri="{FF2B5EF4-FFF2-40B4-BE49-F238E27FC236}">
                <a16:creationId xmlns:a16="http://schemas.microsoft.com/office/drawing/2014/main" id="{32D47349-B731-42D3-BFCD-A5F7F5FDF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55942" y="1344750"/>
            <a:ext cx="6678904" cy="2274029"/>
          </a:xfrm>
        </p:spPr>
        <p:txBody>
          <a:bodyPr/>
          <a:lstStyle/>
          <a:p>
            <a:r>
              <a:rPr lang="es-ES" altLang="es-ES" sz="1800" b="1" dirty="0"/>
              <a:t> </a:t>
            </a:r>
            <a:r>
              <a:rPr lang="es-ES" altLang="es-ES" sz="1400" b="1" dirty="0"/>
              <a:t>Calcular cuanto se satisface </a:t>
            </a:r>
            <a:r>
              <a:rPr lang="es-ES" altLang="es-ES" sz="1400" b="1" dirty="0">
                <a:solidFill>
                  <a:srgbClr val="C00000"/>
                </a:solidFill>
              </a:rPr>
              <a:t>cada actor</a:t>
            </a:r>
            <a:r>
              <a:rPr lang="es-ES" altLang="es-ES" sz="1400" b="1" dirty="0"/>
              <a:t>:</a:t>
            </a:r>
          </a:p>
          <a:p>
            <a:pPr lvl="1"/>
            <a:r>
              <a:rPr lang="es-ES" altLang="es-ES" sz="1400" dirty="0"/>
              <a:t> Sumatorio de impacto * importancia a cada elemento del actor</a:t>
            </a:r>
          </a:p>
          <a:p>
            <a:r>
              <a:rPr lang="es-ES" altLang="es-ES" sz="1800" dirty="0"/>
              <a:t> </a:t>
            </a:r>
            <a:r>
              <a:rPr lang="es-ES" altLang="es-ES" sz="2400" b="1" dirty="0"/>
              <a:t> </a:t>
            </a:r>
            <a:r>
              <a:rPr lang="es-ES" altLang="es-ES" sz="1400" b="1" dirty="0"/>
              <a:t>Calcular la satisfacción total:</a:t>
            </a:r>
          </a:p>
          <a:p>
            <a:pPr lvl="1"/>
            <a:r>
              <a:rPr lang="es-ES" altLang="es-ES" sz="1400" dirty="0"/>
              <a:t>Media de la satisfacción de los actores</a:t>
            </a:r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313499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electrónica, computadora, pantalla&#10;&#10;Descripción generada automáticamente">
            <a:extLst>
              <a:ext uri="{FF2B5EF4-FFF2-40B4-BE49-F238E27FC236}">
                <a16:creationId xmlns:a16="http://schemas.microsoft.com/office/drawing/2014/main" id="{F355ED09-710D-4BDB-9486-3D265A0C01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022" b="60896"/>
          <a:stretch/>
        </p:blipFill>
        <p:spPr>
          <a:xfrm>
            <a:off x="457200" y="2180159"/>
            <a:ext cx="5553199" cy="341353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E2C3BAA-067C-450C-9ACC-3E9A95624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GRL-</a:t>
            </a:r>
            <a:r>
              <a:rPr lang="es-ES" dirty="0" err="1"/>
              <a:t>Quantitative</a:t>
            </a:r>
            <a:r>
              <a:rPr lang="es-ES" dirty="0"/>
              <a:t>: Evaluación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F49568-7A65-48F8-A949-9A1DC30937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59945CE-C041-44E5-BE62-BF78947D84C9}"/>
              </a:ext>
            </a:extLst>
          </p:cNvPr>
          <p:cNvSpPr/>
          <p:nvPr/>
        </p:nvSpPr>
        <p:spPr>
          <a:xfrm>
            <a:off x="4102125" y="2330129"/>
            <a:ext cx="917567" cy="85757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A47852AA-9116-43C9-A9CD-F8629E8B9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11734" y="1862212"/>
            <a:ext cx="3232266" cy="4252912"/>
          </a:xfrm>
        </p:spPr>
        <p:txBody>
          <a:bodyPr/>
          <a:lstStyle/>
          <a:p>
            <a:pPr marL="129541" indent="0">
              <a:buNone/>
            </a:pPr>
            <a:r>
              <a:rPr lang="es-ES" dirty="0">
                <a:solidFill>
                  <a:schemeClr val="accent6"/>
                </a:solidFill>
              </a:rPr>
              <a:t>Evaluación:</a:t>
            </a:r>
          </a:p>
          <a:p>
            <a:pPr marL="129541" indent="0">
              <a:buNone/>
            </a:pPr>
            <a:r>
              <a:rPr lang="es-ES" dirty="0"/>
              <a:t>Evaluar la satisfacción resultante de la propagación</a:t>
            </a:r>
          </a:p>
        </p:txBody>
      </p:sp>
    </p:spTree>
    <p:extLst>
      <p:ext uri="{BB962C8B-B14F-4D97-AF65-F5344CB8AC3E}">
        <p14:creationId xmlns:p14="http://schemas.microsoft.com/office/powerpoint/2010/main" val="2986051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E98512-E96D-4F7E-A54F-88DF9A768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GRL-</a:t>
            </a:r>
            <a:r>
              <a:rPr lang="es-ES" dirty="0" err="1"/>
              <a:t>Quantitative</a:t>
            </a:r>
            <a:r>
              <a:rPr lang="es-ES" dirty="0"/>
              <a:t>: Evaluación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45AFAD0-09C6-45B5-B293-14F04BB593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128F2007-9C78-4603-87C5-643BDD36BE82}"/>
              </a:ext>
            </a:extLst>
          </p:cNvPr>
          <p:cNvSpPr txBox="1">
            <a:spLocks/>
          </p:cNvSpPr>
          <p:nvPr/>
        </p:nvSpPr>
        <p:spPr>
          <a:xfrm>
            <a:off x="353705" y="1308946"/>
            <a:ext cx="8752871" cy="133192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82880" marR="0" lvl="0" indent="-5333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25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25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9143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58419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795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10033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10541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110489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9541" indent="0">
              <a:buFont typeface="Arial"/>
              <a:buNone/>
            </a:pPr>
            <a:r>
              <a:rPr lang="es-ES" sz="2200" u="sng" dirty="0">
                <a:solidFill>
                  <a:schemeClr val="accent6"/>
                </a:solidFill>
              </a:rPr>
              <a:t>Evaluación:</a:t>
            </a:r>
          </a:p>
          <a:p>
            <a:pPr marL="129541" indent="0">
              <a:buFont typeface="Arial"/>
              <a:buNone/>
            </a:pPr>
            <a:r>
              <a:rPr lang="es-ES" sz="2000" dirty="0"/>
              <a:t>Cada </a:t>
            </a:r>
            <a:r>
              <a:rPr lang="es-ES" sz="2000" dirty="0" err="1"/>
              <a:t>stakeholder</a:t>
            </a:r>
            <a:r>
              <a:rPr lang="es-ES" sz="2000" dirty="0"/>
              <a:t> debe asignar el </a:t>
            </a:r>
            <a:r>
              <a:rPr lang="es-ES" sz="2000" b="1" dirty="0"/>
              <a:t>grado de satisfacción </a:t>
            </a:r>
            <a:r>
              <a:rPr lang="es-ES" sz="2000" dirty="0"/>
              <a:t>con el valor obtenido tras la propagación.</a:t>
            </a:r>
          </a:p>
        </p:txBody>
      </p:sp>
      <p:sp>
        <p:nvSpPr>
          <p:cNvPr id="11" name="Marcador de texto 2">
            <a:extLst>
              <a:ext uri="{FF2B5EF4-FFF2-40B4-BE49-F238E27FC236}">
                <a16:creationId xmlns:a16="http://schemas.microsoft.com/office/drawing/2014/main" id="{CA61AA11-302E-4F88-89A7-0B3CA3515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6333" y="5811756"/>
            <a:ext cx="8229600" cy="1132116"/>
          </a:xfrm>
        </p:spPr>
        <p:txBody>
          <a:bodyPr/>
          <a:lstStyle/>
          <a:p>
            <a:pPr marL="129541" indent="0">
              <a:buNone/>
            </a:pPr>
            <a:r>
              <a:rPr lang="es-ES" sz="2000" dirty="0"/>
              <a:t>La forma de interpretar el resultado es comparando la </a:t>
            </a:r>
            <a:r>
              <a:rPr lang="es-ES" sz="2000" dirty="0">
                <a:solidFill>
                  <a:srgbClr val="00B0F0"/>
                </a:solidFill>
              </a:rPr>
              <a:t>satisfacción</a:t>
            </a:r>
            <a:r>
              <a:rPr lang="es-ES" sz="2000" dirty="0"/>
              <a:t> que tiene cada uno de los elementos del modelo.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43A8A51-642A-4E38-BE97-010AA5AE5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34519"/>
            <a:ext cx="8432276" cy="317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714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3D6EC-819C-4694-8CB7-865123342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Sobre GRL-</a:t>
            </a:r>
            <a:r>
              <a:rPr lang="es-ES" dirty="0" err="1"/>
              <a:t>Quantitative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43EDBD-6C6C-4ECA-B451-1455D875E7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300" dirty="0"/>
              <a:t> Técnica de análisis de modelos de objetivos que ayuda en la toma de decisiones mediante el análisis de satisfacción de los objetivos</a:t>
            </a:r>
          </a:p>
          <a:p>
            <a:r>
              <a:rPr lang="es-ES" dirty="0"/>
              <a:t>¿Cuál es el </a:t>
            </a:r>
            <a:r>
              <a:rPr lang="es-ES" dirty="0" err="1"/>
              <a:t>proposito</a:t>
            </a:r>
            <a:r>
              <a:rPr lang="es-ES" dirty="0"/>
              <a:t> de esta técnica?</a:t>
            </a:r>
          </a:p>
          <a:p>
            <a:pPr lvl="1"/>
            <a:r>
              <a:rPr lang="es-ES" dirty="0"/>
              <a:t> Solucionar las </a:t>
            </a:r>
            <a:r>
              <a:rPr lang="es-ES" dirty="0">
                <a:solidFill>
                  <a:schemeClr val="accent6"/>
                </a:solidFill>
              </a:rPr>
              <a:t>tensiones</a:t>
            </a:r>
            <a:r>
              <a:rPr lang="es-ES" dirty="0"/>
              <a:t> entre los </a:t>
            </a:r>
            <a:r>
              <a:rPr lang="es-ES" dirty="0" err="1"/>
              <a:t>stakeholders</a:t>
            </a:r>
            <a:endParaRPr lang="es-ES" dirty="0"/>
          </a:p>
          <a:p>
            <a:pPr lvl="1"/>
            <a:r>
              <a:rPr lang="es-ES" dirty="0"/>
              <a:t> Solucionar los </a:t>
            </a:r>
            <a:r>
              <a:rPr lang="es-ES" dirty="0">
                <a:solidFill>
                  <a:schemeClr val="accent6"/>
                </a:solidFill>
              </a:rPr>
              <a:t>conflictos</a:t>
            </a:r>
            <a:r>
              <a:rPr lang="es-ES" dirty="0"/>
              <a:t> entre los atributos de calidad</a:t>
            </a:r>
          </a:p>
          <a:p>
            <a:pPr marL="129541" indent="0">
              <a:buNone/>
            </a:pPr>
            <a:r>
              <a:rPr lang="es-ES" dirty="0"/>
              <a:t> </a:t>
            </a:r>
          </a:p>
          <a:p>
            <a:r>
              <a:rPr lang="es-ES" sz="2300" dirty="0"/>
              <a:t>Utiliza el </a:t>
            </a:r>
            <a:r>
              <a:rPr lang="es-ES" sz="2300" b="1" dirty="0"/>
              <a:t>grado de satisfacción </a:t>
            </a:r>
            <a:r>
              <a:rPr lang="es-ES" sz="2300" dirty="0"/>
              <a:t>para la toma de decisiones</a:t>
            </a:r>
          </a:p>
          <a:p>
            <a:endParaRPr lang="es-ES" dirty="0"/>
          </a:p>
          <a:p>
            <a:r>
              <a:rPr lang="es-ES" sz="2300" dirty="0"/>
              <a:t> Aproximación basada en propagación de la satisfacción de las alternativas.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60C1D2-9E63-4BDF-B822-845BAFA18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4925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B312785-DDD4-4CE4-804A-F5C7A6AD4A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2C295CFD-0D51-46D4-8C94-61B86976E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934" y="588789"/>
            <a:ext cx="8229600" cy="903312"/>
          </a:xfrm>
        </p:spPr>
        <p:txBody>
          <a:bodyPr/>
          <a:lstStyle/>
          <a:p>
            <a:r>
              <a:rPr lang="es-ES" dirty="0"/>
              <a:t>Modelo de objetivos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7C496EC-10C1-48A4-A664-83B336F16A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57053" y="1626784"/>
            <a:ext cx="6486193" cy="2800161"/>
          </a:xfrm>
          <a:prstGeom prst="rect">
            <a:avLst/>
          </a:prstGeom>
        </p:spPr>
      </p:pic>
      <p:pic>
        <p:nvPicPr>
          <p:cNvPr id="3" name="Imagen 2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486261DD-FAB5-4788-8D6A-05CA1177C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275" y="4713461"/>
            <a:ext cx="5759450" cy="155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815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EDFF3F-EBCD-426F-B1F7-33CCA93DB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0FBF61-8755-4670-8E78-3A88075883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/>
              <a:t> Todos los elementos intencionales son </a:t>
            </a:r>
            <a:r>
              <a:rPr lang="es-ES" sz="2000" dirty="0">
                <a:solidFill>
                  <a:srgbClr val="C00000"/>
                </a:solidFill>
              </a:rPr>
              <a:t>igual de importantes</a:t>
            </a:r>
          </a:p>
          <a:p>
            <a:pPr lvl="1"/>
            <a:r>
              <a:rPr lang="es-ES" sz="1600" dirty="0"/>
              <a:t>¿Cuál es la importancia relativa de cada elemento?</a:t>
            </a:r>
          </a:p>
          <a:p>
            <a:pPr lvl="1"/>
            <a:r>
              <a:rPr lang="es-ES" sz="1600" dirty="0"/>
              <a:t>¿Qué elemento satisface mejor los objetivos de los actores?</a:t>
            </a:r>
            <a:endParaRPr lang="es-ES" dirty="0"/>
          </a:p>
          <a:p>
            <a:pPr lvl="1"/>
            <a:endParaRPr lang="es-ES" sz="1600" dirty="0"/>
          </a:p>
          <a:p>
            <a:r>
              <a:rPr lang="es-ES" sz="2000" dirty="0"/>
              <a:t>Desventajas:</a:t>
            </a:r>
          </a:p>
          <a:p>
            <a:pPr lvl="1"/>
            <a:r>
              <a:rPr lang="es-ES" sz="1600" dirty="0"/>
              <a:t>Ignora el contexto</a:t>
            </a:r>
          </a:p>
          <a:p>
            <a:pPr lvl="1"/>
            <a:r>
              <a:rPr lang="es-ES" sz="1600" dirty="0"/>
              <a:t>El sistema no está alineado con los objetivos de los </a:t>
            </a:r>
            <a:r>
              <a:rPr lang="es-ES" sz="1600" dirty="0" err="1"/>
              <a:t>stakeholders</a:t>
            </a:r>
            <a:endParaRPr lang="es-ES" sz="1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0604D18-A17C-4D28-8158-37F2A7BF9C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6ED7AC9-3325-4F80-9EBF-5FB7B1D8EE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00430" y="4353145"/>
            <a:ext cx="4543139" cy="196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728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EDFF3F-EBCD-426F-B1F7-33CCA93DB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Solución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0FBF61-8755-4670-8E78-3A88075883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/>
              <a:t>Identificar la </a:t>
            </a:r>
            <a:r>
              <a:rPr lang="es-ES" sz="2000" dirty="0">
                <a:solidFill>
                  <a:srgbClr val="C00000"/>
                </a:solidFill>
              </a:rPr>
              <a:t>importancia relativa </a:t>
            </a:r>
            <a:r>
              <a:rPr lang="es-ES" sz="2000" dirty="0"/>
              <a:t>de cada elemento intencional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0604D18-A17C-4D28-8158-37F2A7BF9C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B9AACA0-8A25-40F3-BDC3-B11A754C09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00430" y="4353145"/>
            <a:ext cx="4543139" cy="1961323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8664BCA-1A65-480E-A921-E44668F7ED4A}"/>
              </a:ext>
            </a:extLst>
          </p:cNvPr>
          <p:cNvSpPr/>
          <p:nvPr/>
        </p:nvSpPr>
        <p:spPr>
          <a:xfrm>
            <a:off x="3601074" y="4772264"/>
            <a:ext cx="4395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rgbClr val="00B050"/>
                </a:solidFill>
              </a:rPr>
              <a:t>100</a:t>
            </a:r>
            <a:endParaRPr lang="en-US" sz="1200" b="1" dirty="0">
              <a:solidFill>
                <a:srgbClr val="00B0F0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1FAB1FB-1A6F-4331-BF2F-B0B5347446AA}"/>
              </a:ext>
            </a:extLst>
          </p:cNvPr>
          <p:cNvSpPr/>
          <p:nvPr/>
        </p:nvSpPr>
        <p:spPr>
          <a:xfrm>
            <a:off x="3686033" y="5895653"/>
            <a:ext cx="3545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rgbClr val="92D050"/>
                </a:solidFill>
              </a:rPr>
              <a:t>75</a:t>
            </a:r>
            <a:endParaRPr lang="en-US" sz="1200" b="1" dirty="0">
              <a:solidFill>
                <a:srgbClr val="00B0F0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5615203-9B8B-46ED-B71B-11C741D1A712}"/>
              </a:ext>
            </a:extLst>
          </p:cNvPr>
          <p:cNvSpPr/>
          <p:nvPr/>
        </p:nvSpPr>
        <p:spPr>
          <a:xfrm>
            <a:off x="2306780" y="5457206"/>
            <a:ext cx="3545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9933"/>
                </a:solidFill>
              </a:rPr>
              <a:t>50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D0CAA4A-1106-4684-9BD0-325CBEDB0DE5}"/>
              </a:ext>
            </a:extLst>
          </p:cNvPr>
          <p:cNvSpPr/>
          <p:nvPr/>
        </p:nvSpPr>
        <p:spPr>
          <a:xfrm>
            <a:off x="3643554" y="5455682"/>
            <a:ext cx="3545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9933"/>
                </a:solidFill>
              </a:rPr>
              <a:t>50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4D5FD9D-0A60-48D1-B9D7-8E1FB8B01E48}"/>
              </a:ext>
            </a:extLst>
          </p:cNvPr>
          <p:cNvSpPr/>
          <p:nvPr/>
        </p:nvSpPr>
        <p:spPr>
          <a:xfrm>
            <a:off x="6209597" y="4608364"/>
            <a:ext cx="4395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rgbClr val="00B050"/>
                </a:solidFill>
              </a:rPr>
              <a:t>100</a:t>
            </a:r>
            <a:endParaRPr lang="en-US" sz="1200" b="1" dirty="0">
              <a:solidFill>
                <a:srgbClr val="00B0F0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902F7CC-3D4F-439E-A4B1-53FA230EB97D}"/>
              </a:ext>
            </a:extLst>
          </p:cNvPr>
          <p:cNvSpPr/>
          <p:nvPr/>
        </p:nvSpPr>
        <p:spPr>
          <a:xfrm>
            <a:off x="6133692" y="5649353"/>
            <a:ext cx="3545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rgbClr val="92D050"/>
                </a:solidFill>
              </a:rPr>
              <a:t>75</a:t>
            </a:r>
            <a:endParaRPr lang="en-US" sz="1200" b="1" dirty="0">
              <a:solidFill>
                <a:srgbClr val="00B0F0"/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2420717-379C-4BFA-B611-EB10A82C913A}"/>
              </a:ext>
            </a:extLst>
          </p:cNvPr>
          <p:cNvSpPr/>
          <p:nvPr/>
        </p:nvSpPr>
        <p:spPr>
          <a:xfrm>
            <a:off x="4651688" y="5361176"/>
            <a:ext cx="3545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9933"/>
                </a:solidFill>
              </a:rPr>
              <a:t>50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AE8BA4C-9C40-4AE0-9212-A833576CE7F0}"/>
              </a:ext>
            </a:extLst>
          </p:cNvPr>
          <p:cNvSpPr/>
          <p:nvPr/>
        </p:nvSpPr>
        <p:spPr>
          <a:xfrm>
            <a:off x="6375685" y="5372354"/>
            <a:ext cx="3545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9933"/>
                </a:solidFill>
              </a:rPr>
              <a:t>50</a:t>
            </a:r>
            <a:endParaRPr lang="en-US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19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EDFF3F-EBCD-426F-B1F7-33CCA93DB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Solución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0FBF61-8755-4670-8E78-3A88075883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/>
              <a:t>Identificar la </a:t>
            </a:r>
            <a:r>
              <a:rPr lang="es-ES" sz="2000" dirty="0">
                <a:solidFill>
                  <a:srgbClr val="C00000"/>
                </a:solidFill>
              </a:rPr>
              <a:t>importancia relativa </a:t>
            </a:r>
            <a:r>
              <a:rPr lang="es-ES" sz="2000" dirty="0"/>
              <a:t>de cada elemento intencional</a:t>
            </a:r>
          </a:p>
          <a:p>
            <a:r>
              <a:rPr lang="es-ES" sz="2000" dirty="0"/>
              <a:t>Calcular cuanto </a:t>
            </a:r>
            <a:r>
              <a:rPr lang="es-ES" sz="2000" dirty="0">
                <a:solidFill>
                  <a:schemeClr val="bg2"/>
                </a:solidFill>
              </a:rPr>
              <a:t>satisface </a:t>
            </a:r>
            <a:r>
              <a:rPr lang="es-ES" sz="2000" dirty="0"/>
              <a:t>cada elemento intencional teniendo en cuenta todas sus relaciones (propagación)</a:t>
            </a:r>
            <a:endParaRPr lang="es-ES" sz="1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0604D18-A17C-4D28-8158-37F2A7BF9C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B9AACA0-8A25-40F3-BDC3-B11A754C09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00430" y="4353145"/>
            <a:ext cx="4543139" cy="1961323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8664BCA-1A65-480E-A921-E44668F7ED4A}"/>
              </a:ext>
            </a:extLst>
          </p:cNvPr>
          <p:cNvSpPr/>
          <p:nvPr/>
        </p:nvSpPr>
        <p:spPr>
          <a:xfrm>
            <a:off x="3601074" y="4776932"/>
            <a:ext cx="8467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rgbClr val="00B050"/>
                </a:solidFill>
              </a:rPr>
              <a:t>100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12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1200" b="1" dirty="0">
                <a:solidFill>
                  <a:srgbClr val="00B0F0"/>
                </a:solidFill>
                <a:sym typeface="Wingdings" panose="05000000000000000000" pitchFamily="2" charset="2"/>
              </a:rPr>
              <a:t>34</a:t>
            </a:r>
            <a:endParaRPr lang="en-US" sz="1200" b="1" dirty="0">
              <a:solidFill>
                <a:srgbClr val="00B0F0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1FAB1FB-1A6F-4331-BF2F-B0B5347446AA}"/>
              </a:ext>
            </a:extLst>
          </p:cNvPr>
          <p:cNvSpPr/>
          <p:nvPr/>
        </p:nvSpPr>
        <p:spPr>
          <a:xfrm>
            <a:off x="3686033" y="5896890"/>
            <a:ext cx="7617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rgbClr val="92D050"/>
                </a:solidFill>
              </a:rPr>
              <a:t>75 </a:t>
            </a:r>
            <a:r>
              <a:rPr lang="en-US" sz="1200" b="1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12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1200" b="1" dirty="0">
                <a:solidFill>
                  <a:srgbClr val="00B0F0"/>
                </a:solidFill>
                <a:sym typeface="Wingdings" panose="05000000000000000000" pitchFamily="2" charset="2"/>
              </a:rPr>
              <a:t>13</a:t>
            </a:r>
            <a:endParaRPr lang="en-US" sz="1200" b="1" dirty="0">
              <a:solidFill>
                <a:srgbClr val="00B0F0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5615203-9B8B-46ED-B71B-11C741D1A712}"/>
              </a:ext>
            </a:extLst>
          </p:cNvPr>
          <p:cNvSpPr/>
          <p:nvPr/>
        </p:nvSpPr>
        <p:spPr>
          <a:xfrm>
            <a:off x="2306780" y="5457206"/>
            <a:ext cx="7184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9933"/>
                </a:solidFill>
              </a:rPr>
              <a:t>50</a:t>
            </a:r>
            <a:r>
              <a:rPr lang="en-US" sz="1200" b="1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1200" b="1" dirty="0">
                <a:solidFill>
                  <a:srgbClr val="FF9933"/>
                </a:solidFill>
                <a:sym typeface="Wingdings" panose="05000000000000000000" pitchFamily="2" charset="2"/>
              </a:rPr>
              <a:t> </a:t>
            </a:r>
            <a:r>
              <a:rPr lang="en-US" sz="1200" b="1" dirty="0">
                <a:solidFill>
                  <a:srgbClr val="00B0F0"/>
                </a:solidFill>
                <a:sym typeface="Wingdings" panose="05000000000000000000" pitchFamily="2" charset="2"/>
              </a:rPr>
              <a:t>20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D0CAA4A-1106-4684-9BD0-325CBEDB0DE5}"/>
              </a:ext>
            </a:extLst>
          </p:cNvPr>
          <p:cNvSpPr/>
          <p:nvPr/>
        </p:nvSpPr>
        <p:spPr>
          <a:xfrm>
            <a:off x="3643554" y="5455682"/>
            <a:ext cx="7617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9933"/>
                </a:solidFill>
              </a:rPr>
              <a:t>50 </a:t>
            </a:r>
            <a:r>
              <a:rPr lang="en-US" sz="1200" b="1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1200" b="1" dirty="0">
                <a:solidFill>
                  <a:srgbClr val="FF9933"/>
                </a:solidFill>
                <a:sym typeface="Wingdings" panose="05000000000000000000" pitchFamily="2" charset="2"/>
              </a:rPr>
              <a:t> </a:t>
            </a:r>
            <a:r>
              <a:rPr lang="en-US" sz="1200" b="1" dirty="0">
                <a:solidFill>
                  <a:srgbClr val="00B0F0"/>
                </a:solidFill>
                <a:sym typeface="Wingdings" panose="05000000000000000000" pitchFamily="2" charset="2"/>
              </a:rPr>
              <a:t>34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4D5FD9D-0A60-48D1-B9D7-8E1FB8B01E48}"/>
              </a:ext>
            </a:extLst>
          </p:cNvPr>
          <p:cNvSpPr/>
          <p:nvPr/>
        </p:nvSpPr>
        <p:spPr>
          <a:xfrm>
            <a:off x="6209216" y="4606308"/>
            <a:ext cx="8467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rgbClr val="00B050"/>
                </a:solidFill>
              </a:rPr>
              <a:t>100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12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1200" b="1" dirty="0">
                <a:solidFill>
                  <a:srgbClr val="00B0F0"/>
                </a:solidFill>
                <a:sym typeface="Wingdings" panose="05000000000000000000" pitchFamily="2" charset="2"/>
              </a:rPr>
              <a:t>34</a:t>
            </a:r>
            <a:endParaRPr lang="en-US" sz="1200" b="1" dirty="0">
              <a:solidFill>
                <a:srgbClr val="00B0F0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902F7CC-3D4F-439E-A4B1-53FA230EB97D}"/>
              </a:ext>
            </a:extLst>
          </p:cNvPr>
          <p:cNvSpPr/>
          <p:nvPr/>
        </p:nvSpPr>
        <p:spPr>
          <a:xfrm>
            <a:off x="6133016" y="5649353"/>
            <a:ext cx="7617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rgbClr val="92D050"/>
                </a:solidFill>
              </a:rPr>
              <a:t>75 </a:t>
            </a:r>
            <a:r>
              <a:rPr lang="en-US" sz="1200" b="1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12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1200" b="1" dirty="0">
                <a:solidFill>
                  <a:srgbClr val="00B0F0"/>
                </a:solidFill>
                <a:sym typeface="Wingdings" panose="05000000000000000000" pitchFamily="2" charset="2"/>
              </a:rPr>
              <a:t>13</a:t>
            </a:r>
            <a:endParaRPr lang="en-US" sz="1200" b="1" dirty="0">
              <a:solidFill>
                <a:srgbClr val="00B0F0"/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2420717-379C-4BFA-B611-EB10A82C913A}"/>
              </a:ext>
            </a:extLst>
          </p:cNvPr>
          <p:cNvSpPr/>
          <p:nvPr/>
        </p:nvSpPr>
        <p:spPr>
          <a:xfrm>
            <a:off x="4651688" y="5361176"/>
            <a:ext cx="7184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9933"/>
                </a:solidFill>
              </a:rPr>
              <a:t>50</a:t>
            </a:r>
            <a:r>
              <a:rPr lang="en-US" sz="1200" b="1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1200" b="1" dirty="0">
                <a:solidFill>
                  <a:srgbClr val="FF9933"/>
                </a:solidFill>
                <a:sym typeface="Wingdings" panose="05000000000000000000" pitchFamily="2" charset="2"/>
              </a:rPr>
              <a:t> </a:t>
            </a:r>
            <a:r>
              <a:rPr lang="en-US" sz="1200" b="1" dirty="0">
                <a:solidFill>
                  <a:srgbClr val="00B0F0"/>
                </a:solidFill>
                <a:sym typeface="Wingdings" panose="05000000000000000000" pitchFamily="2" charset="2"/>
              </a:rPr>
              <a:t>34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AE8BA4C-9C40-4AE0-9212-A833576CE7F0}"/>
              </a:ext>
            </a:extLst>
          </p:cNvPr>
          <p:cNvSpPr/>
          <p:nvPr/>
        </p:nvSpPr>
        <p:spPr>
          <a:xfrm>
            <a:off x="6375685" y="5372354"/>
            <a:ext cx="7617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9933"/>
                </a:solidFill>
              </a:rPr>
              <a:t>50 </a:t>
            </a:r>
            <a:r>
              <a:rPr lang="en-US" sz="1200" b="1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1200" b="1" dirty="0">
                <a:solidFill>
                  <a:srgbClr val="FF9933"/>
                </a:solidFill>
                <a:sym typeface="Wingdings" panose="05000000000000000000" pitchFamily="2" charset="2"/>
              </a:rPr>
              <a:t> </a:t>
            </a:r>
            <a:r>
              <a:rPr lang="en-US" sz="1200" b="1" dirty="0">
                <a:solidFill>
                  <a:srgbClr val="00B0F0"/>
                </a:solidFill>
                <a:sym typeface="Wingdings" panose="05000000000000000000" pitchFamily="2" charset="2"/>
              </a:rPr>
              <a:t>20</a:t>
            </a:r>
            <a:endParaRPr lang="en-US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15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2C3BAA-067C-450C-9ACC-3E9A95624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GRL-</a:t>
            </a:r>
            <a:r>
              <a:rPr lang="es-ES" dirty="0" err="1"/>
              <a:t>Quantitative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F49568-7A65-48F8-A949-9A1DC30937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Imagen 6" descr="Imagen que contiene electrónica, pantalla, computadora, monitor&#10;&#10;Descripción generada automáticamente">
            <a:extLst>
              <a:ext uri="{FF2B5EF4-FFF2-40B4-BE49-F238E27FC236}">
                <a16:creationId xmlns:a16="http://schemas.microsoft.com/office/drawing/2014/main" id="{EEE911C6-7A12-4941-919C-6940E66486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780" b="58357"/>
          <a:stretch/>
        </p:blipFill>
        <p:spPr>
          <a:xfrm>
            <a:off x="229934" y="1893888"/>
            <a:ext cx="5482709" cy="359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880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magen que contiene electrónica, pantalla, computadora, monitor&#10;&#10;Descripción generada automáticamente">
            <a:extLst>
              <a:ext uri="{FF2B5EF4-FFF2-40B4-BE49-F238E27FC236}">
                <a16:creationId xmlns:a16="http://schemas.microsoft.com/office/drawing/2014/main" id="{0096DA3F-FF4C-4180-974C-CC6F8CD20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780" b="58357"/>
          <a:stretch/>
        </p:blipFill>
        <p:spPr>
          <a:xfrm>
            <a:off x="229934" y="1893888"/>
            <a:ext cx="5482709" cy="359704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E2C3BAA-067C-450C-9ACC-3E9A95624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GRL-</a:t>
            </a:r>
            <a:r>
              <a:rPr lang="es-ES" dirty="0" err="1"/>
              <a:t>Quantitative</a:t>
            </a:r>
            <a:r>
              <a:rPr lang="es-ES" dirty="0"/>
              <a:t>: Priorización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F49568-7A65-48F8-A949-9A1DC30937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59945CE-C041-44E5-BE62-BF78947D84C9}"/>
              </a:ext>
            </a:extLst>
          </p:cNvPr>
          <p:cNvSpPr/>
          <p:nvPr/>
        </p:nvSpPr>
        <p:spPr>
          <a:xfrm>
            <a:off x="1196314" y="1999441"/>
            <a:ext cx="1097280" cy="101554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A47852AA-9116-43C9-A9CD-F8629E8B9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83964" y="1893888"/>
            <a:ext cx="2802835" cy="4252912"/>
          </a:xfrm>
        </p:spPr>
        <p:txBody>
          <a:bodyPr/>
          <a:lstStyle/>
          <a:p>
            <a:pPr marL="129541" indent="0">
              <a:buNone/>
            </a:pPr>
            <a:r>
              <a:rPr lang="es-ES" sz="2000" dirty="0">
                <a:solidFill>
                  <a:schemeClr val="accent6"/>
                </a:solidFill>
              </a:rPr>
              <a:t>Priorización:</a:t>
            </a:r>
            <a:r>
              <a:rPr lang="es-ES" sz="2000" dirty="0"/>
              <a:t> Determinar el </a:t>
            </a:r>
            <a:r>
              <a:rPr lang="es-ES" sz="2000" b="1" dirty="0"/>
              <a:t>grado de importancia</a:t>
            </a:r>
            <a:r>
              <a:rPr lang="es-ES" sz="2000" dirty="0"/>
              <a:t> que tienen los distintos elementos del modelo de objetivos</a:t>
            </a:r>
          </a:p>
        </p:txBody>
      </p:sp>
    </p:spTree>
    <p:extLst>
      <p:ext uri="{BB962C8B-B14F-4D97-AF65-F5344CB8AC3E}">
        <p14:creationId xmlns:p14="http://schemas.microsoft.com/office/powerpoint/2010/main" val="1219703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2E9534-1B9E-4BD7-BC8C-444BF534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GRL-</a:t>
            </a:r>
            <a:r>
              <a:rPr lang="es-ES" dirty="0" err="1"/>
              <a:t>Quantitative</a:t>
            </a:r>
            <a:r>
              <a:rPr lang="en-US" dirty="0"/>
              <a:t>: </a:t>
            </a:r>
            <a:r>
              <a:rPr lang="en-US" dirty="0" err="1"/>
              <a:t>Priorización</a:t>
            </a:r>
            <a:endParaRPr lang="en-US" dirty="0"/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C31E3A2A-E2DB-4B90-9A7B-3DFA63127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93888"/>
            <a:ext cx="8229600" cy="1132116"/>
          </a:xfrm>
        </p:spPr>
        <p:txBody>
          <a:bodyPr/>
          <a:lstStyle/>
          <a:p>
            <a:pPr marL="129541" indent="0">
              <a:buNone/>
            </a:pPr>
            <a:r>
              <a:rPr lang="es-ES" sz="2000" b="1" dirty="0"/>
              <a:t>Cada </a:t>
            </a:r>
            <a:r>
              <a:rPr lang="es-ES" sz="2000" b="1" dirty="0" err="1"/>
              <a:t>stakeholder</a:t>
            </a:r>
            <a:r>
              <a:rPr lang="es-ES" sz="2000" b="1" dirty="0"/>
              <a:t> </a:t>
            </a:r>
            <a:r>
              <a:rPr lang="es-ES" sz="2000" dirty="0"/>
              <a:t>debe asignar el </a:t>
            </a:r>
            <a:r>
              <a:rPr lang="es-ES" sz="2000" b="1" dirty="0"/>
              <a:t>grado de importancia </a:t>
            </a:r>
            <a:r>
              <a:rPr lang="es-ES" sz="2000" dirty="0"/>
              <a:t>que tiene cada uno </a:t>
            </a:r>
            <a:r>
              <a:rPr lang="es-ES" sz="2000" b="1" dirty="0"/>
              <a:t>de los elementos intencionales de su actor correspondiente </a:t>
            </a:r>
            <a:r>
              <a:rPr lang="es-ES" sz="2000" dirty="0"/>
              <a:t>en el modelo de objetivos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DA0884-9CE8-4182-9516-0092B48DD3B4}"/>
              </a:ext>
            </a:extLst>
          </p:cNvPr>
          <p:cNvSpPr/>
          <p:nvPr/>
        </p:nvSpPr>
        <p:spPr>
          <a:xfrm>
            <a:off x="3659097" y="4751814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9933"/>
                </a:solidFill>
              </a:rPr>
              <a:t>50</a:t>
            </a:r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6208B79-E859-458B-A9F9-D543B004C30A}"/>
              </a:ext>
            </a:extLst>
          </p:cNvPr>
          <p:cNvSpPr/>
          <p:nvPr/>
        </p:nvSpPr>
        <p:spPr>
          <a:xfrm>
            <a:off x="3490311" y="3407377"/>
            <a:ext cx="489044" cy="39866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ontent Placeholder 2" descr=" 19">
            <a:extLst>
              <a:ext uri="{FF2B5EF4-FFF2-40B4-BE49-F238E27FC236}">
                <a16:creationId xmlns:a16="http://schemas.microsoft.com/office/drawing/2014/main" id="{3E38E7F5-D5B7-4F5E-AC87-25135423CD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4600685"/>
              </p:ext>
            </p:extLst>
          </p:nvPr>
        </p:nvGraphicFramePr>
        <p:xfrm>
          <a:off x="290801" y="3367901"/>
          <a:ext cx="6894572" cy="2750505"/>
        </p:xfrm>
        <a:graphic>
          <a:graphicData uri="http://schemas.openxmlformats.org/drawingml/2006/table">
            <a:tbl>
              <a:tblPr firstRow="1" bandRow="1"/>
              <a:tblGrid>
                <a:gridCol w="1116330">
                  <a:extLst>
                    <a:ext uri="{9D8B030D-6E8A-4147-A177-3AD203B41FA5}">
                      <a16:colId xmlns:a16="http://schemas.microsoft.com/office/drawing/2014/main" val="3875227857"/>
                    </a:ext>
                  </a:extLst>
                </a:gridCol>
                <a:gridCol w="5778242">
                  <a:extLst>
                    <a:ext uri="{9D8B030D-6E8A-4147-A177-3AD203B41FA5}">
                      <a16:colId xmlns:a16="http://schemas.microsoft.com/office/drawing/2014/main" val="135819444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noProof="0" dirty="0"/>
                        <a:t>Grado de</a:t>
                      </a:r>
                    </a:p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b="1" i="0" u="none" strike="noStrike" cap="none" noProof="0" dirty="0">
                          <a:solidFill>
                            <a:schemeClr val="lt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importancia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i="0" u="none" strike="noStrike" cap="none" dirty="0">
                          <a:solidFill>
                            <a:schemeClr val="lt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Significado:</a:t>
                      </a:r>
                      <a:endParaRPr lang="es-ES" sz="1400" b="1" i="0" u="none" strike="noStrike" cap="none" dirty="0">
                        <a:solidFill>
                          <a:schemeClr val="lt1"/>
                        </a:solidFill>
                        <a:latin typeface="Calibri" panose="020F0502020204030204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875780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b="1" noProof="0" dirty="0">
                          <a:solidFill>
                            <a:srgbClr val="00B050"/>
                          </a:solidFill>
                        </a:rPr>
                        <a:t>100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0" i="0" u="none" strike="noStrike" cap="none" dirty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El elemento aporta de manera fundamental al cumplimiento de los objetivos del </a:t>
                      </a:r>
                      <a:r>
                        <a:rPr lang="es-ES_tradnl" sz="1400" b="0" i="0" u="none" strike="noStrike" cap="none" dirty="0" err="1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stakeholder</a:t>
                      </a:r>
                      <a:endParaRPr lang="es-ES" sz="1400" b="0" i="0" u="none" strike="noStrike" cap="none" dirty="0">
                        <a:solidFill>
                          <a:schemeClr val="tx1"/>
                        </a:solidFill>
                        <a:latin typeface="Calibri" panose="020F0502020204030204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297112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b="1" noProof="0" dirty="0">
                          <a:solidFill>
                            <a:srgbClr val="92D050"/>
                          </a:solidFill>
                        </a:rPr>
                        <a:t>75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0" i="0" u="none" strike="noStrike" cap="none" dirty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El elemento aporta de manera importante al cumplimiento de los objetivos del </a:t>
                      </a:r>
                      <a:r>
                        <a:rPr lang="es-ES_tradnl" sz="1400" b="0" i="0" u="none" strike="noStrike" cap="none" dirty="0" err="1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stakeholder</a:t>
                      </a:r>
                      <a:endParaRPr lang="es-ES" sz="1400" b="0" i="0" u="none" strike="noStrike" cap="none" dirty="0">
                        <a:solidFill>
                          <a:schemeClr val="tx1"/>
                        </a:solidFill>
                        <a:latin typeface="Calibri" panose="020F0502020204030204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798296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b="1" noProof="0" dirty="0">
                          <a:solidFill>
                            <a:srgbClr val="FF9933"/>
                          </a:solidFill>
                        </a:rPr>
                        <a:t>50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El elemento aporta de manera moderada al cumplimiento de los objetivos del stakeholder</a:t>
                      </a:r>
                      <a:endParaRPr lang="es-ES" sz="1400" b="0" i="0" u="none" strike="noStrike" cap="none">
                        <a:solidFill>
                          <a:schemeClr val="tx1"/>
                        </a:solidFill>
                        <a:latin typeface="Calibri" panose="020F0502020204030204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06663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b="1" noProof="0" dirty="0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El elemento aporta de manera menor al cumplimiento de los objetivos del stakeholder</a:t>
                      </a:r>
                      <a:endParaRPr lang="es-ES" sz="1400" b="0" i="0" u="none" strike="noStrike" cap="none">
                        <a:solidFill>
                          <a:schemeClr val="tx1"/>
                        </a:solidFill>
                        <a:latin typeface="Calibri" panose="020F0502020204030204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277988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b="1" noProof="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0" i="0" u="none" strike="noStrike" cap="none" dirty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El elemento aporta de manera residual al cumplimiento de los objetivos del </a:t>
                      </a:r>
                      <a:r>
                        <a:rPr lang="es-ES_tradnl" sz="1400" b="0" i="0" u="none" strike="noStrike" cap="none" dirty="0" err="1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stakeholder</a:t>
                      </a:r>
                      <a:endParaRPr lang="es-ES" sz="1400" b="0" i="0" u="none" strike="noStrike" cap="none" dirty="0">
                        <a:solidFill>
                          <a:schemeClr val="tx1"/>
                        </a:solidFill>
                        <a:latin typeface="Calibri" panose="020F0502020204030204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651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7461469"/>
      </p:ext>
    </p:extLst>
  </p:cSld>
  <p:clrMapOvr>
    <a:masterClrMapping/>
  </p:clrMapOvr>
</p:sld>
</file>

<file path=ppt/theme/theme1.xml><?xml version="1.0" encoding="utf-8"?>
<a:theme xmlns:a="http://schemas.openxmlformats.org/drawingml/2006/main" name="UPV">
  <a:themeElements>
    <a:clrScheme name="Personalizado 1">
      <a:dk1>
        <a:srgbClr val="292934"/>
      </a:dk1>
      <a:lt1>
        <a:srgbClr val="FFFFFF"/>
      </a:lt1>
      <a:dk2>
        <a:srgbClr val="C00000"/>
      </a:dk2>
      <a:lt2>
        <a:srgbClr val="F3F2DC"/>
      </a:lt2>
      <a:accent1>
        <a:srgbClr val="93A299"/>
      </a:accent1>
      <a:accent2>
        <a:srgbClr val="5C697B"/>
      </a:accent2>
      <a:accent3>
        <a:srgbClr val="3D4652"/>
      </a:accent3>
      <a:accent4>
        <a:srgbClr val="4C5A6A"/>
      </a:accent4>
      <a:accent5>
        <a:srgbClr val="808DA0"/>
      </a:accent5>
      <a:accent6>
        <a:srgbClr val="A43925"/>
      </a:accent6>
      <a:hlink>
        <a:srgbClr val="292934"/>
      </a:hlink>
      <a:folHlink>
        <a:srgbClr val="6D261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1149</Words>
  <Application>Microsoft Office PowerPoint</Application>
  <PresentationFormat>Presentación en pantalla (4:3)</PresentationFormat>
  <Paragraphs>227</Paragraphs>
  <Slides>18</Slides>
  <Notes>4</Notes>
  <HiddenSlides>0</HiddenSlides>
  <MMClips>0</MMClips>
  <ScaleCrop>false</ScaleCrop>
  <HeadingPairs>
    <vt:vector size="8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UPV</vt:lpstr>
      <vt:lpstr>Document</vt:lpstr>
      <vt:lpstr>Introducción al análisis de modelos de objetivos</vt:lpstr>
      <vt:lpstr>Sobre GRL-Quantitative</vt:lpstr>
      <vt:lpstr>Modelo de objetivos</vt:lpstr>
      <vt:lpstr>Problema</vt:lpstr>
      <vt:lpstr>Solución</vt:lpstr>
      <vt:lpstr>Solución</vt:lpstr>
      <vt:lpstr>GRL-Quantitative</vt:lpstr>
      <vt:lpstr>GRL-Quantitative: Priorización</vt:lpstr>
      <vt:lpstr>GRL-Quantitative: Priorización</vt:lpstr>
      <vt:lpstr>GRL-Quantitative: Priorización</vt:lpstr>
      <vt:lpstr>GRL-Quantitative: Priorización</vt:lpstr>
      <vt:lpstr>GRL-Quantitative: Priorización</vt:lpstr>
      <vt:lpstr>GRL-Quantitative: Priorización</vt:lpstr>
      <vt:lpstr>GRL-Quantitative: Propagación</vt:lpstr>
      <vt:lpstr>GRL-Quantitative: Propagación</vt:lpstr>
      <vt:lpstr>GRL-Quantitative: Propagación</vt:lpstr>
      <vt:lpstr>GRL-Quantitative: Evaluación</vt:lpstr>
      <vt:lpstr>GRL-Quantitative: Evaluación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&lt;Titulo&gt;</dc:title>
  <dc:creator>usabi</dc:creator>
  <cp:lastModifiedBy>Carlos Cano Genovés</cp:lastModifiedBy>
  <cp:revision>188</cp:revision>
  <cp:lastPrinted>2020-05-19T17:59:43Z</cp:lastPrinted>
  <dcterms:modified xsi:type="dcterms:W3CDTF">2021-10-06T17:53:27Z</dcterms:modified>
</cp:coreProperties>
</file>