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4" r:id="rId3"/>
    <p:sldId id="295" r:id="rId4"/>
    <p:sldId id="328" r:id="rId5"/>
    <p:sldId id="330" r:id="rId6"/>
    <p:sldId id="331" r:id="rId7"/>
    <p:sldId id="304" r:id="rId8"/>
    <p:sldId id="259" r:id="rId9"/>
    <p:sldId id="296" r:id="rId10"/>
    <p:sldId id="298" r:id="rId11"/>
    <p:sldId id="307" r:id="rId12"/>
    <p:sldId id="332" r:id="rId13"/>
    <p:sldId id="309" r:id="rId14"/>
    <p:sldId id="324" r:id="rId15"/>
    <p:sldId id="323" r:id="rId16"/>
    <p:sldId id="314" r:id="rId17"/>
    <p:sldId id="315" r:id="rId18"/>
    <p:sldId id="316" r:id="rId19"/>
    <p:sldId id="301" r:id="rId20"/>
    <p:sldId id="312" r:id="rId21"/>
    <p:sldId id="321" r:id="rId22"/>
    <p:sldId id="302" r:id="rId23"/>
    <p:sldId id="322" r:id="rId24"/>
    <p:sldId id="326" r:id="rId25"/>
    <p:sldId id="317" r:id="rId26"/>
    <p:sldId id="318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33"/>
    <a:srgbClr val="92D050"/>
    <a:srgbClr val="008000"/>
    <a:srgbClr val="FF3300"/>
    <a:srgbClr val="CCFFCC"/>
    <a:srgbClr val="99FF99"/>
    <a:srgbClr val="66FF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6486" autoAdjust="0"/>
  </p:normalViewPr>
  <p:slideViewPr>
    <p:cSldViewPr snapToGrid="0">
      <p:cViewPr varScale="1">
        <p:scale>
          <a:sx n="95" d="100"/>
          <a:sy n="95" d="100"/>
        </p:scale>
        <p:origin x="219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518710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921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047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74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09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52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EXPLICAR UN EJEMPLO</a:t>
            </a:r>
          </a:p>
          <a:p>
            <a:pPr>
              <a:buNone/>
            </a:pPr>
            <a:endParaRPr lang="es-ES" sz="1200" b="0" i="0" u="none" strike="noStrike" kern="1200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>
              <a:buNone/>
            </a:pPr>
            <a:r>
              <a:rPr lang="es-ES" sz="1200" b="0" i="0" u="none" strike="noStrike" kern="1200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"que el trabajo de propagación ha consistido en analizar internamente las relaciones entre todos los elementos intencionales y que esto, atendiendo a la naturaleza de las relaciones, ha hecho aumentar, bajar o mantener la importancia inicial asignada!"</a:t>
            </a:r>
            <a:br>
              <a:rPr lang="es-ES" dirty="0"/>
            </a:br>
            <a:endParaRPr lang="es-E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La propagación consiste en </a:t>
            </a:r>
            <a:r>
              <a:rPr lang="es-ES" sz="1200" b="1" dirty="0"/>
              <a:t>analizar</a:t>
            </a:r>
            <a:r>
              <a:rPr lang="es-ES" sz="1200" dirty="0"/>
              <a:t> todos los elementos intencionales, y sus distintos tipos de relaciones, con el propósito de entender cómo estas relaciones afectan de manera </a:t>
            </a:r>
            <a:r>
              <a:rPr lang="es-ES" sz="1200" i="1" dirty="0">
                <a:solidFill>
                  <a:srgbClr val="FF0000"/>
                </a:solidFill>
              </a:rPr>
              <a:t>positiva</a:t>
            </a:r>
            <a:r>
              <a:rPr lang="es-ES" sz="1200" dirty="0"/>
              <a:t> o </a:t>
            </a:r>
            <a:r>
              <a:rPr lang="es-ES" sz="1200" dirty="0">
                <a:solidFill>
                  <a:srgbClr val="FF0000"/>
                </a:solidFill>
              </a:rPr>
              <a:t>negativa</a:t>
            </a:r>
            <a:r>
              <a:rPr lang="es-ES" sz="1200" dirty="0"/>
              <a:t> a la importancia inicial asignada.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Además, dependiendo del nivel de certeza, este impacto puede ser nuevamente mayor o menor.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200" dirty="0"/>
              <a:t>Se utilizan </a:t>
            </a:r>
            <a:r>
              <a:rPr lang="es-ES" sz="1200" b="1" dirty="0"/>
              <a:t>técnicas de decisión multicriterio, lógica difusa, etc.</a:t>
            </a:r>
            <a:endParaRPr lang="es-ES" sz="1200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3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3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8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4" name="Shape 24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720A20BB-7676-4682-A894-268065DE41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152536" y="6453336"/>
            <a:ext cx="578984" cy="2923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611560" y="1412776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Shape 54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Shape 71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>
            <a:spLocks noGrp="1"/>
          </p:cNvSpPr>
          <p:nvPr>
            <p:ph type="pic" idx="2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  <a:effectLst>
            <a:outerShdw blurRad="50800" dist="12700" dir="5400000" algn="t" rotWithShape="0">
              <a:srgbClr val="000000">
                <a:alpha val="58823"/>
              </a:srgbClr>
            </a:outerShdw>
          </a:effectLst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1259632" y="386104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2051720" y="134201"/>
            <a:ext cx="2602632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n-US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/>
          <p:nvPr/>
        </p:nvSpPr>
        <p:spPr>
          <a:xfrm>
            <a:off x="1553" y="106773"/>
            <a:ext cx="9142447" cy="449386"/>
          </a:xfrm>
          <a:prstGeom prst="rect">
            <a:avLst/>
          </a:prstGeom>
          <a:solidFill>
            <a:srgbClr val="5C697B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1553" y="111667"/>
            <a:ext cx="395538" cy="4457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9553" y="134201"/>
            <a:ext cx="1224136" cy="401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Shape 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860032" y="106773"/>
            <a:ext cx="4176464" cy="4459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hape 17"/>
          <p:cNvCxnSpPr/>
          <p:nvPr/>
        </p:nvCxnSpPr>
        <p:spPr>
          <a:xfrm>
            <a:off x="4860032" y="106773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9036496" y="116867"/>
            <a:ext cx="0" cy="429197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Shape 1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707114" y="94372"/>
            <a:ext cx="2880320" cy="54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9" descr="Imagen que contiene cosa&#10;&#10;Descripción generada con confianza muy alta">
            <a:extLst>
              <a:ext uri="{FF2B5EF4-FFF2-40B4-BE49-F238E27FC236}">
                <a16:creationId xmlns:a16="http://schemas.microsoft.com/office/drawing/2014/main" id="{224626A9-A25A-4F96-8558-4488F8AF8A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859" b="-1897"/>
          <a:stretch/>
        </p:blipFill>
        <p:spPr>
          <a:xfrm>
            <a:off x="457200" y="6477000"/>
            <a:ext cx="578984" cy="29234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8134672" cy="19272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rgbClr val="C00000"/>
              </a:buClr>
              <a:buSzPct val="25000"/>
              <a:buFont typeface="Arial"/>
              <a:buNone/>
            </a:pPr>
            <a:r>
              <a:rPr lang="es-ES" sz="5000" dirty="0">
                <a:solidFill>
                  <a:srgbClr val="C00000"/>
                </a:solidFill>
              </a:rPr>
              <a:t>Introducción al análisis de modelos de objetivos</a:t>
            </a:r>
            <a:endParaRPr lang="es-ES" sz="4000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D2E5CD-3384-434F-88BC-BE09E8337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3505200"/>
            <a:ext cx="7869477" cy="1752600"/>
          </a:xfrm>
        </p:spPr>
        <p:txBody>
          <a:bodyPr/>
          <a:lstStyle/>
          <a:p>
            <a:pPr algn="ctr"/>
            <a:r>
              <a:rPr lang="en-US" dirty="0"/>
              <a:t>VEGAN (Value-</a:t>
            </a:r>
            <a:r>
              <a:rPr lang="en-US" dirty="0" err="1"/>
              <a:t>basEd</a:t>
            </a:r>
            <a:r>
              <a:rPr lang="en-US" dirty="0"/>
              <a:t> Goal-oriented </a:t>
            </a:r>
            <a:r>
              <a:rPr lang="en-US" dirty="0" err="1"/>
              <a:t>ANalysis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BA25-40BD-4D5E-8855-F1F9D54C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Priorización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12785-DDD4-4CE4-804A-F5C7A6AD4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9943B5B-5FB7-4845-8223-DB449C044B38}"/>
              </a:ext>
            </a:extLst>
          </p:cNvPr>
          <p:cNvSpPr/>
          <p:nvPr/>
        </p:nvSpPr>
        <p:spPr>
          <a:xfrm>
            <a:off x="463614" y="1801206"/>
            <a:ext cx="1273493" cy="14527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34F61C8C-AE24-4249-86BF-CB3A6AAD49A2}"/>
              </a:ext>
            </a:extLst>
          </p:cNvPr>
          <p:cNvSpPr txBox="1">
            <a:spLocks/>
          </p:cNvSpPr>
          <p:nvPr/>
        </p:nvSpPr>
        <p:spPr>
          <a:xfrm>
            <a:off x="0" y="3604008"/>
            <a:ext cx="4947731" cy="22614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33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41" indent="0">
              <a:buFont typeface="Arial"/>
              <a:buNone/>
            </a:pPr>
            <a:r>
              <a:rPr lang="es-ES" sz="2000" dirty="0">
                <a:solidFill>
                  <a:schemeClr val="accent6"/>
                </a:solidFill>
              </a:rPr>
              <a:t>Priorización de Elementos Intencionales:</a:t>
            </a:r>
          </a:p>
          <a:p>
            <a:pPr marL="129541" indent="0">
              <a:buFont typeface="Arial"/>
              <a:buNone/>
            </a:pPr>
            <a:r>
              <a:rPr lang="es-ES" sz="2000" dirty="0"/>
              <a:t>Determinar el nivel de importancia de los </a:t>
            </a:r>
            <a:r>
              <a:rPr lang="es-ES" sz="2000" b="1" dirty="0"/>
              <a:t>elementos intencionales (EI) </a:t>
            </a:r>
            <a:r>
              <a:rPr lang="es-ES" sz="2000" u="sng" dirty="0"/>
              <a:t>para el actor al que pertenecen</a:t>
            </a:r>
            <a:r>
              <a:rPr lang="es-ES" sz="2000" dirty="0"/>
              <a:t>.</a:t>
            </a:r>
          </a:p>
        </p:txBody>
      </p:sp>
      <p:pic>
        <p:nvPicPr>
          <p:cNvPr id="9" name="Imagen 8" descr="Imagen que contiene pantalla, computadora, laptop, monitor&#10;&#10;Descripción generada automáticamente">
            <a:extLst>
              <a:ext uri="{FF2B5EF4-FFF2-40B4-BE49-F238E27FC236}">
                <a16:creationId xmlns:a16="http://schemas.microsoft.com/office/drawing/2014/main" id="{A7DAB533-C205-46EE-86DF-D59E8E2A56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896" t="62212" r="5732" b="21052"/>
          <a:stretch/>
        </p:blipFill>
        <p:spPr>
          <a:xfrm>
            <a:off x="366765" y="1801206"/>
            <a:ext cx="3059723" cy="145278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508366-5DBC-4644-A63D-CF985CE6CF36}"/>
              </a:ext>
            </a:extLst>
          </p:cNvPr>
          <p:cNvSpPr txBox="1"/>
          <p:nvPr/>
        </p:nvSpPr>
        <p:spPr>
          <a:xfrm>
            <a:off x="5099226" y="1098024"/>
            <a:ext cx="39108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</a:t>
            </a:r>
            <a:r>
              <a:rPr lang="es-ES" sz="1600" b="1" dirty="0">
                <a:solidFill>
                  <a:schemeClr val="tx1"/>
                </a:solidFill>
              </a:rPr>
              <a:t>que son compuestos o no se componen </a:t>
            </a:r>
            <a:r>
              <a:rPr lang="es-ES" sz="1600" dirty="0">
                <a:solidFill>
                  <a:schemeClr val="tx1"/>
                </a:solidFill>
              </a:rPr>
              <a:t>en otros</a:t>
            </a:r>
            <a:r>
              <a:rPr lang="es-ES" sz="1600" b="1" dirty="0">
                <a:solidFill>
                  <a:schemeClr val="tx1"/>
                </a:solidFill>
              </a:rPr>
              <a:t> </a:t>
            </a:r>
            <a:r>
              <a:rPr lang="es-ES" sz="1600" dirty="0">
                <a:solidFill>
                  <a:schemeClr val="tx1"/>
                </a:solidFill>
              </a:rPr>
              <a:t>elementos y asignar el nivel de certeza: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</a:t>
            </a:r>
            <a:r>
              <a:rPr lang="es-ES" sz="1600" b="1" dirty="0">
                <a:solidFill>
                  <a:schemeClr val="tx1"/>
                </a:solidFill>
              </a:rPr>
              <a:t>componentes de </a:t>
            </a:r>
            <a:r>
              <a:rPr lang="es-ES" sz="1600" dirty="0">
                <a:solidFill>
                  <a:schemeClr val="tx1"/>
                </a:solidFill>
              </a:rPr>
              <a:t>otros elementos y asignar el nivel de certeza:</a:t>
            </a: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/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</p:txBody>
      </p:sp>
    </p:spTree>
    <p:extLst>
      <p:ext uri="{BB962C8B-B14F-4D97-AF65-F5344CB8AC3E}">
        <p14:creationId xmlns:p14="http://schemas.microsoft.com/office/powerpoint/2010/main" val="2352083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CC61978-F2D2-4705-9F1B-6B7121EB5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09780" y="1318816"/>
            <a:ext cx="2806028" cy="26193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218244C-09EB-4DA3-81BD-D9C0F879B1C4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rcador de número de diapositiva 3">
            <a:extLst>
              <a:ext uri="{FF2B5EF4-FFF2-40B4-BE49-F238E27FC236}">
                <a16:creationId xmlns:a16="http://schemas.microsoft.com/office/drawing/2014/main" id="{2FF1093A-C791-4978-BFAC-4A63FEE901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Content Placeholder 2" descr=" 19">
            <a:extLst>
              <a:ext uri="{FF2B5EF4-FFF2-40B4-BE49-F238E27FC236}">
                <a16:creationId xmlns:a16="http://schemas.microsoft.com/office/drawing/2014/main" id="{0BFE27A6-835E-4481-88AE-629CFC36B8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870004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" descr=" 19">
            <a:extLst>
              <a:ext uri="{FF2B5EF4-FFF2-40B4-BE49-F238E27FC236}">
                <a16:creationId xmlns:a16="http://schemas.microsoft.com/office/drawing/2014/main" id="{3B3FD157-2A94-4D58-9518-5C01F6F1E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811602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72F2550C-AF49-4210-AD2B-929C874BEB5B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compuestos</a:t>
            </a:r>
            <a:r>
              <a:rPr lang="es-ES" sz="1600" dirty="0">
                <a:solidFill>
                  <a:schemeClr val="tx1"/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componentes de </a:t>
            </a:r>
            <a:r>
              <a:rPr lang="es-ES" sz="1600" dirty="0">
                <a:solidFill>
                  <a:schemeClr val="tx1"/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/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</p:txBody>
      </p:sp>
    </p:spTree>
    <p:extLst>
      <p:ext uri="{BB962C8B-B14F-4D97-AF65-F5344CB8AC3E}">
        <p14:creationId xmlns:p14="http://schemas.microsoft.com/office/powerpoint/2010/main" val="95675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CC61978-F2D2-4705-9F1B-6B7121EB52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09780" y="1318816"/>
            <a:ext cx="2806028" cy="26193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7D7C60D-C0E7-4892-8132-D4D1577BD3C5}"/>
              </a:ext>
            </a:extLst>
          </p:cNvPr>
          <p:cNvSpPr txBox="1"/>
          <p:nvPr/>
        </p:nvSpPr>
        <p:spPr>
          <a:xfrm>
            <a:off x="3200196" y="1476970"/>
            <a:ext cx="1397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Elemento intencional componente de otro elemento intencional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90C6919-7CBF-4584-BBDB-9E60732C094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455420" y="2169468"/>
            <a:ext cx="1744776" cy="28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218244C-09EB-4DA3-81BD-D9C0F879B1C4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arcador de número de diapositiva 3">
            <a:extLst>
              <a:ext uri="{FF2B5EF4-FFF2-40B4-BE49-F238E27FC236}">
                <a16:creationId xmlns:a16="http://schemas.microsoft.com/office/drawing/2014/main" id="{2FF1093A-C791-4978-BFAC-4A63FEE901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" name="Content Placeholder 2" descr=" 19">
            <a:extLst>
              <a:ext uri="{FF2B5EF4-FFF2-40B4-BE49-F238E27FC236}">
                <a16:creationId xmlns:a16="http://schemas.microsoft.com/office/drawing/2014/main" id="{0BFE27A6-835E-4481-88AE-629CFC36B8A7}"/>
              </a:ext>
            </a:extLst>
          </p:cNvPr>
          <p:cNvGraphicFramePr>
            <a:graphicFrameLocks/>
          </p:cNvGraphicFramePr>
          <p:nvPr/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C52E384-0B48-4CCA-A58C-7F616F60B7C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484120" y="2169468"/>
            <a:ext cx="716076" cy="21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 descr=" 19">
            <a:extLst>
              <a:ext uri="{FF2B5EF4-FFF2-40B4-BE49-F238E27FC236}">
                <a16:creationId xmlns:a16="http://schemas.microsoft.com/office/drawing/2014/main" id="{3B3FD157-2A94-4D58-9518-5C01F6F1E6BC}"/>
              </a:ext>
            </a:extLst>
          </p:cNvPr>
          <p:cNvGraphicFramePr>
            <a:graphicFrameLocks/>
          </p:cNvGraphicFramePr>
          <p:nvPr/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72F2550C-AF49-4210-AD2B-929C874BEB5B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compuestos</a:t>
            </a:r>
            <a:r>
              <a:rPr lang="es-ES" sz="1600" dirty="0">
                <a:solidFill>
                  <a:schemeClr val="tx1"/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componentes de </a:t>
            </a:r>
            <a:r>
              <a:rPr lang="es-ES" sz="1600" dirty="0">
                <a:solidFill>
                  <a:schemeClr val="tx1"/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/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</p:txBody>
      </p:sp>
    </p:spTree>
    <p:extLst>
      <p:ext uri="{BB962C8B-B14F-4D97-AF65-F5344CB8AC3E}">
        <p14:creationId xmlns:p14="http://schemas.microsoft.com/office/powerpoint/2010/main" val="3601356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CD2529B1-CB50-49D3-A85A-5F444AC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F4D111F-93A6-46AE-BF1C-15A7255E5EB9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graphicFrame>
        <p:nvGraphicFramePr>
          <p:cNvPr id="8" name="Content Placeholder 2" descr=" 19">
            <a:extLst>
              <a:ext uri="{FF2B5EF4-FFF2-40B4-BE49-F238E27FC236}">
                <a16:creationId xmlns:a16="http://schemas.microsoft.com/office/drawing/2014/main" id="{7B6AEB08-1026-49EA-9E90-47238D56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432572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4BF9A817-C01D-4FC3-9B73-E2523F3D50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E325F67-38BD-454C-BC62-C1EA0AC60666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compuestos</a:t>
            </a:r>
            <a:r>
              <a:rPr lang="es-ES" sz="1600" dirty="0">
                <a:solidFill>
                  <a:schemeClr val="tx1"/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 de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de seguro estás de que esa es la importancia adecuada?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39FD21A5-4BB6-4563-8357-30BCFEB0E4B0}"/>
              </a:ext>
            </a:extLst>
          </p:cNvPr>
          <p:cNvCxnSpPr>
            <a:cxnSpLocks/>
          </p:cNvCxnSpPr>
          <p:nvPr/>
        </p:nvCxnSpPr>
        <p:spPr>
          <a:xfrm flipH="1" flipV="1">
            <a:off x="2287942" y="1943100"/>
            <a:ext cx="2908899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78A0269-BB18-4DD2-9945-27A46DD2E46F}"/>
              </a:ext>
            </a:extLst>
          </p:cNvPr>
          <p:cNvCxnSpPr>
            <a:cxnSpLocks/>
          </p:cNvCxnSpPr>
          <p:nvPr/>
        </p:nvCxnSpPr>
        <p:spPr>
          <a:xfrm flipH="1">
            <a:off x="2287942" y="2186940"/>
            <a:ext cx="2908899" cy="124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4C988B68-8D57-4A62-9A6B-411E927F30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59461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2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34B37329-B4B1-47E6-8E7C-D3D3727C9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C1DFB34B-9D87-446F-8A0E-AC3E58B76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DA7EF9C-2683-4312-8333-358CACE61DE6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1A88BD0-4EBD-42CE-9BF0-951C629FA447}"/>
              </a:ext>
            </a:extLst>
          </p:cNvPr>
          <p:cNvSpPr/>
          <p:nvPr/>
        </p:nvSpPr>
        <p:spPr>
          <a:xfrm>
            <a:off x="2164811" y="2015296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78F02C7-5D8D-4046-98A8-BA688ACFBCD5}"/>
              </a:ext>
            </a:extLst>
          </p:cNvPr>
          <p:cNvSpPr/>
          <p:nvPr/>
        </p:nvSpPr>
        <p:spPr>
          <a:xfrm>
            <a:off x="2093975" y="1769648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04FC2C-B00E-45ED-A15B-67ADD6AC9AE6}"/>
              </a:ext>
            </a:extLst>
          </p:cNvPr>
          <p:cNvSpPr/>
          <p:nvPr/>
        </p:nvSpPr>
        <p:spPr>
          <a:xfrm>
            <a:off x="2184217" y="3275111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graphicFrame>
        <p:nvGraphicFramePr>
          <p:cNvPr id="34" name="Content Placeholder 2" descr=" 19">
            <a:extLst>
              <a:ext uri="{FF2B5EF4-FFF2-40B4-BE49-F238E27FC236}">
                <a16:creationId xmlns:a16="http://schemas.microsoft.com/office/drawing/2014/main" id="{280AC1F7-9D04-4D24-85EC-2D05C1D25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123291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95E658B-BB44-46BB-8BB6-09D423FC35E0}"/>
              </a:ext>
            </a:extLst>
          </p:cNvPr>
          <p:cNvSpPr/>
          <p:nvPr/>
        </p:nvSpPr>
        <p:spPr>
          <a:xfrm>
            <a:off x="2162175" y="3475342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38CECF4-5D02-4C3C-9873-967839BF6C6F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compuestos</a:t>
            </a:r>
            <a:r>
              <a:rPr lang="es-ES" sz="1600" dirty="0">
                <a:solidFill>
                  <a:schemeClr val="tx1"/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componentes de 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de seguro estás de que esa es la importancia adecuada?</a:t>
            </a:r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7AA43EBA-A9E4-41E8-A1CD-F1B2AB518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72646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8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CD2529B1-CB50-49D3-A85A-5F444ACB8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F4D111F-93A6-46AE-BF1C-15A7255E5EB9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graphicFrame>
        <p:nvGraphicFramePr>
          <p:cNvPr id="8" name="Content Placeholder 2" descr=" 19">
            <a:extLst>
              <a:ext uri="{FF2B5EF4-FFF2-40B4-BE49-F238E27FC236}">
                <a16:creationId xmlns:a16="http://schemas.microsoft.com/office/drawing/2014/main" id="{7B6AEB08-1026-49EA-9E90-47238D56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701503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4BF9A817-C01D-4FC3-9B73-E2523F3D50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E39578C-D22A-4DA1-A30E-9B355110607A}"/>
              </a:ext>
            </a:extLst>
          </p:cNvPr>
          <p:cNvSpPr/>
          <p:nvPr/>
        </p:nvSpPr>
        <p:spPr>
          <a:xfrm>
            <a:off x="2093975" y="1769648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F81814A9-AF5C-487D-8D73-A32F50860559}"/>
              </a:ext>
            </a:extLst>
          </p:cNvPr>
          <p:cNvSpPr/>
          <p:nvPr/>
        </p:nvSpPr>
        <p:spPr>
          <a:xfrm>
            <a:off x="2184217" y="3275111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D5DE4277-94DC-4E78-97B4-7DBDBAB02319}"/>
              </a:ext>
            </a:extLst>
          </p:cNvPr>
          <p:cNvCxnSpPr>
            <a:cxnSpLocks/>
          </p:cNvCxnSpPr>
          <p:nvPr/>
        </p:nvCxnSpPr>
        <p:spPr>
          <a:xfrm flipH="1" flipV="1">
            <a:off x="2849880" y="2787186"/>
            <a:ext cx="2249348" cy="154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F0A8E097-1D2E-42FC-8F8D-EAE9223A2DF3}"/>
              </a:ext>
            </a:extLst>
          </p:cNvPr>
          <p:cNvCxnSpPr>
            <a:cxnSpLocks/>
          </p:cNvCxnSpPr>
          <p:nvPr/>
        </p:nvCxnSpPr>
        <p:spPr>
          <a:xfrm flipH="1" flipV="1">
            <a:off x="1562100" y="2787186"/>
            <a:ext cx="3537126" cy="154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637F3DE-6986-40E7-885E-8D90A20B34A7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compuestos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componentes de </a:t>
            </a:r>
            <a:r>
              <a:rPr lang="es-ES" sz="1600" dirty="0">
                <a:solidFill>
                  <a:schemeClr val="tx1"/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/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793DBC03-E2AA-4F8B-9E08-7EED810068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0295743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94DBCED-F926-4EA5-BD68-820BB9633FC0}"/>
              </a:ext>
            </a:extLst>
          </p:cNvPr>
          <p:cNvSpPr/>
          <p:nvPr/>
        </p:nvSpPr>
        <p:spPr>
          <a:xfrm>
            <a:off x="2164811" y="2015296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1AE1B8-DF4D-4D3E-89D9-3D17A52F6CB4}"/>
              </a:ext>
            </a:extLst>
          </p:cNvPr>
          <p:cNvSpPr/>
          <p:nvPr/>
        </p:nvSpPr>
        <p:spPr>
          <a:xfrm>
            <a:off x="2162175" y="3475342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3027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34B37329-B4B1-47E6-8E7C-D3D3727C9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C1DFB34B-9D87-446F-8A0E-AC3E58B76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DA7EF9C-2683-4312-8333-358CACE61DE6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78F02C7-5D8D-4046-98A8-BA688ACFBCD5}"/>
              </a:ext>
            </a:extLst>
          </p:cNvPr>
          <p:cNvSpPr/>
          <p:nvPr/>
        </p:nvSpPr>
        <p:spPr>
          <a:xfrm>
            <a:off x="2093975" y="1769648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04FC2C-B00E-45ED-A15B-67ADD6AC9AE6}"/>
              </a:ext>
            </a:extLst>
          </p:cNvPr>
          <p:cNvSpPr/>
          <p:nvPr/>
        </p:nvSpPr>
        <p:spPr>
          <a:xfrm>
            <a:off x="2184217" y="3275111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graphicFrame>
        <p:nvGraphicFramePr>
          <p:cNvPr id="34" name="Content Placeholder 2" descr=" 19">
            <a:extLst>
              <a:ext uri="{FF2B5EF4-FFF2-40B4-BE49-F238E27FC236}">
                <a16:creationId xmlns:a16="http://schemas.microsoft.com/office/drawing/2014/main" id="{280AC1F7-9D04-4D24-85EC-2D05C1D25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771815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39" name="Rectángulo 38">
            <a:extLst>
              <a:ext uri="{FF2B5EF4-FFF2-40B4-BE49-F238E27FC236}">
                <a16:creationId xmlns:a16="http://schemas.microsoft.com/office/drawing/2014/main" id="{91EC27E1-9EAE-4C96-A36A-257FF54814DB}"/>
              </a:ext>
            </a:extLst>
          </p:cNvPr>
          <p:cNvSpPr/>
          <p:nvPr/>
        </p:nvSpPr>
        <p:spPr>
          <a:xfrm>
            <a:off x="1432645" y="242824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F6A44F8-D8ED-4C6F-8631-EB05BDBA4192}"/>
              </a:ext>
            </a:extLst>
          </p:cNvPr>
          <p:cNvSpPr/>
          <p:nvPr/>
        </p:nvSpPr>
        <p:spPr>
          <a:xfrm>
            <a:off x="1392570" y="260444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FB46FD2C-DB9E-4A65-886A-36F87B224F21}"/>
              </a:ext>
            </a:extLst>
          </p:cNvPr>
          <p:cNvSpPr/>
          <p:nvPr/>
        </p:nvSpPr>
        <p:spPr>
          <a:xfrm>
            <a:off x="2687492" y="240819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8F70C41-4B70-4061-AA7B-117EC0E96B4C}"/>
              </a:ext>
            </a:extLst>
          </p:cNvPr>
          <p:cNvSpPr/>
          <p:nvPr/>
        </p:nvSpPr>
        <p:spPr>
          <a:xfrm>
            <a:off x="2647417" y="2584398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4B38CE1-D5B2-4C01-B1B4-EF36A59DC578}"/>
              </a:ext>
            </a:extLst>
          </p:cNvPr>
          <p:cNvSpPr txBox="1"/>
          <p:nvPr/>
        </p:nvSpPr>
        <p:spPr>
          <a:xfrm>
            <a:off x="5099226" y="1098024"/>
            <a:ext cx="391082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Algoritmo de priorización</a:t>
            </a:r>
          </a:p>
          <a:p>
            <a:endParaRPr lang="es-ES" sz="1200" dirty="0"/>
          </a:p>
          <a:p>
            <a:pPr>
              <a:spcAft>
                <a:spcPts val="600"/>
              </a:spcAft>
            </a:pPr>
            <a:r>
              <a:rPr lang="es-ES" sz="1800" dirty="0"/>
              <a:t>Para cada </a:t>
            </a:r>
            <a:r>
              <a:rPr lang="es-ES" sz="1800" b="1" dirty="0"/>
              <a:t>Actor</a:t>
            </a:r>
            <a:r>
              <a:rPr lang="es-ES" sz="1800" dirty="0"/>
              <a:t>: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compuestos</a:t>
            </a:r>
            <a:r>
              <a:rPr lang="es-E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que no participan en ninguna relación de composición (como compuesto o componente):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¿Cuán importante es el elemento para el actor al que pertenece?</a:t>
            </a:r>
          </a:p>
          <a:p>
            <a:pPr marL="536575" lvl="1">
              <a:spcAft>
                <a:spcPts val="1200"/>
              </a:spcAft>
            </a:pPr>
            <a:r>
              <a:rPr lang="es-ES" sz="15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de seguro estás de que esa es la importancia adecuada?</a:t>
            </a:r>
          </a:p>
          <a:p>
            <a:pPr marL="342900" lvl="1" indent="-342900">
              <a:buFont typeface="+mj-lt"/>
              <a:buAutoNum type="arabicPeriod" startAt="2"/>
            </a:pPr>
            <a:r>
              <a:rPr lang="es-ES" sz="1600" dirty="0">
                <a:solidFill>
                  <a:schemeClr val="tx1"/>
                </a:solidFill>
              </a:rPr>
              <a:t>Priorizar los elementos intencionales que son </a:t>
            </a:r>
            <a:r>
              <a:rPr lang="es-ES" sz="1600" b="1" dirty="0">
                <a:solidFill>
                  <a:schemeClr val="tx1"/>
                </a:solidFill>
              </a:rPr>
              <a:t>componentes de </a:t>
            </a:r>
            <a:r>
              <a:rPr lang="es-ES" sz="1600" dirty="0">
                <a:solidFill>
                  <a:schemeClr val="tx1"/>
                </a:solidFill>
              </a:rPr>
              <a:t>otro (y no son compuestos a su vez, en casos de varios niveles):</a:t>
            </a: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¿Cuán importante es el elemento para el elemento que descompone?</a:t>
            </a:r>
          </a:p>
          <a:p>
            <a:pPr marL="536575" lvl="1"/>
            <a:endParaRPr lang="es-ES" sz="1500" i="1" dirty="0">
              <a:solidFill>
                <a:schemeClr val="tx1"/>
              </a:solidFill>
            </a:endParaRPr>
          </a:p>
          <a:p>
            <a:pPr marL="536575" lvl="1"/>
            <a:r>
              <a:rPr lang="es-ES" sz="1500" i="1" dirty="0">
                <a:solidFill>
                  <a:schemeClr val="tx1"/>
                </a:solidFill>
              </a:rPr>
              <a:t>¿Cómo de seguro estás de que esa es la importancia adecuada?</a:t>
            </a:r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1B3A8D38-A9FE-4627-B673-14BBA50FD4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298959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52753E67-9B11-4E5E-9D57-B2CCC302A821}"/>
              </a:ext>
            </a:extLst>
          </p:cNvPr>
          <p:cNvSpPr/>
          <p:nvPr/>
        </p:nvSpPr>
        <p:spPr>
          <a:xfrm>
            <a:off x="2164811" y="2015296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D259549-372B-4C87-AFBE-49D34ABA5E6D}"/>
              </a:ext>
            </a:extLst>
          </p:cNvPr>
          <p:cNvSpPr/>
          <p:nvPr/>
        </p:nvSpPr>
        <p:spPr>
          <a:xfrm>
            <a:off x="2162175" y="3475342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7425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292208D-34B8-40BE-B6ED-45EABBF6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09846" y="1407359"/>
            <a:ext cx="5527473" cy="238627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C1DFB34B-9D87-446F-8A0E-AC3E58B76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CA81DB8C-67D1-47D4-995E-C24406179A80}"/>
              </a:ext>
            </a:extLst>
          </p:cNvPr>
          <p:cNvSpPr/>
          <p:nvPr/>
        </p:nvSpPr>
        <p:spPr>
          <a:xfrm>
            <a:off x="5018708" y="1782695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8F536BF-409B-4450-B34A-9E5DA9F06175}"/>
              </a:ext>
            </a:extLst>
          </p:cNvPr>
          <p:cNvSpPr/>
          <p:nvPr/>
        </p:nvSpPr>
        <p:spPr>
          <a:xfrm>
            <a:off x="8132561" y="1673549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5DF216F-7C55-44C6-95F3-C3F73BE8FB41}"/>
              </a:ext>
            </a:extLst>
          </p:cNvPr>
          <p:cNvSpPr/>
          <p:nvPr/>
        </p:nvSpPr>
        <p:spPr>
          <a:xfrm>
            <a:off x="8163587" y="1835505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F31AF895-E083-4143-AFE6-88B76E380821}"/>
              </a:ext>
            </a:extLst>
          </p:cNvPr>
          <p:cNvSpPr/>
          <p:nvPr/>
        </p:nvSpPr>
        <p:spPr>
          <a:xfrm>
            <a:off x="463614" y="1801206"/>
            <a:ext cx="1273493" cy="14527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Imagen 36" descr="Imagen que contiene pantalla, computadora, laptop, monitor&#10;&#10;Descripción generada automáticamente">
            <a:extLst>
              <a:ext uri="{FF2B5EF4-FFF2-40B4-BE49-F238E27FC236}">
                <a16:creationId xmlns:a16="http://schemas.microsoft.com/office/drawing/2014/main" id="{8BB52F85-FEBF-4613-936C-2507D82416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96" t="62212" r="5732" b="21052"/>
          <a:stretch/>
        </p:blipFill>
        <p:spPr>
          <a:xfrm>
            <a:off x="366765" y="1801206"/>
            <a:ext cx="3059723" cy="1452787"/>
          </a:xfrm>
          <a:prstGeom prst="rect">
            <a:avLst/>
          </a:prstGeom>
        </p:spPr>
      </p:pic>
      <p:graphicFrame>
        <p:nvGraphicFramePr>
          <p:cNvPr id="24" name="Content Placeholder 2" descr=" 19">
            <a:extLst>
              <a:ext uri="{FF2B5EF4-FFF2-40B4-BE49-F238E27FC236}">
                <a16:creationId xmlns:a16="http://schemas.microsoft.com/office/drawing/2014/main" id="{5655090C-8BF6-43E5-B0FE-C6840F91D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757076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27" name="Rectángulo 26">
            <a:extLst>
              <a:ext uri="{FF2B5EF4-FFF2-40B4-BE49-F238E27FC236}">
                <a16:creationId xmlns:a16="http://schemas.microsoft.com/office/drawing/2014/main" id="{DB1B239A-7246-4F09-9BF0-8E181B5A419C}"/>
              </a:ext>
            </a:extLst>
          </p:cNvPr>
          <p:cNvSpPr/>
          <p:nvPr/>
        </p:nvSpPr>
        <p:spPr>
          <a:xfrm>
            <a:off x="5099227" y="3141234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BB531AB-435D-455F-A7FB-F59A646159D3}"/>
              </a:ext>
            </a:extLst>
          </p:cNvPr>
          <p:cNvSpPr/>
          <p:nvPr/>
        </p:nvSpPr>
        <p:spPr>
          <a:xfrm>
            <a:off x="4384512" y="239589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723A9B8-72DF-49E8-A1A7-C5C9FB268223}"/>
              </a:ext>
            </a:extLst>
          </p:cNvPr>
          <p:cNvSpPr/>
          <p:nvPr/>
        </p:nvSpPr>
        <p:spPr>
          <a:xfrm>
            <a:off x="5570779" y="237584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FBDD9A1-A3D1-4773-B586-AE76C2092719}"/>
              </a:ext>
            </a:extLst>
          </p:cNvPr>
          <p:cNvSpPr/>
          <p:nvPr/>
        </p:nvSpPr>
        <p:spPr>
          <a:xfrm>
            <a:off x="7381378" y="229919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54B81C8-E3BA-4926-90FD-AEC6CF450ED9}"/>
              </a:ext>
            </a:extLst>
          </p:cNvPr>
          <p:cNvSpPr/>
          <p:nvPr/>
        </p:nvSpPr>
        <p:spPr>
          <a:xfrm>
            <a:off x="7387023" y="247539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1804BF31-0E44-4C3F-86CE-9420E2F219E9}"/>
              </a:ext>
            </a:extLst>
          </p:cNvPr>
          <p:cNvSpPr/>
          <p:nvPr/>
        </p:nvSpPr>
        <p:spPr>
          <a:xfrm>
            <a:off x="8636225" y="227914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A1B5125-F19E-421A-8819-B1DCC91E0928}"/>
              </a:ext>
            </a:extLst>
          </p:cNvPr>
          <p:cNvSpPr/>
          <p:nvPr/>
        </p:nvSpPr>
        <p:spPr>
          <a:xfrm>
            <a:off x="8649490" y="2455348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D990D833-1040-47EB-B9B3-1E01C096F24D}"/>
              </a:ext>
            </a:extLst>
          </p:cNvPr>
          <p:cNvSpPr/>
          <p:nvPr/>
        </p:nvSpPr>
        <p:spPr>
          <a:xfrm>
            <a:off x="8082353" y="2878532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FDF4B51-280B-4B34-806C-471E4B2AD6FB}"/>
              </a:ext>
            </a:extLst>
          </p:cNvPr>
          <p:cNvSpPr/>
          <p:nvPr/>
        </p:nvSpPr>
        <p:spPr>
          <a:xfrm>
            <a:off x="8060311" y="3078763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9B97738D-992A-4E11-824D-91B3CCD471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21856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EF87D21D-9F3A-4E95-A472-828C720FCFF8}"/>
              </a:ext>
            </a:extLst>
          </p:cNvPr>
          <p:cNvSpPr/>
          <p:nvPr/>
        </p:nvSpPr>
        <p:spPr>
          <a:xfrm>
            <a:off x="4398202" y="255810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17BC8DF-2B28-490B-8477-12C5350B23A8}"/>
              </a:ext>
            </a:extLst>
          </p:cNvPr>
          <p:cNvSpPr/>
          <p:nvPr/>
        </p:nvSpPr>
        <p:spPr>
          <a:xfrm>
            <a:off x="5584469" y="2538056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D82A3D-769C-4E7E-BC29-A44D6C0F49B4}"/>
              </a:ext>
            </a:extLst>
          </p:cNvPr>
          <p:cNvSpPr/>
          <p:nvPr/>
        </p:nvSpPr>
        <p:spPr>
          <a:xfrm>
            <a:off x="5101863" y="1968954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A0D5065-3DB7-4B25-B289-533A87457408}"/>
              </a:ext>
            </a:extLst>
          </p:cNvPr>
          <p:cNvSpPr/>
          <p:nvPr/>
        </p:nvSpPr>
        <p:spPr>
          <a:xfrm>
            <a:off x="5099227" y="329946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6395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D0E7974-9230-496A-9BF3-1F9BA6F9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72918" y="3646899"/>
            <a:ext cx="5527473" cy="2386272"/>
          </a:xfrm>
          <a:prstGeom prst="rect">
            <a:avLst/>
          </a:prstGeom>
        </p:spPr>
      </p:pic>
      <p:pic>
        <p:nvPicPr>
          <p:cNvPr id="49" name="Imagen 48" descr="Imagen que contiene pantalla, computadora, laptop, monitor&#10;&#10;Descripción generada automáticamente">
            <a:extLst>
              <a:ext uri="{FF2B5EF4-FFF2-40B4-BE49-F238E27FC236}">
                <a16:creationId xmlns:a16="http://schemas.microsoft.com/office/drawing/2014/main" id="{AB876FDE-C57C-41E9-A4D2-FF3BBBCCC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896" t="62212" r="5732" b="21052"/>
          <a:stretch/>
        </p:blipFill>
        <p:spPr>
          <a:xfrm>
            <a:off x="366765" y="1801206"/>
            <a:ext cx="3059723" cy="14527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C1DFB34B-9D87-446F-8A0E-AC3E58B76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BEC85E25-30D1-49C8-9448-0BDF8171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85" y="1562752"/>
            <a:ext cx="3851512" cy="2261423"/>
          </a:xfrm>
        </p:spPr>
        <p:txBody>
          <a:bodyPr/>
          <a:lstStyle/>
          <a:p>
            <a:pPr marL="129541" indent="0">
              <a:buNone/>
            </a:pPr>
            <a:r>
              <a:rPr lang="es-ES" sz="2200" dirty="0">
                <a:solidFill>
                  <a:schemeClr val="accent6"/>
                </a:solidFill>
              </a:rPr>
              <a:t>Priorización de actores:</a:t>
            </a:r>
          </a:p>
          <a:p>
            <a:pPr marL="129541" indent="0">
              <a:buNone/>
            </a:pPr>
            <a:r>
              <a:rPr lang="es-ES" sz="2200" dirty="0"/>
              <a:t>Determinar el nivel de importancia que tienen los </a:t>
            </a:r>
            <a:r>
              <a:rPr lang="es-ES" sz="2200" b="1" dirty="0"/>
              <a:t>actores</a:t>
            </a:r>
            <a:r>
              <a:rPr lang="es-ES" sz="2200" dirty="0"/>
              <a:t> (</a:t>
            </a:r>
            <a:r>
              <a:rPr lang="es-ES" sz="2200" dirty="0" err="1"/>
              <a:t>stakeholders</a:t>
            </a:r>
            <a:r>
              <a:rPr lang="es-ES" sz="2200" dirty="0"/>
              <a:t>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7C04961-C75E-4456-B491-75A8B70044D3}"/>
              </a:ext>
            </a:extLst>
          </p:cNvPr>
          <p:cNvSpPr txBox="1"/>
          <p:nvPr/>
        </p:nvSpPr>
        <p:spPr>
          <a:xfrm>
            <a:off x="2901498" y="6007999"/>
            <a:ext cx="2257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</a:t>
            </a:r>
            <a:r>
              <a:rPr lang="es-ES" b="1" dirty="0"/>
              <a:t>importante</a:t>
            </a:r>
            <a:r>
              <a:rPr lang="es-ES" dirty="0"/>
              <a:t> es el </a:t>
            </a:r>
            <a:r>
              <a:rPr lang="es-ES" b="1" dirty="0"/>
              <a:t>usuario</a:t>
            </a:r>
            <a:r>
              <a:rPr lang="es-ES" dirty="0"/>
              <a:t>?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33B3FAE-99C6-444F-90A9-C130AC4242CE}"/>
              </a:ext>
            </a:extLst>
          </p:cNvPr>
          <p:cNvSpPr txBox="1"/>
          <p:nvPr/>
        </p:nvSpPr>
        <p:spPr>
          <a:xfrm>
            <a:off x="5611571" y="6007999"/>
            <a:ext cx="244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</a:t>
            </a:r>
            <a:r>
              <a:rPr lang="es-ES" b="1" dirty="0"/>
              <a:t>importante</a:t>
            </a:r>
            <a:r>
              <a:rPr lang="es-ES" dirty="0"/>
              <a:t> es </a:t>
            </a:r>
          </a:p>
          <a:p>
            <a:pPr algn="ctr"/>
            <a:r>
              <a:rPr lang="es-ES" dirty="0"/>
              <a:t>la </a:t>
            </a:r>
            <a:r>
              <a:rPr lang="es-ES" b="1" dirty="0"/>
              <a:t>organización</a:t>
            </a:r>
            <a:r>
              <a:rPr lang="es-ES" dirty="0"/>
              <a:t>?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B3C91DC7-2B17-4315-9BBC-64380D7FA3AA}"/>
              </a:ext>
            </a:extLst>
          </p:cNvPr>
          <p:cNvSpPr/>
          <p:nvPr/>
        </p:nvSpPr>
        <p:spPr>
          <a:xfrm>
            <a:off x="2095564" y="1801206"/>
            <a:ext cx="1273493" cy="145278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618846F-0321-4FC7-B021-984AF181AAE0}"/>
              </a:ext>
            </a:extLst>
          </p:cNvPr>
          <p:cNvSpPr/>
          <p:nvPr/>
        </p:nvSpPr>
        <p:spPr>
          <a:xfrm>
            <a:off x="2502733" y="3772354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953B7F5F-880A-4663-ABF9-F7A77DD894E8}"/>
              </a:ext>
            </a:extLst>
          </p:cNvPr>
          <p:cNvSpPr/>
          <p:nvPr/>
        </p:nvSpPr>
        <p:spPr>
          <a:xfrm>
            <a:off x="2575647" y="3980329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32FF26E9-2079-45B7-AD07-E44F497B3282}"/>
              </a:ext>
            </a:extLst>
          </p:cNvPr>
          <p:cNvSpPr/>
          <p:nvPr/>
        </p:nvSpPr>
        <p:spPr>
          <a:xfrm>
            <a:off x="5670050" y="364689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F577CF2E-8AAF-4B53-9172-33E53B4C726C}"/>
              </a:ext>
            </a:extLst>
          </p:cNvPr>
          <p:cNvSpPr/>
          <p:nvPr/>
        </p:nvSpPr>
        <p:spPr>
          <a:xfrm>
            <a:off x="5649671" y="3826441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graphicFrame>
        <p:nvGraphicFramePr>
          <p:cNvPr id="32" name="Content Placeholder 2" descr=" 19">
            <a:extLst>
              <a:ext uri="{FF2B5EF4-FFF2-40B4-BE49-F238E27FC236}">
                <a16:creationId xmlns:a16="http://schemas.microsoft.com/office/drawing/2014/main" id="{54043595-6E54-410A-8178-FA897A698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435181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30A676F9-C488-4A48-9853-83BE2CCE6DBC}"/>
              </a:ext>
            </a:extLst>
          </p:cNvPr>
          <p:cNvSpPr/>
          <p:nvPr/>
        </p:nvSpPr>
        <p:spPr>
          <a:xfrm>
            <a:off x="4581780" y="4022235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CA21D4F-2DBA-4F49-ADC2-3DEF527E524A}"/>
              </a:ext>
            </a:extLst>
          </p:cNvPr>
          <p:cNvSpPr/>
          <p:nvPr/>
        </p:nvSpPr>
        <p:spPr>
          <a:xfrm>
            <a:off x="7695633" y="3913089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B0CF0C-F350-4DAF-B7AA-CD8C674DE4A1}"/>
              </a:ext>
            </a:extLst>
          </p:cNvPr>
          <p:cNvSpPr/>
          <p:nvPr/>
        </p:nvSpPr>
        <p:spPr>
          <a:xfrm>
            <a:off x="7726659" y="4075045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8D76447-2D62-4787-A1CF-4B9955A3493C}"/>
              </a:ext>
            </a:extLst>
          </p:cNvPr>
          <p:cNvSpPr/>
          <p:nvPr/>
        </p:nvSpPr>
        <p:spPr>
          <a:xfrm>
            <a:off x="4662299" y="5380774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618AE5-8454-4C34-9EC5-9E4AF05CA9B2}"/>
              </a:ext>
            </a:extLst>
          </p:cNvPr>
          <p:cNvSpPr/>
          <p:nvPr/>
        </p:nvSpPr>
        <p:spPr>
          <a:xfrm>
            <a:off x="3947584" y="463543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6D59A3-5676-4CD3-8368-BA0E118C823B}"/>
              </a:ext>
            </a:extLst>
          </p:cNvPr>
          <p:cNvSpPr/>
          <p:nvPr/>
        </p:nvSpPr>
        <p:spPr>
          <a:xfrm>
            <a:off x="5133851" y="461538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BCC9AB9-99B5-4A09-8E0E-A36DF8729DC5}"/>
              </a:ext>
            </a:extLst>
          </p:cNvPr>
          <p:cNvSpPr/>
          <p:nvPr/>
        </p:nvSpPr>
        <p:spPr>
          <a:xfrm>
            <a:off x="6944450" y="4538730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B0ABC27-0F13-44C2-8412-C04920363844}"/>
              </a:ext>
            </a:extLst>
          </p:cNvPr>
          <p:cNvSpPr/>
          <p:nvPr/>
        </p:nvSpPr>
        <p:spPr>
          <a:xfrm>
            <a:off x="6950095" y="471493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DCAF83E-FDB6-4B90-A906-CD037520A59E}"/>
              </a:ext>
            </a:extLst>
          </p:cNvPr>
          <p:cNvSpPr/>
          <p:nvPr/>
        </p:nvSpPr>
        <p:spPr>
          <a:xfrm>
            <a:off x="8199297" y="4518681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C024501-9698-44A4-97FF-21E1D7B3D2A3}"/>
              </a:ext>
            </a:extLst>
          </p:cNvPr>
          <p:cNvSpPr/>
          <p:nvPr/>
        </p:nvSpPr>
        <p:spPr>
          <a:xfrm>
            <a:off x="8212562" y="4694888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C7181A3-9E20-46B4-9713-8947BB9496D5}"/>
              </a:ext>
            </a:extLst>
          </p:cNvPr>
          <p:cNvSpPr/>
          <p:nvPr/>
        </p:nvSpPr>
        <p:spPr>
          <a:xfrm>
            <a:off x="7645425" y="5118072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CC5FA32-73D1-4DE1-B747-2FD956948EC9}"/>
              </a:ext>
            </a:extLst>
          </p:cNvPr>
          <p:cNvSpPr/>
          <p:nvPr/>
        </p:nvSpPr>
        <p:spPr>
          <a:xfrm>
            <a:off x="7623383" y="5318303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4DDF1A4-C149-4362-AB09-91071ABDB458}"/>
              </a:ext>
            </a:extLst>
          </p:cNvPr>
          <p:cNvSpPr/>
          <p:nvPr/>
        </p:nvSpPr>
        <p:spPr>
          <a:xfrm>
            <a:off x="3961274" y="479764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895A6E1-2CC6-4387-A201-7D448A66712D}"/>
              </a:ext>
            </a:extLst>
          </p:cNvPr>
          <p:cNvSpPr/>
          <p:nvPr/>
        </p:nvSpPr>
        <p:spPr>
          <a:xfrm>
            <a:off x="5147541" y="4777596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9D7703B-D401-4EC4-BACB-A3D5CC670FFE}"/>
              </a:ext>
            </a:extLst>
          </p:cNvPr>
          <p:cNvSpPr/>
          <p:nvPr/>
        </p:nvSpPr>
        <p:spPr>
          <a:xfrm>
            <a:off x="4664935" y="4208494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D4E56AA-A7DC-4B52-9F45-F1C399818059}"/>
              </a:ext>
            </a:extLst>
          </p:cNvPr>
          <p:cNvSpPr/>
          <p:nvPr/>
        </p:nvSpPr>
        <p:spPr>
          <a:xfrm>
            <a:off x="4662299" y="553900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411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Priorización</a:t>
            </a:r>
            <a:endParaRPr lang="en-US" dirty="0"/>
          </a:p>
        </p:txBody>
      </p:sp>
      <p:graphicFrame>
        <p:nvGraphicFramePr>
          <p:cNvPr id="49" name="Content Placeholder 2" descr=" 19">
            <a:extLst>
              <a:ext uri="{FF2B5EF4-FFF2-40B4-BE49-F238E27FC236}">
                <a16:creationId xmlns:a16="http://schemas.microsoft.com/office/drawing/2014/main" id="{11407349-3C51-4A8D-B98A-A3E5A8E23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3318203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E97DFCEA-2802-4378-B788-25986409A2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666778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AC0A9DD0-3415-453F-A088-44FFDF69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8127" y="1325337"/>
            <a:ext cx="5527473" cy="238627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385A609-DA72-4FC3-A253-48E08326BD00}"/>
              </a:ext>
            </a:extLst>
          </p:cNvPr>
          <p:cNvSpPr/>
          <p:nvPr/>
        </p:nvSpPr>
        <p:spPr>
          <a:xfrm>
            <a:off x="2287942" y="1450792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91FC4F7-6F97-41FA-8D76-B4AFC5B2130F}"/>
              </a:ext>
            </a:extLst>
          </p:cNvPr>
          <p:cNvSpPr/>
          <p:nvPr/>
        </p:nvSpPr>
        <p:spPr>
          <a:xfrm>
            <a:off x="2360856" y="1658767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9A48DB5-C6C0-4CEA-A74D-4BDA8B87E38A}"/>
              </a:ext>
            </a:extLst>
          </p:cNvPr>
          <p:cNvSpPr/>
          <p:nvPr/>
        </p:nvSpPr>
        <p:spPr>
          <a:xfrm>
            <a:off x="5455259" y="132533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A79481A-5842-442B-882A-320A5E16478C}"/>
              </a:ext>
            </a:extLst>
          </p:cNvPr>
          <p:cNvSpPr/>
          <p:nvPr/>
        </p:nvSpPr>
        <p:spPr>
          <a:xfrm>
            <a:off x="5434880" y="150487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CDEE40-EB90-4A75-83C3-34E03ECB56ED}"/>
              </a:ext>
            </a:extLst>
          </p:cNvPr>
          <p:cNvSpPr/>
          <p:nvPr/>
        </p:nvSpPr>
        <p:spPr>
          <a:xfrm>
            <a:off x="4366989" y="1700673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1D32ECF-958C-4C34-99E7-DAC271CBA966}"/>
              </a:ext>
            </a:extLst>
          </p:cNvPr>
          <p:cNvSpPr/>
          <p:nvPr/>
        </p:nvSpPr>
        <p:spPr>
          <a:xfrm>
            <a:off x="7480842" y="1591527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820F69C-DADA-42B6-93D4-4B16C556AF31}"/>
              </a:ext>
            </a:extLst>
          </p:cNvPr>
          <p:cNvSpPr/>
          <p:nvPr/>
        </p:nvSpPr>
        <p:spPr>
          <a:xfrm>
            <a:off x="7511868" y="1753483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5075369-6878-45C8-AD6B-F401DF6E6A65}"/>
              </a:ext>
            </a:extLst>
          </p:cNvPr>
          <p:cNvSpPr/>
          <p:nvPr/>
        </p:nvSpPr>
        <p:spPr>
          <a:xfrm>
            <a:off x="4447508" y="3059212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2EE0A35-2AFB-43E9-8D0B-22394FF9EEDA}"/>
              </a:ext>
            </a:extLst>
          </p:cNvPr>
          <p:cNvSpPr/>
          <p:nvPr/>
        </p:nvSpPr>
        <p:spPr>
          <a:xfrm>
            <a:off x="3732793" y="2313875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7821E9-EF71-4EEA-9DC4-171339BF5392}"/>
              </a:ext>
            </a:extLst>
          </p:cNvPr>
          <p:cNvSpPr/>
          <p:nvPr/>
        </p:nvSpPr>
        <p:spPr>
          <a:xfrm>
            <a:off x="4919060" y="2293826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BDA74A3-D113-4D04-9FD5-0BDED2CFC5A7}"/>
              </a:ext>
            </a:extLst>
          </p:cNvPr>
          <p:cNvSpPr/>
          <p:nvPr/>
        </p:nvSpPr>
        <p:spPr>
          <a:xfrm>
            <a:off x="6729659" y="221716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45BB0616-6630-4534-9F0C-54532C52E7FC}"/>
              </a:ext>
            </a:extLst>
          </p:cNvPr>
          <p:cNvSpPr/>
          <p:nvPr/>
        </p:nvSpPr>
        <p:spPr>
          <a:xfrm>
            <a:off x="6735304" y="239337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6E4803-A001-4242-900C-2ED1FA568DF1}"/>
              </a:ext>
            </a:extLst>
          </p:cNvPr>
          <p:cNvSpPr/>
          <p:nvPr/>
        </p:nvSpPr>
        <p:spPr>
          <a:xfrm>
            <a:off x="7984506" y="219711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0049342-7B57-4C65-B3C8-5B083DA09750}"/>
              </a:ext>
            </a:extLst>
          </p:cNvPr>
          <p:cNvSpPr/>
          <p:nvPr/>
        </p:nvSpPr>
        <p:spPr>
          <a:xfrm>
            <a:off x="7997771" y="237332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8517370-86FB-407F-8751-C4354A7AE82F}"/>
              </a:ext>
            </a:extLst>
          </p:cNvPr>
          <p:cNvSpPr/>
          <p:nvPr/>
        </p:nvSpPr>
        <p:spPr>
          <a:xfrm>
            <a:off x="7430634" y="2796510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95A7B28D-9F82-4C2E-8E82-7A3C1FE9D1DA}"/>
              </a:ext>
            </a:extLst>
          </p:cNvPr>
          <p:cNvSpPr/>
          <p:nvPr/>
        </p:nvSpPr>
        <p:spPr>
          <a:xfrm>
            <a:off x="7408592" y="2996741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7DF968C-8B09-4BCB-8EE0-34BA8A7525AD}"/>
              </a:ext>
            </a:extLst>
          </p:cNvPr>
          <p:cNvSpPr/>
          <p:nvPr/>
        </p:nvSpPr>
        <p:spPr>
          <a:xfrm>
            <a:off x="3746483" y="2476083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C74A4B4-2797-4656-BEE5-96D5F97BFE02}"/>
              </a:ext>
            </a:extLst>
          </p:cNvPr>
          <p:cNvSpPr/>
          <p:nvPr/>
        </p:nvSpPr>
        <p:spPr>
          <a:xfrm>
            <a:off x="4932750" y="2456034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75C3683-5C31-4EF7-945C-DFDC6C95DAB9}"/>
              </a:ext>
            </a:extLst>
          </p:cNvPr>
          <p:cNvSpPr/>
          <p:nvPr/>
        </p:nvSpPr>
        <p:spPr>
          <a:xfrm>
            <a:off x="4450144" y="1886932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FF9933"/>
                </a:solidFill>
              </a:rPr>
              <a:t>S</a:t>
            </a:r>
            <a:endParaRPr lang="en-US" b="1" dirty="0">
              <a:solidFill>
                <a:srgbClr val="FF9933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B2ABA5D-2B67-4F55-BC44-E23EC2998C37}"/>
              </a:ext>
            </a:extLst>
          </p:cNvPr>
          <p:cNvSpPr/>
          <p:nvPr/>
        </p:nvSpPr>
        <p:spPr>
          <a:xfrm>
            <a:off x="4447508" y="3217438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170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3D6EC-819C-4694-8CB7-86512334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VEGAN?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43EDBD-6C6C-4ECA-B451-1455D875E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460898"/>
          </a:xfrm>
        </p:spPr>
        <p:txBody>
          <a:bodyPr/>
          <a:lstStyle/>
          <a:p>
            <a:r>
              <a:rPr lang="es-ES" sz="2000" dirty="0"/>
              <a:t> Técnica de análisis de modelos de objetivos que ayuda en la toma de decisiones mediante la </a:t>
            </a:r>
            <a:r>
              <a:rPr lang="es-ES" sz="2000" b="1" dirty="0"/>
              <a:t>priorización de objetivos</a:t>
            </a:r>
          </a:p>
          <a:p>
            <a:pPr lvl="1"/>
            <a:r>
              <a:rPr lang="es-ES" sz="1800" dirty="0"/>
              <a:t> Solucionar las </a:t>
            </a:r>
            <a:r>
              <a:rPr lang="es-ES" sz="1800" dirty="0">
                <a:solidFill>
                  <a:schemeClr val="accent6"/>
                </a:solidFill>
              </a:rPr>
              <a:t>tensiones</a:t>
            </a:r>
            <a:r>
              <a:rPr lang="es-ES" sz="1800" dirty="0"/>
              <a:t> entre los stakeholders</a:t>
            </a:r>
          </a:p>
          <a:p>
            <a:pPr lvl="1"/>
            <a:r>
              <a:rPr lang="es-ES" sz="1800" dirty="0"/>
              <a:t> Solucionar los </a:t>
            </a:r>
            <a:r>
              <a:rPr lang="es-ES" sz="1800" dirty="0">
                <a:solidFill>
                  <a:schemeClr val="accent6"/>
                </a:solidFill>
              </a:rPr>
              <a:t>conflictos</a:t>
            </a:r>
            <a:r>
              <a:rPr lang="es-ES" sz="1800" dirty="0"/>
              <a:t> entre los atributos de calidad</a:t>
            </a:r>
          </a:p>
          <a:p>
            <a:pPr marL="129541" indent="0">
              <a:buNone/>
            </a:pPr>
            <a:r>
              <a:rPr lang="es-ES" sz="2000" dirty="0"/>
              <a:t> </a:t>
            </a:r>
          </a:p>
          <a:p>
            <a:pPr marL="129541" indent="0">
              <a:buNone/>
            </a:pPr>
            <a:r>
              <a:rPr lang="es-ES" sz="2000" dirty="0"/>
              <a:t> Aproximación basada en la </a:t>
            </a:r>
            <a:r>
              <a:rPr lang="es-ES" sz="2000" b="1" dirty="0"/>
              <a:t>propagación de la importancia de los objetivos </a:t>
            </a:r>
            <a:r>
              <a:rPr lang="es-ES" sz="2000" dirty="0"/>
              <a:t>y técnicas de toma de decisiones </a:t>
            </a:r>
            <a:r>
              <a:rPr lang="es-ES" sz="2000" dirty="0" err="1"/>
              <a:t>multi</a:t>
            </a:r>
            <a:r>
              <a:rPr lang="es-ES" sz="2000" dirty="0"/>
              <a:t>-criterio difusos </a:t>
            </a:r>
          </a:p>
          <a:p>
            <a:pPr marL="129541" indent="0">
              <a:buNone/>
            </a:pPr>
            <a:endParaRPr lang="es-ES" sz="2000" dirty="0"/>
          </a:p>
          <a:p>
            <a:r>
              <a:rPr lang="es-ES" sz="2000" dirty="0"/>
              <a:t> Utiliza un modelo de objetivos priorizado (que aporta “</a:t>
            </a:r>
            <a:r>
              <a:rPr lang="es-ES" sz="2000" b="1" dirty="0"/>
              <a:t>valor”</a:t>
            </a:r>
            <a:r>
              <a:rPr lang="es-ES" sz="2000" dirty="0"/>
              <a:t> a los </a:t>
            </a:r>
            <a:r>
              <a:rPr lang="es-ES" sz="2000" dirty="0" err="1"/>
              <a:t>stakeholders</a:t>
            </a:r>
            <a:r>
              <a:rPr lang="es-ES" sz="2000" dirty="0"/>
              <a:t>) para la toma de decisiones</a:t>
            </a:r>
          </a:p>
          <a:p>
            <a:pPr marL="129541" indent="0">
              <a:buNone/>
            </a:pPr>
            <a:endParaRPr lang="es-ES" sz="2000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60C1D2-9E63-4BDF-B822-845BAFA18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79943" y="5273749"/>
            <a:ext cx="6177517" cy="8080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s-ES" sz="1600" dirty="0"/>
              <a:t>Valor: término genérico que engloba un conjunto de elementos (Económicos, sociales, utilitarios, estéticos, éticos, etc.) los cuales son relevantes para una persona u organización</a:t>
            </a:r>
          </a:p>
        </p:txBody>
      </p:sp>
    </p:spTree>
    <p:extLst>
      <p:ext uri="{BB962C8B-B14F-4D97-AF65-F5344CB8AC3E}">
        <p14:creationId xmlns:p14="http://schemas.microsoft.com/office/powerpoint/2010/main" val="302492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8576C35-5D7C-478B-AFCE-595FB62757F6}"/>
              </a:ext>
            </a:extLst>
          </p:cNvPr>
          <p:cNvSpPr txBox="1"/>
          <p:nvPr/>
        </p:nvSpPr>
        <p:spPr>
          <a:xfrm>
            <a:off x="4775980" y="1524000"/>
            <a:ext cx="41148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accent6"/>
                </a:solidFill>
              </a:rPr>
              <a:t>Técnica Persona: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Técnica de </a:t>
            </a:r>
            <a:r>
              <a:rPr lang="es-ES" u="sng" dirty="0"/>
              <a:t>elicitación de requisitos </a:t>
            </a:r>
            <a:r>
              <a:rPr lang="es-ES" dirty="0"/>
              <a:t>que tiene su origen en prácticas del área de marketing para la comercialización de productos.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Una persona es una descripción ficticia de una persona representando las características claves de un tipo de usuario o grupo.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Provee un modelo de la comunidad de usuarios que </a:t>
            </a:r>
            <a:r>
              <a:rPr lang="es-ES" b="1" dirty="0"/>
              <a:t>ayuda a entender y predecir cómo los usuarios pueden actuar y reaccionar basado en sus características </a:t>
            </a:r>
            <a:r>
              <a:rPr lang="es-ES" dirty="0"/>
              <a:t>(sexo, edad, ocupación,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Son muy útiles para la toma de decisiones, determinar funcionalidades relevantes y aspectos de calidad específicos (usabilidad, rendimiento…).</a:t>
            </a: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4479056B-10E5-41F8-92F0-0DE2DEA6586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42D0613-85DC-4E02-8608-7C22F9B2E0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graphicFrame>
        <p:nvGraphicFramePr>
          <p:cNvPr id="28" name="Content Placeholder 2" descr=" 19">
            <a:extLst>
              <a:ext uri="{FF2B5EF4-FFF2-40B4-BE49-F238E27FC236}">
                <a16:creationId xmlns:a16="http://schemas.microsoft.com/office/drawing/2014/main" id="{E4EB6104-123B-4B94-B8FC-809EFFEC2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388077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A6356133-67B2-48DD-BDC6-5DB6CCD39DB0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913ECC3-3A02-4AB7-8FA8-F7923FB09546}"/>
              </a:ext>
            </a:extLst>
          </p:cNvPr>
          <p:cNvSpPr txBox="1"/>
          <p:nvPr/>
        </p:nvSpPr>
        <p:spPr>
          <a:xfrm>
            <a:off x="2850250" y="1621157"/>
            <a:ext cx="1747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importante es enviar un mensaje </a:t>
            </a:r>
            <a:r>
              <a:rPr lang="es-ES" b="1" dirty="0"/>
              <a:t>rápidamente </a:t>
            </a:r>
            <a:r>
              <a:rPr lang="es-ES" dirty="0"/>
              <a:t>para el usuario?</a:t>
            </a:r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A65F4F39-D3D7-4BD0-A7C0-D8DA831BA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506732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24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34B37329-B4B1-47E6-8E7C-D3D3727C9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11733" y="1318816"/>
            <a:ext cx="2802122" cy="26193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2E9534-1B9E-4BD7-BC8C-444BF534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VEGAN: </a:t>
            </a:r>
            <a:r>
              <a:rPr lang="en-US" dirty="0" err="1"/>
              <a:t>Priorización</a:t>
            </a:r>
            <a:endParaRPr lang="en-US" dirty="0"/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5CE1DE9-F859-4506-8C33-97EF2C074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6275" y="1581150"/>
          <a:ext cx="469106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60430" imgH="3460804" progId="Word.Document.12">
                  <p:embed/>
                </p:oleObj>
              </mc:Choice>
              <mc:Fallback>
                <p:oleObj name="Document" r:id="rId3" imgW="5760430" imgH="3460804" progId="Word.Documen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5CE1DE9-F859-4506-8C33-97EF2C0744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6275" y="1581150"/>
                        <a:ext cx="4691063" cy="281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ángulo 2">
            <a:extLst>
              <a:ext uri="{FF2B5EF4-FFF2-40B4-BE49-F238E27FC236}">
                <a16:creationId xmlns:a16="http://schemas.microsoft.com/office/drawing/2014/main" id="{77F558ED-27E5-40BE-BA7A-09ECF01D4B33}"/>
              </a:ext>
            </a:extLst>
          </p:cNvPr>
          <p:cNvSpPr/>
          <p:nvPr/>
        </p:nvSpPr>
        <p:spPr>
          <a:xfrm>
            <a:off x="4808681" y="3457679"/>
            <a:ext cx="746174" cy="17610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EEF200A-2838-4113-B9E3-4501945082D6}"/>
              </a:ext>
            </a:extLst>
          </p:cNvPr>
          <p:cNvCxnSpPr>
            <a:cxnSpLocks/>
          </p:cNvCxnSpPr>
          <p:nvPr/>
        </p:nvCxnSpPr>
        <p:spPr>
          <a:xfrm flipH="1" flipV="1">
            <a:off x="2415541" y="3428999"/>
            <a:ext cx="2281518" cy="10872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Marcador de número de diapositiva 3">
            <a:extLst>
              <a:ext uri="{FF2B5EF4-FFF2-40B4-BE49-F238E27FC236}">
                <a16:creationId xmlns:a16="http://schemas.microsoft.com/office/drawing/2014/main" id="{C1DFB34B-9D87-446F-8A0E-AC3E58B76CB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43246" y="6453336"/>
            <a:ext cx="1066800" cy="329184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DA7EF9C-2683-4312-8333-358CACE61DE6}"/>
              </a:ext>
            </a:extLst>
          </p:cNvPr>
          <p:cNvSpPr/>
          <p:nvPr/>
        </p:nvSpPr>
        <p:spPr>
          <a:xfrm>
            <a:off x="294783" y="1387072"/>
            <a:ext cx="489044" cy="39866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204FC2C-B00E-45ED-A15B-67ADD6AC9AE6}"/>
              </a:ext>
            </a:extLst>
          </p:cNvPr>
          <p:cNvSpPr/>
          <p:nvPr/>
        </p:nvSpPr>
        <p:spPr>
          <a:xfrm>
            <a:off x="2184217" y="3275111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graphicFrame>
        <p:nvGraphicFramePr>
          <p:cNvPr id="34" name="Content Placeholder 2" descr=" 19">
            <a:extLst>
              <a:ext uri="{FF2B5EF4-FFF2-40B4-BE49-F238E27FC236}">
                <a16:creationId xmlns:a16="http://schemas.microsoft.com/office/drawing/2014/main" id="{280AC1F7-9D04-4D24-85EC-2D05C1D25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232069"/>
              </p:ext>
            </p:extLst>
          </p:nvPr>
        </p:nvGraphicFramePr>
        <p:xfrm>
          <a:off x="468369" y="3938191"/>
          <a:ext cx="1587506" cy="2372360"/>
        </p:xfrm>
        <a:graphic>
          <a:graphicData uri="http://schemas.openxmlformats.org/drawingml/2006/table">
            <a:tbl>
              <a:tblPr firstRow="1" bandRow="1"/>
              <a:tblGrid>
                <a:gridCol w="1587506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importancia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MA – Muy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92D050"/>
                          </a:solidFill>
                        </a:rPr>
                        <a:t>A – Alta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9933"/>
                          </a:solidFill>
                        </a:rPr>
                        <a:t>M – Media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>
                          <a:solidFill>
                            <a:srgbClr val="FF0000"/>
                          </a:solidFill>
                        </a:rPr>
                        <a:t>B –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C00000"/>
                          </a:solidFill>
                        </a:rPr>
                        <a:t>MB – Muy Baja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</a:tbl>
          </a:graphicData>
        </a:graphic>
      </p:graphicFrame>
      <p:sp>
        <p:nvSpPr>
          <p:cNvPr id="37" name="Rectángulo 36">
            <a:extLst>
              <a:ext uri="{FF2B5EF4-FFF2-40B4-BE49-F238E27FC236}">
                <a16:creationId xmlns:a16="http://schemas.microsoft.com/office/drawing/2014/main" id="{995E658B-BB44-46BB-8BB6-09D423FC35E0}"/>
              </a:ext>
            </a:extLst>
          </p:cNvPr>
          <p:cNvSpPr/>
          <p:nvPr/>
        </p:nvSpPr>
        <p:spPr>
          <a:xfrm>
            <a:off x="2162175" y="3475342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7964D8-A0E6-4088-9D3C-04B5174CCBF8}"/>
              </a:ext>
            </a:extLst>
          </p:cNvPr>
          <p:cNvSpPr txBox="1"/>
          <p:nvPr/>
        </p:nvSpPr>
        <p:spPr>
          <a:xfrm>
            <a:off x="2850250" y="1621157"/>
            <a:ext cx="17478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¿Cuán importante es enviar un mensaje </a:t>
            </a:r>
            <a:r>
              <a:rPr lang="es-ES" b="1" dirty="0"/>
              <a:t>rápidamente </a:t>
            </a:r>
            <a:r>
              <a:rPr lang="es-ES" dirty="0"/>
              <a:t>para el usuario?</a:t>
            </a:r>
          </a:p>
        </p:txBody>
      </p:sp>
      <p:graphicFrame>
        <p:nvGraphicFramePr>
          <p:cNvPr id="4" name="Content Placeholder 2" descr=" 19">
            <a:extLst>
              <a:ext uri="{FF2B5EF4-FFF2-40B4-BE49-F238E27FC236}">
                <a16:creationId xmlns:a16="http://schemas.microsoft.com/office/drawing/2014/main" id="{2C99F8AA-0C7E-4A60-B27E-D62BDED79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95856"/>
              </p:ext>
            </p:extLst>
          </p:nvPr>
        </p:nvGraphicFramePr>
        <p:xfrm>
          <a:off x="2287942" y="4070814"/>
          <a:ext cx="2310130" cy="1483360"/>
        </p:xfrm>
        <a:graphic>
          <a:graphicData uri="http://schemas.openxmlformats.org/drawingml/2006/table">
            <a:tbl>
              <a:tblPr firstRow="1" bandRow="1"/>
              <a:tblGrid>
                <a:gridCol w="2310130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noProof="0" dirty="0"/>
                        <a:t>Nivel de certeza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00B050"/>
                          </a:solidFill>
                        </a:rPr>
                        <a:t>P+ – Podría ser más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9933"/>
                          </a:solidFill>
                        </a:rPr>
                        <a:t>S – Seguro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b="1" noProof="0" dirty="0">
                          <a:solidFill>
                            <a:srgbClr val="FF0000"/>
                          </a:solidFill>
                        </a:rPr>
                        <a:t>P- – Podría ser menos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627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F355ED09-710D-4BDB-9486-3D265A0C0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2" b="60896"/>
          <a:stretch/>
        </p:blipFill>
        <p:spPr>
          <a:xfrm>
            <a:off x="457200" y="2180159"/>
            <a:ext cx="5553199" cy="341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Propagación (Paso 2)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2797183" y="2330129"/>
            <a:ext cx="917567" cy="857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1734" y="1862212"/>
            <a:ext cx="3232266" cy="4252912"/>
          </a:xfrm>
        </p:spPr>
        <p:txBody>
          <a:bodyPr/>
          <a:lstStyle/>
          <a:p>
            <a:pPr marL="129541" indent="0">
              <a:buNone/>
            </a:pPr>
            <a:r>
              <a:rPr lang="es-ES" sz="2200" u="sng" dirty="0">
                <a:solidFill>
                  <a:schemeClr val="accent6"/>
                </a:solidFill>
              </a:rPr>
              <a:t>Propagación:</a:t>
            </a:r>
          </a:p>
          <a:p>
            <a:pPr marL="129541" indent="0">
              <a:buNone/>
            </a:pPr>
            <a:r>
              <a:rPr lang="es-ES" sz="2000" dirty="0"/>
              <a:t>Propagar </a:t>
            </a:r>
            <a:r>
              <a:rPr lang="es-ES" sz="2000" b="1" dirty="0"/>
              <a:t>automáticamente</a:t>
            </a:r>
            <a:r>
              <a:rPr lang="es-ES" sz="2000" dirty="0"/>
              <a:t> la importancia de los elementos intencionales a través de los enlaces del Modelo de Objetivos para calcular el “valor” que tiene cada elemento intencional</a:t>
            </a:r>
          </a:p>
        </p:txBody>
      </p:sp>
    </p:spTree>
    <p:extLst>
      <p:ext uri="{BB962C8B-B14F-4D97-AF65-F5344CB8AC3E}">
        <p14:creationId xmlns:p14="http://schemas.microsoft.com/office/powerpoint/2010/main" val="142377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Propagación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A55954-C6CD-45EA-BB7C-FB70F6EECD05}"/>
              </a:ext>
            </a:extLst>
          </p:cNvPr>
          <p:cNvSpPr txBox="1"/>
          <p:nvPr/>
        </p:nvSpPr>
        <p:spPr>
          <a:xfrm>
            <a:off x="457200" y="1524000"/>
            <a:ext cx="855284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propagación consiste en </a:t>
            </a:r>
            <a:r>
              <a:rPr lang="es-ES" sz="1600" b="1" dirty="0"/>
              <a:t>analizar</a:t>
            </a:r>
            <a:r>
              <a:rPr lang="es-ES" sz="1600" dirty="0"/>
              <a:t> todos los elementos intencionales, y sus distintos tipos de relaciones, con el propósito de entender cómo estas relaciones afectan de manera </a:t>
            </a:r>
            <a:r>
              <a:rPr lang="es-ES" sz="1600" i="1" dirty="0">
                <a:solidFill>
                  <a:srgbClr val="FF0000"/>
                </a:solidFill>
              </a:rPr>
              <a:t>positiva</a:t>
            </a:r>
            <a:r>
              <a:rPr lang="es-ES" sz="1600" dirty="0"/>
              <a:t> o </a:t>
            </a:r>
            <a:r>
              <a:rPr lang="es-ES" sz="1600" dirty="0">
                <a:solidFill>
                  <a:srgbClr val="FF0000"/>
                </a:solidFill>
              </a:rPr>
              <a:t>negativa</a:t>
            </a:r>
            <a:r>
              <a:rPr lang="es-ES" sz="1600" dirty="0"/>
              <a:t> a la importancia inicial asignada.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Además, dependiendo del nivel de certeza, este impacto puede ser nuevamente mayor o menor.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Se utilizan </a:t>
            </a:r>
            <a:r>
              <a:rPr lang="es-ES" sz="1600" b="1" dirty="0"/>
              <a:t>técnicas de decisión multicriterio, lógica difusa, etc.</a:t>
            </a:r>
            <a:endParaRPr lang="es-ES" sz="1600" dirty="0"/>
          </a:p>
        </p:txBody>
      </p:sp>
      <p:graphicFrame>
        <p:nvGraphicFramePr>
          <p:cNvPr id="50" name="Content Placeholder 2" descr=" 19">
            <a:extLst>
              <a:ext uri="{FF2B5EF4-FFF2-40B4-BE49-F238E27FC236}">
                <a16:creationId xmlns:a16="http://schemas.microsoft.com/office/drawing/2014/main" id="{C2614747-EC89-4C1F-BCE2-09035C334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9833160"/>
              </p:ext>
            </p:extLst>
          </p:nvPr>
        </p:nvGraphicFramePr>
        <p:xfrm>
          <a:off x="1113671" y="3429000"/>
          <a:ext cx="6156642" cy="2123440"/>
        </p:xfrm>
        <a:graphic>
          <a:graphicData uri="http://schemas.openxmlformats.org/drawingml/2006/table">
            <a:tbl>
              <a:tblPr firstRow="1" bandRow="1"/>
              <a:tblGrid>
                <a:gridCol w="1044892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  <a:gridCol w="1573530">
                  <a:extLst>
                    <a:ext uri="{9D8B030D-6E8A-4147-A177-3AD203B41FA5}">
                      <a16:colId xmlns:a16="http://schemas.microsoft.com/office/drawing/2014/main" val="2791368242"/>
                    </a:ext>
                  </a:extLst>
                </a:gridCol>
                <a:gridCol w="984568">
                  <a:extLst>
                    <a:ext uri="{9D8B030D-6E8A-4147-A177-3AD203B41FA5}">
                      <a16:colId xmlns:a16="http://schemas.microsoft.com/office/drawing/2014/main" val="3295676295"/>
                    </a:ext>
                  </a:extLst>
                </a:gridCol>
                <a:gridCol w="1149668">
                  <a:extLst>
                    <a:ext uri="{9D8B030D-6E8A-4147-A177-3AD203B41FA5}">
                      <a16:colId xmlns:a16="http://schemas.microsoft.com/office/drawing/2014/main" val="3649762733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1449815045"/>
                    </a:ext>
                  </a:extLst>
                </a:gridCol>
                <a:gridCol w="701992">
                  <a:extLst>
                    <a:ext uri="{9D8B030D-6E8A-4147-A177-3AD203B41FA5}">
                      <a16:colId xmlns:a16="http://schemas.microsoft.com/office/drawing/2014/main" val="8459342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noProof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Elemento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Intencional</a:t>
                      </a:r>
                    </a:p>
                    <a:p>
                      <a:pPr algn="ctr"/>
                      <a:endParaRPr lang="es-ES" sz="1200" b="1" i="0" u="none" strike="noStrike" cap="none" noProof="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Nivel de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importancia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Nivel de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certeza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Valor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Global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[100, 0]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Valor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Local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[100, 0]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 rowSpan="4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Organización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Enviar mensaje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Muy Alta</a:t>
                      </a:r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Podría ser más</a:t>
                      </a:r>
                      <a:endParaRPr lang="es-ES" sz="1200" b="1" noProof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70,08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26,22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297112"/>
                  </a:ext>
                </a:extLst>
              </a:tr>
              <a:tr h="370840"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Mensaje cifrado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Media</a:t>
                      </a:r>
                      <a:endParaRPr lang="es-ES" sz="1200" b="1" i="0" u="none" strike="noStrike" cap="none" noProof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Seguro</a:t>
                      </a:r>
                      <a:endParaRPr lang="es-ES" sz="1200" b="1" noProof="0" dirty="0">
                        <a:solidFill>
                          <a:srgbClr val="92D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62,19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18,32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Mensaje no cifrado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9933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Media</a:t>
                      </a:r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Seguro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41,57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0,95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6663"/>
                  </a:ext>
                </a:extLst>
              </a:tr>
              <a:tr h="370840">
                <a:tc vMerge="1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Seguro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noProof="0" dirty="0">
                          <a:solidFill>
                            <a:srgbClr val="92D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Alta</a:t>
                      </a:r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Podría ser más</a:t>
                      </a:r>
                      <a:endParaRPr lang="es-ES" sz="1200" b="1" noProof="0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13,69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noProof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13, 9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277988"/>
                  </a:ext>
                </a:extLst>
              </a:tr>
            </a:tbl>
          </a:graphicData>
        </a:graphic>
      </p:graphicFrame>
      <p:sp>
        <p:nvSpPr>
          <p:cNvPr id="56" name="CuadroTexto 55">
            <a:extLst>
              <a:ext uri="{FF2B5EF4-FFF2-40B4-BE49-F238E27FC236}">
                <a16:creationId xmlns:a16="http://schemas.microsoft.com/office/drawing/2014/main" id="{0217B107-5F7E-4906-A2A0-C29928A41EEE}"/>
              </a:ext>
            </a:extLst>
          </p:cNvPr>
          <p:cNvSpPr txBox="1"/>
          <p:nvPr/>
        </p:nvSpPr>
        <p:spPr>
          <a:xfrm>
            <a:off x="1113671" y="5669302"/>
            <a:ext cx="64954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200" dirty="0"/>
              <a:t>El </a:t>
            </a:r>
            <a:r>
              <a:rPr lang="es-ES" sz="1200" b="1" dirty="0"/>
              <a:t>valor global </a:t>
            </a:r>
            <a:r>
              <a:rPr lang="es-ES" sz="1200" dirty="0"/>
              <a:t>es aquel valor que se calcula teniendo en cuenta las </a:t>
            </a:r>
            <a:r>
              <a:rPr lang="es-ES" sz="1200" b="1" dirty="0"/>
              <a:t>relaciones entre los elementos intencionales de todos los actores</a:t>
            </a:r>
          </a:p>
          <a:p>
            <a:pPr>
              <a:spcBef>
                <a:spcPts val="600"/>
              </a:spcBef>
            </a:pPr>
            <a:r>
              <a:rPr lang="es-ES" sz="1200" dirty="0"/>
              <a:t>El </a:t>
            </a:r>
            <a:r>
              <a:rPr lang="es-ES" sz="1200" b="1" dirty="0"/>
              <a:t>valor local </a:t>
            </a:r>
            <a:r>
              <a:rPr lang="es-ES" sz="1200" dirty="0"/>
              <a:t>es aquel que se calcula teniendo en cuenta solo las</a:t>
            </a:r>
            <a:r>
              <a:rPr lang="es-ES" sz="1200" b="1" dirty="0"/>
              <a:t> relaciones entre elementos intencionales de un mismo actor</a:t>
            </a:r>
          </a:p>
        </p:txBody>
      </p:sp>
    </p:spTree>
    <p:extLst>
      <p:ext uri="{BB962C8B-B14F-4D97-AF65-F5344CB8AC3E}">
        <p14:creationId xmlns:p14="http://schemas.microsoft.com/office/powerpoint/2010/main" val="1629993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Propagación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B3FAAC-53FB-47CA-951D-D218D88F8C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5" b="11015"/>
          <a:stretch/>
        </p:blipFill>
        <p:spPr>
          <a:xfrm>
            <a:off x="434437" y="1429846"/>
            <a:ext cx="2639130" cy="2123440"/>
          </a:xfrm>
          <a:prstGeom prst="rect">
            <a:avLst/>
          </a:prstGeom>
        </p:spPr>
      </p:pic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05BAB47F-652D-4B28-B280-DF05EAD4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9162" y="1279467"/>
            <a:ext cx="6364922" cy="2209800"/>
          </a:xfrm>
        </p:spPr>
        <p:txBody>
          <a:bodyPr/>
          <a:lstStyle/>
          <a:p>
            <a:r>
              <a:rPr lang="es-ES" altLang="es-ES" sz="1800" b="1" dirty="0"/>
              <a:t> </a:t>
            </a:r>
            <a:r>
              <a:rPr lang="es-ES" altLang="es-ES" sz="1400" b="1" dirty="0" err="1"/>
              <a:t>Fuzzificar</a:t>
            </a:r>
            <a:r>
              <a:rPr lang="es-ES" altLang="es-ES" sz="1400" b="1" dirty="0"/>
              <a:t> y calcular pesos:</a:t>
            </a:r>
          </a:p>
          <a:p>
            <a:pPr lvl="1"/>
            <a:r>
              <a:rPr lang="es-ES" altLang="es-ES" sz="1400" dirty="0"/>
              <a:t> Pasar de valores nominales a lógica difusa y calcular utilizando importancia y certeza</a:t>
            </a:r>
          </a:p>
          <a:p>
            <a:r>
              <a:rPr lang="es-ES" altLang="es-ES" sz="1400" b="1" dirty="0"/>
              <a:t> Calcular la distancia al MEJOR y PEOR caso:</a:t>
            </a:r>
          </a:p>
          <a:p>
            <a:pPr lvl="1"/>
            <a:r>
              <a:rPr lang="es-ES" altLang="es-ES" sz="1400" dirty="0"/>
              <a:t>Se calcula la distancia euclídea al mejor y al peor caso teniendo en cuenta las relaciones</a:t>
            </a:r>
          </a:p>
          <a:p>
            <a:r>
              <a:rPr lang="es-ES" altLang="es-ES" sz="1400" b="1" dirty="0"/>
              <a:t> Calcular el valor</a:t>
            </a:r>
          </a:p>
          <a:p>
            <a:pPr lvl="1"/>
            <a:r>
              <a:rPr lang="es-ES" altLang="es-ES" sz="1400" dirty="0"/>
              <a:t>( Peor caso / (Mejor caso + Peor caso) )* 100</a:t>
            </a:r>
          </a:p>
          <a:p>
            <a:pPr lvl="1"/>
            <a:endParaRPr lang="es-ES" altLang="es-ES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44DD193-1AED-4980-A343-90363EADA3F0}"/>
              </a:ext>
            </a:extLst>
          </p:cNvPr>
          <p:cNvSpPr/>
          <p:nvPr/>
        </p:nvSpPr>
        <p:spPr>
          <a:xfrm>
            <a:off x="342615" y="1446207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4F755993-C987-46F8-A7F5-5185008916F9}"/>
              </a:ext>
            </a:extLst>
          </p:cNvPr>
          <p:cNvSpPr/>
          <p:nvPr/>
        </p:nvSpPr>
        <p:spPr>
          <a:xfrm>
            <a:off x="322236" y="1625749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82F6E81-5EA9-4B67-AB17-D762D90E70E5}"/>
              </a:ext>
            </a:extLst>
          </p:cNvPr>
          <p:cNvSpPr/>
          <p:nvPr/>
        </p:nvSpPr>
        <p:spPr>
          <a:xfrm>
            <a:off x="2368198" y="1712397"/>
            <a:ext cx="4635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7F3A8259-0486-4E2C-91A3-E54214653384}"/>
              </a:ext>
            </a:extLst>
          </p:cNvPr>
          <p:cNvSpPr/>
          <p:nvPr/>
        </p:nvSpPr>
        <p:spPr>
          <a:xfrm>
            <a:off x="2399224" y="1874353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95F78226-6A3C-457A-BE1E-FE050566E720}"/>
              </a:ext>
            </a:extLst>
          </p:cNvPr>
          <p:cNvSpPr/>
          <p:nvPr/>
        </p:nvSpPr>
        <p:spPr>
          <a:xfrm>
            <a:off x="1550340" y="233803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4DD6590-D828-44FC-BF6E-39CBEC821BE5}"/>
              </a:ext>
            </a:extLst>
          </p:cNvPr>
          <p:cNvSpPr/>
          <p:nvPr/>
        </p:nvSpPr>
        <p:spPr>
          <a:xfrm>
            <a:off x="1555985" y="2514245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A1B50677-99B0-4863-9405-F2C927C52357}"/>
              </a:ext>
            </a:extLst>
          </p:cNvPr>
          <p:cNvSpPr/>
          <p:nvPr/>
        </p:nvSpPr>
        <p:spPr>
          <a:xfrm>
            <a:off x="2805187" y="231798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E4C06F2F-69DE-4B1A-8B48-49E52F442ECA}"/>
              </a:ext>
            </a:extLst>
          </p:cNvPr>
          <p:cNvSpPr/>
          <p:nvPr/>
        </p:nvSpPr>
        <p:spPr>
          <a:xfrm>
            <a:off x="2818452" y="249419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2640FFB0-B269-46D4-BC2A-83AEC165B76B}"/>
              </a:ext>
            </a:extLst>
          </p:cNvPr>
          <p:cNvSpPr/>
          <p:nvPr/>
        </p:nvSpPr>
        <p:spPr>
          <a:xfrm>
            <a:off x="2251315" y="2917380"/>
            <a:ext cx="3145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13D03657-0F7B-40B9-B6E5-7CDD73C02263}"/>
              </a:ext>
            </a:extLst>
          </p:cNvPr>
          <p:cNvSpPr/>
          <p:nvPr/>
        </p:nvSpPr>
        <p:spPr>
          <a:xfrm>
            <a:off x="2229273" y="3117611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  <p:graphicFrame>
        <p:nvGraphicFramePr>
          <p:cNvPr id="3" name="Content Placeholder 2" descr=" 19">
            <a:extLst>
              <a:ext uri="{FF2B5EF4-FFF2-40B4-BE49-F238E27FC236}">
                <a16:creationId xmlns:a16="http://schemas.microsoft.com/office/drawing/2014/main" id="{E9F816B5-007A-4C47-BBF1-20EE2A40C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37516"/>
              </p:ext>
            </p:extLst>
          </p:nvPr>
        </p:nvGraphicFramePr>
        <p:xfrm>
          <a:off x="442422" y="3833750"/>
          <a:ext cx="8238017" cy="3017520"/>
        </p:xfrm>
        <a:graphic>
          <a:graphicData uri="http://schemas.openxmlformats.org/drawingml/2006/table">
            <a:tbl>
              <a:tblPr firstRow="1" bandRow="1"/>
              <a:tblGrid>
                <a:gridCol w="801214">
                  <a:extLst>
                    <a:ext uri="{9D8B030D-6E8A-4147-A177-3AD203B41FA5}">
                      <a16:colId xmlns:a16="http://schemas.microsoft.com/office/drawing/2014/main" val="3875227857"/>
                    </a:ext>
                  </a:extLst>
                </a:gridCol>
                <a:gridCol w="799465">
                  <a:extLst>
                    <a:ext uri="{9D8B030D-6E8A-4147-A177-3AD203B41FA5}">
                      <a16:colId xmlns:a16="http://schemas.microsoft.com/office/drawing/2014/main" val="678147725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575997230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599883272"/>
                    </a:ext>
                  </a:extLst>
                </a:gridCol>
                <a:gridCol w="2131377">
                  <a:extLst>
                    <a:ext uri="{9D8B030D-6E8A-4147-A177-3AD203B41FA5}">
                      <a16:colId xmlns:a16="http://schemas.microsoft.com/office/drawing/2014/main" val="2416347588"/>
                    </a:ext>
                  </a:extLst>
                </a:gridCol>
                <a:gridCol w="1747203">
                  <a:extLst>
                    <a:ext uri="{9D8B030D-6E8A-4147-A177-3AD203B41FA5}">
                      <a16:colId xmlns:a16="http://schemas.microsoft.com/office/drawing/2014/main" val="701518405"/>
                    </a:ext>
                  </a:extLst>
                </a:gridCol>
                <a:gridCol w="953453">
                  <a:extLst>
                    <a:ext uri="{9D8B030D-6E8A-4147-A177-3AD203B41FA5}">
                      <a16:colId xmlns:a16="http://schemas.microsoft.com/office/drawing/2014/main" val="47453876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noProof="0" dirty="0"/>
                        <a:t>Elemento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Seguro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4,3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no cifrado [U]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4,3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Distancia a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MEJOR caso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Distancia a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PEOR caso</a:t>
                      </a:r>
                    </a:p>
                    <a:p>
                      <a:pPr algn="ctr"/>
                      <a:endParaRPr lang="es-ES" sz="1200" b="1" i="0" u="none" strike="noStrike" cap="none" noProof="0" dirty="0">
                        <a:solidFill>
                          <a:schemeClr val="lt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Valor Local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[-100, 100]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Enviar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rgbClr val="FF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*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rgbClr val="C0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(0,25*5*7)</a:t>
                      </a: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 + (0) + (0)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8,75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rgbClr val="C0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(1,25*5*7) </a:t>
                      </a: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+ (2*(5*4,3))</a:t>
                      </a:r>
                      <a:endParaRPr lang="es-ES" sz="1200" b="1" i="0" u="none" strike="noStrike" cap="none" noProof="0" dirty="0">
                        <a:solidFill>
                          <a:srgbClr val="C00000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86,75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90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9829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Seguro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(0) + (5*4,3) + (5*4,3)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43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(1,5*5*7)+ (0) + (0)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52,5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54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8666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 no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-50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(1,5*5*7) + (0) + (5*4,3)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74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(0) + (5*4,3) + (0)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21,5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65108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Mensaje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cifrado [U]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75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100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rgbClr val="C00000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(0,25*5*7)</a:t>
                      </a: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 + (0) + (5*4,3)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30,25</a:t>
                      </a:r>
                    </a:p>
                    <a:p>
                      <a:pPr algn="ctr"/>
                      <a:endParaRPr lang="es-ES" sz="1200" b="1" i="0" u="none" strike="noStrike" cap="none" noProof="0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(1,25*5*7) + (0) + (5*4,3) 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= 65,25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68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0673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 descr=" 19">
            <a:extLst>
              <a:ext uri="{FF2B5EF4-FFF2-40B4-BE49-F238E27FC236}">
                <a16:creationId xmlns:a16="http://schemas.microsoft.com/office/drawing/2014/main" id="{3BBB27BF-C954-4912-BD76-A170A8291C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7187126"/>
              </p:ext>
            </p:extLst>
          </p:nvPr>
        </p:nvGraphicFramePr>
        <p:xfrm>
          <a:off x="1264074" y="3375137"/>
          <a:ext cx="2564643" cy="457200"/>
        </p:xfrm>
        <a:graphic>
          <a:graphicData uri="http://schemas.openxmlformats.org/drawingml/2006/table">
            <a:tbl>
              <a:tblPr firstRow="1" bandRow="1"/>
              <a:tblGrid>
                <a:gridCol w="2564643">
                  <a:extLst>
                    <a:ext uri="{9D8B030D-6E8A-4147-A177-3AD203B41FA5}">
                      <a16:colId xmlns:a16="http://schemas.microsoft.com/office/drawing/2014/main" val="1465189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Organización</a:t>
                      </a:r>
                    </a:p>
                    <a:p>
                      <a:pPr algn="ctr"/>
                      <a:r>
                        <a:rPr lang="es-ES" sz="1200" b="1" i="0" u="none" strike="noStrike" cap="none" noProof="0" dirty="0">
                          <a:solidFill>
                            <a:schemeClr val="lt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45720" marR="4572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875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066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F355ED09-710D-4BDB-9486-3D265A0C0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2" b="60896"/>
          <a:stretch/>
        </p:blipFill>
        <p:spPr>
          <a:xfrm>
            <a:off x="457200" y="2180159"/>
            <a:ext cx="5553199" cy="341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Evaluación (Paso 3)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4102125" y="2330129"/>
            <a:ext cx="917567" cy="8575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0399" y="1862212"/>
            <a:ext cx="3232266" cy="4252912"/>
          </a:xfrm>
        </p:spPr>
        <p:txBody>
          <a:bodyPr/>
          <a:lstStyle/>
          <a:p>
            <a:pPr marL="129541" indent="0">
              <a:buNone/>
            </a:pPr>
            <a:r>
              <a:rPr lang="es-ES" u="sng" dirty="0">
                <a:solidFill>
                  <a:schemeClr val="accent6"/>
                </a:solidFill>
              </a:rPr>
              <a:t>Evaluación:</a:t>
            </a:r>
          </a:p>
          <a:p>
            <a:pPr marL="129541" indent="0">
              <a:buNone/>
            </a:pPr>
            <a:r>
              <a:rPr lang="es-ES" sz="2200" dirty="0"/>
              <a:t>Evaluar el valor resultante de la propagación</a:t>
            </a:r>
          </a:p>
        </p:txBody>
      </p:sp>
    </p:spTree>
    <p:extLst>
      <p:ext uri="{BB962C8B-B14F-4D97-AF65-F5344CB8AC3E}">
        <p14:creationId xmlns:p14="http://schemas.microsoft.com/office/powerpoint/2010/main" val="298605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8512-E96D-4F7E-A54F-88DF9A7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Evaluación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AFAD0-09C6-45B5-B293-14F04BB593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CB231B69-7A3C-45A8-8DA5-A39671C031BD}"/>
              </a:ext>
            </a:extLst>
          </p:cNvPr>
          <p:cNvSpPr txBox="1">
            <a:spLocks/>
          </p:cNvSpPr>
          <p:nvPr/>
        </p:nvSpPr>
        <p:spPr>
          <a:xfrm>
            <a:off x="353705" y="1308946"/>
            <a:ext cx="8752871" cy="133192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82880" marR="0" lvl="0" indent="-5333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41" indent="0">
              <a:buFont typeface="Arial"/>
              <a:buNone/>
            </a:pPr>
            <a:r>
              <a:rPr lang="es-ES" sz="2200" u="sng" dirty="0">
                <a:solidFill>
                  <a:schemeClr val="accent6"/>
                </a:solidFill>
              </a:rPr>
              <a:t>Evaluación:</a:t>
            </a:r>
          </a:p>
          <a:p>
            <a:pPr marL="129541" indent="0">
              <a:buFont typeface="Arial"/>
              <a:buNone/>
            </a:pPr>
            <a:r>
              <a:rPr lang="es-ES" sz="2000" dirty="0"/>
              <a:t>Cada </a:t>
            </a:r>
            <a:r>
              <a:rPr lang="es-ES" sz="2000" dirty="0" err="1"/>
              <a:t>stakeholder</a:t>
            </a:r>
            <a:r>
              <a:rPr lang="es-ES" sz="2000" dirty="0"/>
              <a:t> debe asignar el </a:t>
            </a:r>
            <a:r>
              <a:rPr lang="es-ES" sz="2000" b="1" dirty="0"/>
              <a:t>nivel de satisfacción </a:t>
            </a:r>
            <a:r>
              <a:rPr lang="es-ES" sz="2000" dirty="0"/>
              <a:t>con el valor obtenido tras la propagación.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F78012-DC4B-4D84-B1EA-62FC377521BD}"/>
              </a:ext>
            </a:extLst>
          </p:cNvPr>
          <p:cNvSpPr txBox="1"/>
          <p:nvPr/>
        </p:nvSpPr>
        <p:spPr>
          <a:xfrm>
            <a:off x="1644887" y="5617826"/>
            <a:ext cx="6495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s-ES" sz="1200" dirty="0"/>
              <a:t>El </a:t>
            </a:r>
            <a:r>
              <a:rPr lang="es-ES" sz="1200" b="1" dirty="0"/>
              <a:t>valor global </a:t>
            </a:r>
            <a:r>
              <a:rPr lang="es-ES" sz="1200" dirty="0"/>
              <a:t>es aquel valor que se calcula teniendo en cuenta las </a:t>
            </a:r>
            <a:r>
              <a:rPr lang="es-ES" sz="1200" b="1" dirty="0"/>
              <a:t>relaciones entre los elementos intencionales de todos los actores</a:t>
            </a:r>
          </a:p>
          <a:p>
            <a:pPr>
              <a:spcBef>
                <a:spcPts val="600"/>
              </a:spcBef>
            </a:pPr>
            <a:r>
              <a:rPr lang="es-ES" sz="1200" dirty="0"/>
              <a:t>El </a:t>
            </a:r>
            <a:r>
              <a:rPr lang="es-ES" sz="1200" b="1" dirty="0"/>
              <a:t>valor local </a:t>
            </a:r>
            <a:r>
              <a:rPr lang="es-ES" sz="1200" dirty="0"/>
              <a:t>es aquel que se calcula teniendo en cuenta solo las</a:t>
            </a:r>
            <a:r>
              <a:rPr lang="es-ES" sz="1200" b="1" dirty="0"/>
              <a:t> relaciones entre elementos intencionales de un mismo actor</a:t>
            </a:r>
          </a:p>
          <a:p>
            <a:pPr>
              <a:spcBef>
                <a:spcPts val="600"/>
              </a:spcBef>
            </a:pPr>
            <a:r>
              <a:rPr lang="es-ES" sz="1200" b="1" dirty="0"/>
              <a:t>Para la realización de la evaluación debe emplearse el </a:t>
            </a:r>
            <a:r>
              <a:rPr lang="es-ES" sz="1200" b="1" dirty="0">
                <a:solidFill>
                  <a:srgbClr val="FF0000"/>
                </a:solidFill>
              </a:rPr>
              <a:t>valor global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777336-C4C3-4AB9-8891-639762AC8C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5564" y="2468815"/>
            <a:ext cx="8752871" cy="29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71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4BA25-40BD-4D5E-8855-F1F9D54C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588789"/>
            <a:ext cx="8229600" cy="903312"/>
          </a:xfrm>
        </p:spPr>
        <p:txBody>
          <a:bodyPr/>
          <a:lstStyle/>
          <a:p>
            <a:r>
              <a:rPr lang="es-ES" dirty="0"/>
              <a:t>Modelo de objetivos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12785-DDD4-4CE4-804A-F5C7A6AD4A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7620B8-6BAF-4E6C-9CC4-794851AB32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7053" y="1626784"/>
            <a:ext cx="6486193" cy="2800161"/>
          </a:xfrm>
          <a:prstGeom prst="rect">
            <a:avLst/>
          </a:prstGeom>
        </p:spPr>
      </p:pic>
      <p:pic>
        <p:nvPicPr>
          <p:cNvPr id="5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24A567D-F79C-4437-803F-691B1CF8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09" y="4636985"/>
            <a:ext cx="5759450" cy="15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1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Todos los elementos intencionales son </a:t>
            </a:r>
            <a:r>
              <a:rPr lang="es-ES" sz="2000" dirty="0">
                <a:solidFill>
                  <a:srgbClr val="C00000"/>
                </a:solidFill>
              </a:rPr>
              <a:t>igual de importantes</a:t>
            </a:r>
          </a:p>
          <a:p>
            <a:pPr lvl="1"/>
            <a:r>
              <a:rPr lang="es-ES" sz="1600" dirty="0"/>
              <a:t>¿Cuál es la importancia relativa de cada elemento?</a:t>
            </a:r>
          </a:p>
          <a:p>
            <a:pPr lvl="1"/>
            <a:r>
              <a:rPr lang="es-ES" sz="1600" dirty="0"/>
              <a:t>¿Qué elemento es más valioso?</a:t>
            </a:r>
            <a:endParaRPr lang="es-ES" dirty="0"/>
          </a:p>
          <a:p>
            <a:r>
              <a:rPr lang="es-ES" sz="2000" dirty="0"/>
              <a:t>Desventajas:</a:t>
            </a:r>
          </a:p>
          <a:p>
            <a:pPr lvl="1"/>
            <a:r>
              <a:rPr lang="es-ES" sz="1600" dirty="0"/>
              <a:t>Ignora el contexto</a:t>
            </a:r>
          </a:p>
          <a:p>
            <a:pPr lvl="1"/>
            <a:r>
              <a:rPr lang="es-ES" sz="1600" dirty="0"/>
              <a:t>El sistema no está alineado con los objetivos de los </a:t>
            </a:r>
            <a:r>
              <a:rPr lang="es-ES" sz="1600" dirty="0" err="1"/>
              <a:t>stakeholders</a:t>
            </a:r>
            <a:endParaRPr lang="es-ES" sz="1600" dirty="0"/>
          </a:p>
          <a:p>
            <a:pPr lvl="1"/>
            <a:r>
              <a:rPr lang="es-ES" sz="1600" dirty="0"/>
              <a:t>Es difícil hacerse cargo de los conflictos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C38FD00-3E38-40E8-A946-F4826C6F6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55" b="11015"/>
          <a:stretch/>
        </p:blipFill>
        <p:spPr>
          <a:xfrm>
            <a:off x="2559261" y="4158973"/>
            <a:ext cx="3260691" cy="2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Identificar la </a:t>
            </a:r>
            <a:r>
              <a:rPr lang="es-ES" sz="2000" dirty="0">
                <a:solidFill>
                  <a:srgbClr val="C00000"/>
                </a:solidFill>
              </a:rPr>
              <a:t>importancia relativa </a:t>
            </a:r>
            <a:r>
              <a:rPr lang="es-ES" sz="2000" dirty="0"/>
              <a:t>y </a:t>
            </a:r>
            <a:r>
              <a:rPr lang="es-ES" sz="2000" dirty="0">
                <a:solidFill>
                  <a:srgbClr val="C00000"/>
                </a:solidFill>
              </a:rPr>
              <a:t>nivel de certeza </a:t>
            </a:r>
            <a:r>
              <a:rPr lang="es-ES" sz="2000" dirty="0"/>
              <a:t>de cada actor y elemento intencional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9061A1B3-A919-47DA-9A7C-7420E3AF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55" b="11015"/>
          <a:stretch/>
        </p:blipFill>
        <p:spPr>
          <a:xfrm>
            <a:off x="2559261" y="4158973"/>
            <a:ext cx="3260691" cy="2623547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0DD53F37-6A9E-4DA4-B2CA-AB50B721ADAE}"/>
              </a:ext>
            </a:extLst>
          </p:cNvPr>
          <p:cNvSpPr/>
          <p:nvPr/>
        </p:nvSpPr>
        <p:spPr>
          <a:xfrm>
            <a:off x="2743404" y="422394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58750EE-7EAE-4613-820B-56209340192B}"/>
              </a:ext>
            </a:extLst>
          </p:cNvPr>
          <p:cNvSpPr/>
          <p:nvPr/>
        </p:nvSpPr>
        <p:spPr>
          <a:xfrm>
            <a:off x="2723025" y="440349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E145878-1425-4325-A34C-198F9BEF99EA}"/>
              </a:ext>
            </a:extLst>
          </p:cNvPr>
          <p:cNvSpPr/>
          <p:nvPr/>
        </p:nvSpPr>
        <p:spPr>
          <a:xfrm>
            <a:off x="5002378" y="4502386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9AC0DF5-7802-4620-B800-C70CE3CE3840}"/>
              </a:ext>
            </a:extLst>
          </p:cNvPr>
          <p:cNvSpPr/>
          <p:nvPr/>
        </p:nvSpPr>
        <p:spPr>
          <a:xfrm>
            <a:off x="5000544" y="4694374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D4F6834-74B6-4EC8-9136-0DF6E7D87510}"/>
              </a:ext>
            </a:extLst>
          </p:cNvPr>
          <p:cNvSpPr/>
          <p:nvPr/>
        </p:nvSpPr>
        <p:spPr>
          <a:xfrm>
            <a:off x="3699633" y="533705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59ACA39E-6245-414F-B00D-1C4E611A5BB9}"/>
              </a:ext>
            </a:extLst>
          </p:cNvPr>
          <p:cNvSpPr/>
          <p:nvPr/>
        </p:nvSpPr>
        <p:spPr>
          <a:xfrm>
            <a:off x="3705278" y="551326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9F67589-4A89-4CA5-B896-804896A580A6}"/>
              </a:ext>
            </a:extLst>
          </p:cNvPr>
          <p:cNvSpPr/>
          <p:nvPr/>
        </p:nvSpPr>
        <p:spPr>
          <a:xfrm>
            <a:off x="5507440" y="5283849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98683A-6250-481E-8A41-1F3877EBECA6}"/>
              </a:ext>
            </a:extLst>
          </p:cNvPr>
          <p:cNvSpPr/>
          <p:nvPr/>
        </p:nvSpPr>
        <p:spPr>
          <a:xfrm>
            <a:off x="5520705" y="546005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7A0968F-E5FE-4881-9D6F-4CAFF14C9560}"/>
              </a:ext>
            </a:extLst>
          </p:cNvPr>
          <p:cNvSpPr/>
          <p:nvPr/>
        </p:nvSpPr>
        <p:spPr>
          <a:xfrm>
            <a:off x="4843289" y="6030329"/>
            <a:ext cx="3145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EAC4190-C2FB-4A03-9F84-49E7E09BDC6B}"/>
              </a:ext>
            </a:extLst>
          </p:cNvPr>
          <p:cNvSpPr/>
          <p:nvPr/>
        </p:nvSpPr>
        <p:spPr>
          <a:xfrm>
            <a:off x="4841484" y="6199211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1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DFF3F-EBCD-426F-B1F7-33CCA93D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0FBF61-8755-4670-8E78-3A8807588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000" dirty="0"/>
              <a:t>Identificar la </a:t>
            </a:r>
            <a:r>
              <a:rPr lang="es-ES" sz="2000" dirty="0">
                <a:solidFill>
                  <a:srgbClr val="C00000"/>
                </a:solidFill>
              </a:rPr>
              <a:t>importancia relativa </a:t>
            </a:r>
            <a:r>
              <a:rPr lang="es-ES" sz="2000" dirty="0"/>
              <a:t>y </a:t>
            </a:r>
            <a:r>
              <a:rPr lang="es-ES" sz="2000" dirty="0">
                <a:solidFill>
                  <a:srgbClr val="C00000"/>
                </a:solidFill>
              </a:rPr>
              <a:t>nivel de certeza </a:t>
            </a:r>
            <a:r>
              <a:rPr lang="es-ES" sz="2000" dirty="0"/>
              <a:t>de cada actor y elemento intencional</a:t>
            </a:r>
          </a:p>
          <a:p>
            <a:r>
              <a:rPr lang="es-ES" sz="2000" dirty="0"/>
              <a:t>Calcular el </a:t>
            </a:r>
            <a:r>
              <a:rPr lang="es-ES" sz="2000" dirty="0">
                <a:solidFill>
                  <a:schemeClr val="bg2"/>
                </a:solidFill>
              </a:rPr>
              <a:t>valor</a:t>
            </a:r>
            <a:r>
              <a:rPr lang="es-ES" sz="2000" dirty="0"/>
              <a:t> de cada elemento intencional teniendo en cuenta todas sus relaciones (propagación)</a:t>
            </a:r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604D18-A17C-4D28-8158-37F2A7BF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9061A1B3-A919-47DA-9A7C-7420E3AF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55" b="11015"/>
          <a:stretch/>
        </p:blipFill>
        <p:spPr>
          <a:xfrm>
            <a:off x="2559261" y="4158973"/>
            <a:ext cx="3260691" cy="2623547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0DD53F37-6A9E-4DA4-B2CA-AB50B721ADAE}"/>
              </a:ext>
            </a:extLst>
          </p:cNvPr>
          <p:cNvSpPr/>
          <p:nvPr/>
        </p:nvSpPr>
        <p:spPr>
          <a:xfrm>
            <a:off x="2743404" y="4223948"/>
            <a:ext cx="333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</a:t>
            </a:r>
            <a:endParaRPr lang="en-US" dirty="0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758750EE-7EAE-4613-820B-56209340192B}"/>
              </a:ext>
            </a:extLst>
          </p:cNvPr>
          <p:cNvSpPr/>
          <p:nvPr/>
        </p:nvSpPr>
        <p:spPr>
          <a:xfrm>
            <a:off x="2723025" y="4403490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P+</a:t>
            </a:r>
            <a:endParaRPr lang="es-ES" dirty="0">
              <a:solidFill>
                <a:srgbClr val="00B050"/>
              </a:solidFill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EE145878-1425-4325-A34C-198F9BEF99EA}"/>
              </a:ext>
            </a:extLst>
          </p:cNvPr>
          <p:cNvSpPr/>
          <p:nvPr/>
        </p:nvSpPr>
        <p:spPr>
          <a:xfrm>
            <a:off x="5000849" y="4500972"/>
            <a:ext cx="9380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MA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26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A9AC0DF5-7802-4620-B800-C70CE3CE3840}"/>
              </a:ext>
            </a:extLst>
          </p:cNvPr>
          <p:cNvSpPr/>
          <p:nvPr/>
        </p:nvSpPr>
        <p:spPr>
          <a:xfrm>
            <a:off x="5000544" y="4694374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>
                <a:solidFill>
                  <a:srgbClr val="00B050"/>
                </a:solidFill>
              </a:rPr>
              <a:t>P+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D4F6834-74B6-4EC8-9136-0DF6E7D87510}"/>
              </a:ext>
            </a:extLst>
          </p:cNvPr>
          <p:cNvSpPr/>
          <p:nvPr/>
        </p:nvSpPr>
        <p:spPr>
          <a:xfrm>
            <a:off x="3699633" y="5337059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18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59ACA39E-6245-414F-B00D-1C4E611A5BB9}"/>
              </a:ext>
            </a:extLst>
          </p:cNvPr>
          <p:cNvSpPr/>
          <p:nvPr/>
        </p:nvSpPr>
        <p:spPr>
          <a:xfrm>
            <a:off x="3705278" y="551326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F9F67589-4A89-4CA5-B896-804896A580A6}"/>
              </a:ext>
            </a:extLst>
          </p:cNvPr>
          <p:cNvSpPr/>
          <p:nvPr/>
        </p:nvSpPr>
        <p:spPr>
          <a:xfrm>
            <a:off x="5507440" y="5283849"/>
            <a:ext cx="8579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M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0,9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98683A-6250-481E-8A41-1F3877EBECA6}"/>
              </a:ext>
            </a:extLst>
          </p:cNvPr>
          <p:cNvSpPr/>
          <p:nvPr/>
        </p:nvSpPr>
        <p:spPr>
          <a:xfrm>
            <a:off x="5520705" y="5460056"/>
            <a:ext cx="3048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9933"/>
                </a:solidFill>
              </a:rPr>
              <a:t>S</a:t>
            </a:r>
            <a:endParaRPr lang="es-ES" dirty="0">
              <a:solidFill>
                <a:srgbClr val="FF9933"/>
              </a:solidFill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7A0968F-E5FE-4881-9D6F-4CAFF14C9560}"/>
              </a:ext>
            </a:extLst>
          </p:cNvPr>
          <p:cNvSpPr/>
          <p:nvPr/>
        </p:nvSpPr>
        <p:spPr>
          <a:xfrm>
            <a:off x="4843595" y="6028816"/>
            <a:ext cx="7889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92D05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 13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EEAC4190-C2FB-4A03-9F84-49E7E09BDC6B}"/>
              </a:ext>
            </a:extLst>
          </p:cNvPr>
          <p:cNvSpPr/>
          <p:nvPr/>
        </p:nvSpPr>
        <p:spPr>
          <a:xfrm>
            <a:off x="4841484" y="6199211"/>
            <a:ext cx="4090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P+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417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magen que contiene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AEA667DF-4A10-40B0-A902-C342CB6276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022" b="60896"/>
          <a:stretch/>
        </p:blipFill>
        <p:spPr>
          <a:xfrm>
            <a:off x="457200" y="2180159"/>
            <a:ext cx="5553199" cy="341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918400"/>
            <a:ext cx="8229600" cy="903312"/>
          </a:xfrm>
        </p:spPr>
        <p:txBody>
          <a:bodyPr/>
          <a:lstStyle/>
          <a:p>
            <a:r>
              <a:rPr lang="es-ES" dirty="0"/>
              <a:t>VEGAN: Proceso y actividades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88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magen que contiene electrónica, computadora, pantalla&#10;&#10;Descripción generada automáticamente">
            <a:extLst>
              <a:ext uri="{FF2B5EF4-FFF2-40B4-BE49-F238E27FC236}">
                <a16:creationId xmlns:a16="http://schemas.microsoft.com/office/drawing/2014/main" id="{096D9712-C2B5-4BC6-9675-0FDDAAB94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022" b="60896"/>
          <a:stretch/>
        </p:blipFill>
        <p:spPr>
          <a:xfrm>
            <a:off x="457200" y="2180159"/>
            <a:ext cx="5553199" cy="3413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046" y="813918"/>
            <a:ext cx="8229600" cy="903312"/>
          </a:xfrm>
        </p:spPr>
        <p:txBody>
          <a:bodyPr/>
          <a:lstStyle/>
          <a:p>
            <a:r>
              <a:rPr lang="es-ES" dirty="0"/>
              <a:t>VEGAN: Priorización (Paso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9945CE-C041-44E5-BE62-BF78947D84C9}"/>
              </a:ext>
            </a:extLst>
          </p:cNvPr>
          <p:cNvSpPr/>
          <p:nvPr/>
        </p:nvSpPr>
        <p:spPr>
          <a:xfrm>
            <a:off x="1471613" y="2322958"/>
            <a:ext cx="914400" cy="8488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A47852AA-9116-43C9-A9CD-F8629E8B9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0255" y="2181671"/>
            <a:ext cx="2654135" cy="2156897"/>
          </a:xfrm>
        </p:spPr>
        <p:txBody>
          <a:bodyPr/>
          <a:lstStyle/>
          <a:p>
            <a:pPr marL="129541" indent="0">
              <a:buNone/>
            </a:pPr>
            <a:r>
              <a:rPr lang="es-ES" sz="2200" u="sng" dirty="0">
                <a:solidFill>
                  <a:schemeClr val="dk2"/>
                </a:solidFill>
              </a:rPr>
              <a:t>Priorización: </a:t>
            </a:r>
            <a:r>
              <a:rPr lang="es-ES" sz="2000" dirty="0"/>
              <a:t>Determinar el </a:t>
            </a:r>
            <a:r>
              <a:rPr lang="es-ES" sz="2000" b="1" dirty="0"/>
              <a:t>nivel de importancia </a:t>
            </a:r>
            <a:r>
              <a:rPr lang="es-ES" sz="2000" dirty="0"/>
              <a:t>que tienen los distintos elementos del modelo de objetivos</a:t>
            </a:r>
          </a:p>
        </p:txBody>
      </p:sp>
    </p:spTree>
    <p:extLst>
      <p:ext uri="{BB962C8B-B14F-4D97-AF65-F5344CB8AC3E}">
        <p14:creationId xmlns:p14="http://schemas.microsoft.com/office/powerpoint/2010/main" val="121970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electrónica, pantalla, computadora, laptop&#10;&#10;Descripción generada automáticamente">
            <a:extLst>
              <a:ext uri="{FF2B5EF4-FFF2-40B4-BE49-F238E27FC236}">
                <a16:creationId xmlns:a16="http://schemas.microsoft.com/office/drawing/2014/main" id="{F6E8FACB-6680-46E1-A243-A2F7AD687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84" r="42418"/>
          <a:stretch/>
        </p:blipFill>
        <p:spPr>
          <a:xfrm>
            <a:off x="457200" y="1286187"/>
            <a:ext cx="7333642" cy="4603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2C3BAA-067C-450C-9ACC-3E9A9562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VEGAN: Priorización (Paso 1)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49568-7A65-48F8-A949-9A1DC3093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8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999838"/>
      </p:ext>
    </p:extLst>
  </p:cSld>
  <p:clrMapOvr>
    <a:masterClrMapping/>
  </p:clrMapOvr>
</p:sld>
</file>

<file path=ppt/theme/theme1.xml><?xml version="1.0" encoding="utf-8"?>
<a:theme xmlns:a="http://schemas.openxmlformats.org/drawingml/2006/main" name="UPV">
  <a:themeElements>
    <a:clrScheme name="Personalizado 1">
      <a:dk1>
        <a:srgbClr val="292934"/>
      </a:dk1>
      <a:lt1>
        <a:srgbClr val="FFFFFF"/>
      </a:lt1>
      <a:dk2>
        <a:srgbClr val="C00000"/>
      </a:dk2>
      <a:lt2>
        <a:srgbClr val="F3F2DC"/>
      </a:lt2>
      <a:accent1>
        <a:srgbClr val="93A299"/>
      </a:accent1>
      <a:accent2>
        <a:srgbClr val="5C697B"/>
      </a:accent2>
      <a:accent3>
        <a:srgbClr val="3D4652"/>
      </a:accent3>
      <a:accent4>
        <a:srgbClr val="4C5A6A"/>
      </a:accent4>
      <a:accent5>
        <a:srgbClr val="808DA0"/>
      </a:accent5>
      <a:accent6>
        <a:srgbClr val="A43925"/>
      </a:accent6>
      <a:hlink>
        <a:srgbClr val="292934"/>
      </a:hlink>
      <a:folHlink>
        <a:srgbClr val="6D26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2412</Words>
  <Application>Microsoft Office PowerPoint</Application>
  <PresentationFormat>Presentación en pantalla (4:3)</PresentationFormat>
  <Paragraphs>494</Paragraphs>
  <Slides>26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UPV</vt:lpstr>
      <vt:lpstr>Document</vt:lpstr>
      <vt:lpstr>Introducción al análisis de modelos de objetivos</vt:lpstr>
      <vt:lpstr>¿Qué es VEGAN?</vt:lpstr>
      <vt:lpstr>Modelo de objetivos</vt:lpstr>
      <vt:lpstr>Problema</vt:lpstr>
      <vt:lpstr>Solución</vt:lpstr>
      <vt:lpstr>Solución</vt:lpstr>
      <vt:lpstr>VEGAN: Proceso y actividades</vt:lpstr>
      <vt:lpstr>VEGAN: Priorización (Paso 1)</vt:lpstr>
      <vt:lpstr>VEGAN: Priorización (Paso 1)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Priorización</vt:lpstr>
      <vt:lpstr>VEGAN: Propagación (Paso 2)</vt:lpstr>
      <vt:lpstr>VEGAN: Propagación</vt:lpstr>
      <vt:lpstr>VEGAN: Propagación</vt:lpstr>
      <vt:lpstr>VEGAN: Evaluación (Paso 3)</vt:lpstr>
      <vt:lpstr>VEGAN: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&lt;Titulo&gt;</dc:title>
  <cp:lastModifiedBy>Carlos Cano Genovés</cp:lastModifiedBy>
  <cp:revision>274</cp:revision>
  <dcterms:modified xsi:type="dcterms:W3CDTF">2021-08-21T08:24:29Z</dcterms:modified>
</cp:coreProperties>
</file>