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22.xml" ContentType="application/vnd.openxmlformats-officedocument.presentationml.notesSlide+xml"/>
  <Override PartName="/ppt/notesSlides/_rels/notesSlide22.xml.rels" ContentType="application/vnd.openxmlformats-package.relationships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_rels/slideLayout3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8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6.xml" ContentType="application/vnd.openxmlformats-officedocument.presentationml.slide+xml"/>
  <Override PartName="/ppt/slides/slide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22.xml" ContentType="application/vnd.openxmlformats-officedocument.presentationml.slide+xml"/>
  <Override PartName="/ppt/slides/slide6.xml" ContentType="application/vnd.openxmlformats-officedocument.presentationml.slide+xml"/>
  <Override PartName="/ppt/slides/slide23.xml" ContentType="application/vnd.openxmlformats-officedocument.presentationml.slide+xml"/>
  <Override PartName="/ppt/slides/slide7.xml" ContentType="application/vnd.openxmlformats-officedocument.presentationml.slide+xml"/>
  <Override PartName="/ppt/slides/slide24.xml" ContentType="application/vnd.openxmlformats-officedocument.presentationml.slide+xml"/>
  <Override PartName="/ppt/slides/slide8.xml" ContentType="application/vnd.openxmlformats-officedocument.presentationml.slide+xml"/>
  <Override PartName="/ppt/slides/slide25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_rels/slide26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2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3.xml.rels" ContentType="application/vnd.openxmlformats-package.relationships+xml"/>
  <Override PartName="/ppt/slides/_rels/slide21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23.xml.rels" ContentType="application/vnd.openxmlformats-package.relationships+xml"/>
  <Override PartName="/ppt/slides/_rels/slide6.xml.rels" ContentType="application/vnd.openxmlformats-package.relationships+xml"/>
  <Override PartName="/ppt/slides/_rels/slide24.xml.rels" ContentType="application/vnd.openxmlformats-package.relationships+xml"/>
  <Override PartName="/ppt/slides/_rels/slide7.xml.rels" ContentType="application/vnd.openxmlformats-package.relationships+xml"/>
  <Override PartName="/ppt/slides/_rels/slide25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7.xml.rels" ContentType="application/vnd.openxmlformats-package.relationships+xml"/>
  <Override PartName="/ppt/slides/_rels/slide28.xml.rels" ContentType="application/vnd.openxmlformats-package.relationships+xml"/>
  <Override PartName="/ppt/slides/_rels/slide29.xml.rels" ContentType="application/vnd.openxmlformats-package.relationships+xml"/>
  <Override PartName="/ppt/media/image1.png" ContentType="image/png"/>
  <Override PartName="/ppt/media/image9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1.png" ContentType="image/png"/>
  <Override PartName="/ppt/media/image22.png" ContentType="image/png"/>
  <Override PartName="/ppt/media/image23.png" ContentType="image/png"/>
  <Override PartName="/ppt/media/image24.png" ContentType="image/png"/>
  <Override PartName="/ppt/media/image25.png" ContentType="image/png"/>
  <Override PartName="/ppt/media/image26.png" ContentType="image/png"/>
  <Override PartName="/ppt/media/image27.png" ContentType="image/png"/>
  <Override PartName="/ppt/media/image28.png" ContentType="image/png"/>
  <Override PartName="/ppt/media/image29.png" ContentType="image/png"/>
  <Override PartName="/ppt/media/image30.png" ContentType="image/png"/>
  <Override PartName="/ppt/media/image31.png" ContentType="image/png"/>
  <Override PartName="/ppt/media/image32.png" ContentType="image/png"/>
  <Override PartName="/ppt/media/image33.png" ContentType="image/png"/>
  <Override PartName="/ppt/media/image34.png" ContentType="image/png"/>
  <Override PartName="/ppt/media/image35.png" ContentType="image/png"/>
  <Override PartName="/ppt/media/image36.png" ContentType="image/png"/>
  <Override PartName="/ppt/media/image37.png" ContentType="image/png"/>
  <Override PartName="/ppt/media/image38.png" ContentType="image/png"/>
  <Override PartName="/ppt/media/image39.png" ContentType="image/png"/>
  <Override PartName="/ppt/media/image40.png" ContentType="image/png"/>
  <Override PartName="/ppt/media/image41.png" ContentType="image/png"/>
  <Override PartName="/ppt/media/image42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5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latin typeface="Arial"/>
              </a:rPr>
              <a:t>Click to move the slide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pt-BR" sz="2000" spc="-1" strike="noStrike">
                <a:latin typeface="Arial"/>
              </a:rPr>
              <a:t>Click to edit the notes format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pt-BR" sz="1400" spc="-1" strike="noStrike">
                <a:latin typeface="Times New Roman"/>
              </a:rPr>
              <a:t>&lt;header&gt;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156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pt-BR" sz="1400" spc="-1" strike="noStrike">
                <a:latin typeface="Times New Roman"/>
              </a:rPr>
              <a:t>&lt;date/time&gt;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157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pt-BR" sz="1400" spc="-1" strike="noStrike">
                <a:latin typeface="Times New Roman"/>
              </a:rPr>
              <a:t>&lt;footer&gt;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158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29364EE7-40E7-4C2B-92EE-BF9761F11E77}" type="slidenum">
              <a:rPr b="0" lang="pt-BR" sz="1400" spc="-1" strike="noStrike">
                <a:latin typeface="Times New Roman"/>
              </a:rPr>
              <a:t>&lt;number&gt;</a:t>
            </a:fld>
            <a:endParaRPr b="0" lang="pt-B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280" cy="3428280"/>
          </a:xfrm>
          <a:prstGeom prst="rect">
            <a:avLst/>
          </a:prstGeom>
        </p:spPr>
      </p:sp>
      <p:sp>
        <p:nvSpPr>
          <p:cNvPr id="26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62" name="CustomShape 3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A2CF5232-0A25-4FBF-8CE4-5FE603B17F52}" type="slidenum"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pt-BR" sz="12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888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88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888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3880" y="368208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888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888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888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888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888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73240"/>
            <a:ext cx="8228880" cy="5306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888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888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888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3880" y="368208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888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88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888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88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888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3880" y="368208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888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888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888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888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888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888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457200" y="273240"/>
            <a:ext cx="8228880" cy="5306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888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888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4673880" y="368208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888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88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888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88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888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4673880" y="368208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888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888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888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888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888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888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subTitle"/>
          </p:nvPr>
        </p:nvSpPr>
        <p:spPr>
          <a:xfrm>
            <a:off x="457200" y="273240"/>
            <a:ext cx="8228880" cy="5306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888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888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33" name="PlaceHolder 4"/>
          <p:cNvSpPr>
            <a:spLocks noGrp="1"/>
          </p:cNvSpPr>
          <p:nvPr>
            <p:ph type="body"/>
          </p:nvPr>
        </p:nvSpPr>
        <p:spPr>
          <a:xfrm>
            <a:off x="4673880" y="368208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888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3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88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888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88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888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5" name="PlaceHolder 5"/>
          <p:cNvSpPr>
            <a:spLocks noGrp="1"/>
          </p:cNvSpPr>
          <p:nvPr>
            <p:ph type="body"/>
          </p:nvPr>
        </p:nvSpPr>
        <p:spPr>
          <a:xfrm>
            <a:off x="4673880" y="368208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888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9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5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51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52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888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240"/>
            <a:ext cx="8228880" cy="5306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888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888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3880" y="368208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888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88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latin typeface="Arial"/>
              </a:rPr>
              <a:t>Click to edit the title text format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Click to edit the outline text format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Second Outline Level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Third Outline Level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Fourth Outline Level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Fifth Outline Level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Sixth Outline Level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Seventh Outline Level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888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pt-BR" sz="1800" spc="-1" strike="noStrike">
                <a:latin typeface="Arial"/>
              </a:rPr>
              <a:t>Click to edit the title text format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Click to edit the outline text format</a:t>
            </a:r>
            <a:endParaRPr b="0" lang="pt-BR" sz="1800" spc="-1" strike="noStrike">
              <a:latin typeface="Arial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latin typeface="Arial"/>
              </a:rPr>
              <a:t>Second Outline Level</a:t>
            </a:r>
            <a:endParaRPr b="0" lang="pt-BR" sz="1800" spc="-1" strike="noStrike">
              <a:latin typeface="Arial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Third Outline Level</a:t>
            </a:r>
            <a:endParaRPr b="0" lang="pt-BR" sz="1800" spc="-1" strike="noStrike">
              <a:latin typeface="Arial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latin typeface="Arial"/>
              </a:rPr>
              <a:t>Fourth Outline Level</a:t>
            </a:r>
            <a:endParaRPr b="0" lang="pt-BR" sz="1800" spc="-1" strike="noStrike">
              <a:latin typeface="Arial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Fifth Outline Level</a:t>
            </a:r>
            <a:endParaRPr b="0" lang="pt-BR" sz="1800" spc="-1" strike="noStrike">
              <a:latin typeface="Arial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Sixth Outline Level</a:t>
            </a:r>
            <a:endParaRPr b="0" lang="pt-BR" sz="1800" spc="-1" strike="noStrike">
              <a:latin typeface="Arial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Seventh Outline Level</a:t>
            </a:r>
            <a:endParaRPr b="0" lang="pt-BR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888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pt-BR" sz="1800" spc="-1" strike="noStrike">
                <a:latin typeface="Arial"/>
              </a:rPr>
              <a:t>Click to edit the title text format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Click to edit the outline text format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Second Outline Level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Third Outline Level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Fourth Outline Level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Fifth Outline Level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Sixth Outline Level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Seventh Outline Level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888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pt-BR" sz="1800" spc="-1" strike="noStrike">
                <a:latin typeface="Arial"/>
              </a:rPr>
              <a:t>Click to edit the title text format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Click to edit the outline text format</a:t>
            </a:r>
            <a:endParaRPr b="0" lang="pt-BR" sz="1800" spc="-1" strike="noStrike">
              <a:latin typeface="Arial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latin typeface="Arial"/>
              </a:rPr>
              <a:t>Second Outline Level</a:t>
            </a:r>
            <a:endParaRPr b="0" lang="pt-BR" sz="1800" spc="-1" strike="noStrike">
              <a:latin typeface="Arial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Third Outline Level</a:t>
            </a:r>
            <a:endParaRPr b="0" lang="pt-BR" sz="1800" spc="-1" strike="noStrike">
              <a:latin typeface="Arial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latin typeface="Arial"/>
              </a:rPr>
              <a:t>Fourth Outline Level</a:t>
            </a:r>
            <a:endParaRPr b="0" lang="pt-BR" sz="1800" spc="-1" strike="noStrike">
              <a:latin typeface="Arial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Fifth Outline Level</a:t>
            </a:r>
            <a:endParaRPr b="0" lang="pt-BR" sz="1800" spc="-1" strike="noStrike">
              <a:latin typeface="Arial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Sixth Outline Level</a:t>
            </a:r>
            <a:endParaRPr b="0" lang="pt-BR" sz="1800" spc="-1" strike="noStrike">
              <a:latin typeface="Arial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Seventh Outline Level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44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Click to edit the outline text format</a:t>
            </a:r>
            <a:endParaRPr b="0" lang="pt-BR" sz="1800" spc="-1" strike="noStrike">
              <a:latin typeface="Arial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latin typeface="Arial"/>
              </a:rPr>
              <a:t>Second Outline Level</a:t>
            </a:r>
            <a:endParaRPr b="0" lang="pt-BR" sz="1800" spc="-1" strike="noStrike">
              <a:latin typeface="Arial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Third Outline Level</a:t>
            </a:r>
            <a:endParaRPr b="0" lang="pt-BR" sz="1800" spc="-1" strike="noStrike">
              <a:latin typeface="Arial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latin typeface="Arial"/>
              </a:rPr>
              <a:t>Fourth Outline Level</a:t>
            </a:r>
            <a:endParaRPr b="0" lang="pt-BR" sz="1800" spc="-1" strike="noStrike">
              <a:latin typeface="Arial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Fifth Outline Level</a:t>
            </a:r>
            <a:endParaRPr b="0" lang="pt-BR" sz="1800" spc="-1" strike="noStrike">
              <a:latin typeface="Arial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Sixth Outline Level</a:t>
            </a:r>
            <a:endParaRPr b="0" lang="pt-BR" sz="1800" spc="-1" strike="noStrike">
              <a:latin typeface="Arial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Seventh Outline Level</a:t>
            </a:r>
            <a:endParaRPr b="0" lang="pt-BR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png"/><Relationship Id="rId3" Type="http://schemas.openxmlformats.org/officeDocument/2006/relationships/slideLayout" Target="../slideLayouts/slideLayout40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hyperlink" Target="http://playground.tensorflow.org/" TargetMode="External"/><Relationship Id="rId3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slideLayout" Target="../slideLayouts/slideLayout1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image" Target="../media/image25.png"/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slideLayout" Target="../slideLayouts/slideLayout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image" Target="../media/image29.png"/><Relationship Id="rId3" Type="http://schemas.openxmlformats.org/officeDocument/2006/relationships/image" Target="../media/image30.png"/><Relationship Id="rId4" Type="http://schemas.openxmlformats.org/officeDocument/2006/relationships/image" Target="../media/image31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image" Target="../media/image33.png"/><Relationship Id="rId3" Type="http://schemas.openxmlformats.org/officeDocument/2006/relationships/slideLayout" Target="../slideLayouts/slideLayout1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image" Target="../media/image35.png"/><Relationship Id="rId3" Type="http://schemas.openxmlformats.org/officeDocument/2006/relationships/slideLayout" Target="../slideLayouts/slideLayout1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36.png"/><Relationship Id="rId2" Type="http://schemas.openxmlformats.org/officeDocument/2006/relationships/image" Target="../media/image37.png"/><Relationship Id="rId3" Type="http://schemas.openxmlformats.org/officeDocument/2006/relationships/slideLayout" Target="../slideLayouts/slideLayout1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38.png"/><Relationship Id="rId2" Type="http://schemas.openxmlformats.org/officeDocument/2006/relationships/slideLayout" Target="../slideLayouts/slideLayout1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39.png"/><Relationship Id="rId2" Type="http://schemas.openxmlformats.org/officeDocument/2006/relationships/image" Target="../media/image40.png"/><Relationship Id="rId3" Type="http://schemas.openxmlformats.org/officeDocument/2006/relationships/slideLayout" Target="../slideLayouts/slideLayout40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41.png"/><Relationship Id="rId2" Type="http://schemas.openxmlformats.org/officeDocument/2006/relationships/slideLayout" Target="../slideLayouts/slideLayout1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42.png"/><Relationship Id="rId2" Type="http://schemas.openxmlformats.org/officeDocument/2006/relationships/hyperlink" Target="http://playground.tensorflow.org/" TargetMode="External"/><Relationship Id="rId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hyperlink" Target="http://vision.stanford.edu/teaching/cs231n-demos/linear-classify/" TargetMode="External"/><Relationship Id="rId3" Type="http://schemas.openxmlformats.org/officeDocument/2006/relationships/slideLayout" Target="../slideLayouts/slideLayout29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612720" y="228600"/>
            <a:ext cx="8152560" cy="99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5b6973"/>
                </a:solidFill>
                <a:latin typeface="Tw Cen MT"/>
              </a:rPr>
              <a:t>Marcos Históricos:</a:t>
            </a:r>
            <a:endParaRPr b="0" lang="pt-BR" sz="4400" spc="-1" strike="noStrike">
              <a:latin typeface="Arial"/>
            </a:endParaRPr>
          </a:p>
        </p:txBody>
      </p:sp>
      <p:pic>
        <p:nvPicPr>
          <p:cNvPr id="160" name="Picture 2" descr=""/>
          <p:cNvPicPr/>
          <p:nvPr/>
        </p:nvPicPr>
        <p:blipFill>
          <a:blip r:embed="rId1"/>
          <a:stretch/>
        </p:blipFill>
        <p:spPr>
          <a:xfrm>
            <a:off x="612720" y="1933200"/>
            <a:ext cx="8152560" cy="3829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612720" y="228600"/>
            <a:ext cx="8152560" cy="99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pt-BR" sz="4400" spc="-1" strike="noStrike">
                <a:solidFill>
                  <a:srgbClr val="5b6973"/>
                </a:solidFill>
                <a:latin typeface="Tw Cen MT"/>
              </a:rPr>
              <a:t>Processo de aprendizado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85" name="CustomShape 2"/>
          <p:cNvSpPr/>
          <p:nvPr/>
        </p:nvSpPr>
        <p:spPr>
          <a:xfrm>
            <a:off x="612720" y="1600200"/>
            <a:ext cx="8152560" cy="449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20040" indent="-319320">
              <a:lnSpc>
                <a:spcPct val="100000"/>
              </a:lnSpc>
              <a:spcBef>
                <a:spcPts val="700"/>
              </a:spcBef>
              <a:buClr>
                <a:srgbClr val="59b0b9"/>
              </a:buClr>
              <a:buSzPct val="60000"/>
              <a:buFont typeface="Wingdings" charset="2"/>
              <a:buChar char=""/>
            </a:pPr>
            <a:r>
              <a:rPr b="0" lang="pt-BR" sz="2900" spc="-1" strike="noStrike">
                <a:solidFill>
                  <a:srgbClr val="000000"/>
                </a:solidFill>
                <a:latin typeface="Tw Cen MT"/>
              </a:rPr>
              <a:t>Fase 1: Feed-Forward</a:t>
            </a:r>
            <a:endParaRPr b="0" lang="pt-BR" sz="2900" spc="-1" strike="noStrike">
              <a:latin typeface="Arial"/>
            </a:endParaRPr>
          </a:p>
        </p:txBody>
      </p:sp>
      <p:pic>
        <p:nvPicPr>
          <p:cNvPr id="186" name="Picture 3" descr=""/>
          <p:cNvPicPr/>
          <p:nvPr/>
        </p:nvPicPr>
        <p:blipFill>
          <a:blip r:embed="rId1"/>
          <a:stretch/>
        </p:blipFill>
        <p:spPr>
          <a:xfrm>
            <a:off x="979200" y="2205000"/>
            <a:ext cx="6705000" cy="4399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CustomShape 1"/>
          <p:cNvSpPr/>
          <p:nvPr/>
        </p:nvSpPr>
        <p:spPr>
          <a:xfrm>
            <a:off x="612720" y="228600"/>
            <a:ext cx="8152560" cy="99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pt-BR" sz="4400" spc="-1" strike="noStrike">
                <a:solidFill>
                  <a:srgbClr val="5b6973"/>
                </a:solidFill>
                <a:latin typeface="Tw Cen MT"/>
              </a:rPr>
              <a:t>Processo de aprendizado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88" name="CustomShape 2"/>
          <p:cNvSpPr/>
          <p:nvPr/>
        </p:nvSpPr>
        <p:spPr>
          <a:xfrm>
            <a:off x="612720" y="1600200"/>
            <a:ext cx="8152560" cy="449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20040" indent="-319320">
              <a:lnSpc>
                <a:spcPct val="100000"/>
              </a:lnSpc>
              <a:spcBef>
                <a:spcPts val="700"/>
              </a:spcBef>
              <a:buClr>
                <a:srgbClr val="59b0b9"/>
              </a:buClr>
              <a:buSzPct val="60000"/>
              <a:buFont typeface="Wingdings" charset="2"/>
              <a:buChar char=""/>
            </a:pPr>
            <a:r>
              <a:rPr b="0" lang="pt-BR" sz="2900" spc="-1" strike="noStrike">
                <a:solidFill>
                  <a:srgbClr val="000000"/>
                </a:solidFill>
                <a:latin typeface="Tw Cen MT"/>
              </a:rPr>
              <a:t>Fase 1: Feed-Forward</a:t>
            </a:r>
            <a:endParaRPr b="0" lang="pt-BR" sz="2900" spc="-1" strike="noStrike">
              <a:latin typeface="Arial"/>
            </a:endParaRPr>
          </a:p>
        </p:txBody>
      </p:sp>
      <p:pic>
        <p:nvPicPr>
          <p:cNvPr id="189" name="Picture 2" descr=""/>
          <p:cNvPicPr/>
          <p:nvPr/>
        </p:nvPicPr>
        <p:blipFill>
          <a:blip r:embed="rId1"/>
          <a:stretch/>
        </p:blipFill>
        <p:spPr>
          <a:xfrm>
            <a:off x="971640" y="2201040"/>
            <a:ext cx="6549120" cy="42357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CustomShape 1"/>
          <p:cNvSpPr/>
          <p:nvPr/>
        </p:nvSpPr>
        <p:spPr>
          <a:xfrm>
            <a:off x="612720" y="228600"/>
            <a:ext cx="8152560" cy="99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pt-BR" sz="4400" spc="-1" strike="noStrike">
                <a:solidFill>
                  <a:srgbClr val="5b6973"/>
                </a:solidFill>
                <a:latin typeface="Tw Cen MT"/>
              </a:rPr>
              <a:t>Processo de aprendizado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91" name="CustomShape 2"/>
          <p:cNvSpPr/>
          <p:nvPr/>
        </p:nvSpPr>
        <p:spPr>
          <a:xfrm>
            <a:off x="612720" y="1600200"/>
            <a:ext cx="8152560" cy="449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20040" indent="-319320">
              <a:lnSpc>
                <a:spcPct val="100000"/>
              </a:lnSpc>
              <a:spcBef>
                <a:spcPts val="700"/>
              </a:spcBef>
              <a:buClr>
                <a:srgbClr val="59b0b9"/>
              </a:buClr>
              <a:buSzPct val="60000"/>
              <a:buFont typeface="Wingdings" charset="2"/>
              <a:buChar char=""/>
            </a:pPr>
            <a:r>
              <a:rPr b="0" lang="pt-BR" sz="2900" spc="-1" strike="noStrike">
                <a:solidFill>
                  <a:srgbClr val="000000"/>
                </a:solidFill>
                <a:latin typeface="Tw Cen MT"/>
              </a:rPr>
              <a:t>Fase 1: Feed-Backward</a:t>
            </a:r>
            <a:endParaRPr b="0" lang="pt-BR" sz="2900" spc="-1" strike="noStrike">
              <a:latin typeface="Arial"/>
            </a:endParaRPr>
          </a:p>
          <a:p>
            <a:pPr lvl="1" marL="640080" indent="-273600">
              <a:lnSpc>
                <a:spcPct val="100000"/>
              </a:lnSpc>
              <a:spcBef>
                <a:spcPts val="550"/>
              </a:spcBef>
              <a:buClr>
                <a:srgbClr val="98c723"/>
              </a:buClr>
              <a:buSzPct val="70000"/>
              <a:buFont typeface="Wingdings 2" charset="2"/>
              <a:buChar char=""/>
            </a:pPr>
            <a:r>
              <a:rPr b="0" lang="pt-BR" sz="2600" spc="-1" strike="noStrike">
                <a:solidFill>
                  <a:srgbClr val="000000"/>
                </a:solidFill>
                <a:latin typeface="Tw Cen MT"/>
              </a:rPr>
              <a:t>Cálculo do erro da camada de saída</a:t>
            </a:r>
            <a:endParaRPr b="0" lang="pt-BR" sz="2600" spc="-1" strike="noStrike">
              <a:latin typeface="Arial"/>
            </a:endParaRPr>
          </a:p>
        </p:txBody>
      </p:sp>
      <p:pic>
        <p:nvPicPr>
          <p:cNvPr id="192" name="Picture 2" descr=""/>
          <p:cNvPicPr/>
          <p:nvPr/>
        </p:nvPicPr>
        <p:blipFill>
          <a:blip r:embed="rId1"/>
          <a:stretch/>
        </p:blipFill>
        <p:spPr>
          <a:xfrm>
            <a:off x="942840" y="2513880"/>
            <a:ext cx="6652800" cy="42267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CustomShape 1"/>
          <p:cNvSpPr/>
          <p:nvPr/>
        </p:nvSpPr>
        <p:spPr>
          <a:xfrm>
            <a:off x="612720" y="228600"/>
            <a:ext cx="8152560" cy="99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pt-BR" sz="4400" spc="-1" strike="noStrike">
                <a:solidFill>
                  <a:srgbClr val="5b6973"/>
                </a:solidFill>
                <a:latin typeface="Tw Cen MT"/>
              </a:rPr>
              <a:t>Processo de aprendizado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94" name="CustomShape 2"/>
          <p:cNvSpPr/>
          <p:nvPr/>
        </p:nvSpPr>
        <p:spPr>
          <a:xfrm>
            <a:off x="612720" y="1600200"/>
            <a:ext cx="8152560" cy="449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20040" indent="-319320">
              <a:lnSpc>
                <a:spcPct val="100000"/>
              </a:lnSpc>
              <a:spcBef>
                <a:spcPts val="700"/>
              </a:spcBef>
              <a:buClr>
                <a:srgbClr val="59b0b9"/>
              </a:buClr>
              <a:buSzPct val="60000"/>
              <a:buFont typeface="Wingdings" charset="2"/>
              <a:buChar char=""/>
            </a:pPr>
            <a:r>
              <a:rPr b="0" lang="pt-BR" sz="2900" spc="-1" strike="noStrike">
                <a:solidFill>
                  <a:srgbClr val="000000"/>
                </a:solidFill>
                <a:latin typeface="Tw Cen MT"/>
              </a:rPr>
              <a:t>Fase 1: Feed-Backward</a:t>
            </a:r>
            <a:endParaRPr b="0" lang="pt-BR" sz="2900" spc="-1" strike="noStrike">
              <a:latin typeface="Arial"/>
            </a:endParaRPr>
          </a:p>
          <a:p>
            <a:pPr lvl="1" marL="640080" indent="-273600">
              <a:lnSpc>
                <a:spcPct val="100000"/>
              </a:lnSpc>
              <a:spcBef>
                <a:spcPts val="550"/>
              </a:spcBef>
              <a:buClr>
                <a:srgbClr val="98c723"/>
              </a:buClr>
              <a:buSzPct val="70000"/>
              <a:buFont typeface="Wingdings 2" charset="2"/>
              <a:buChar char=""/>
            </a:pPr>
            <a:r>
              <a:rPr b="0" lang="pt-BR" sz="2600" spc="-1" strike="noStrike">
                <a:solidFill>
                  <a:srgbClr val="000000"/>
                </a:solidFill>
                <a:latin typeface="Tw Cen MT"/>
              </a:rPr>
              <a:t>Atualização dos pesos da camada de saída</a:t>
            </a:r>
            <a:endParaRPr b="0" lang="pt-BR" sz="2600" spc="-1" strike="noStrike">
              <a:latin typeface="Arial"/>
            </a:endParaRPr>
          </a:p>
        </p:txBody>
      </p:sp>
      <p:pic>
        <p:nvPicPr>
          <p:cNvPr id="195" name="Picture 2" descr=""/>
          <p:cNvPicPr/>
          <p:nvPr/>
        </p:nvPicPr>
        <p:blipFill>
          <a:blip r:embed="rId1"/>
          <a:stretch/>
        </p:blipFill>
        <p:spPr>
          <a:xfrm>
            <a:off x="827640" y="2493000"/>
            <a:ext cx="6575400" cy="40924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612720" y="228600"/>
            <a:ext cx="8152560" cy="99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pt-BR" sz="4400" spc="-1" strike="noStrike">
                <a:solidFill>
                  <a:srgbClr val="5b6973"/>
                </a:solidFill>
                <a:latin typeface="Tw Cen MT"/>
              </a:rPr>
              <a:t>Processo de aprendizado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97" name="CustomShape 2"/>
          <p:cNvSpPr/>
          <p:nvPr/>
        </p:nvSpPr>
        <p:spPr>
          <a:xfrm>
            <a:off x="612720" y="1600200"/>
            <a:ext cx="8152560" cy="449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20040" indent="-319320">
              <a:lnSpc>
                <a:spcPct val="100000"/>
              </a:lnSpc>
              <a:spcBef>
                <a:spcPts val="700"/>
              </a:spcBef>
              <a:buClr>
                <a:srgbClr val="59b0b9"/>
              </a:buClr>
              <a:buSzPct val="60000"/>
              <a:buFont typeface="Wingdings" charset="2"/>
              <a:buChar char=""/>
            </a:pPr>
            <a:r>
              <a:rPr b="0" lang="pt-BR" sz="2900" spc="-1" strike="noStrike">
                <a:solidFill>
                  <a:srgbClr val="000000"/>
                </a:solidFill>
                <a:latin typeface="Tw Cen MT"/>
              </a:rPr>
              <a:t>Fase 1: Feed-Backward</a:t>
            </a:r>
            <a:endParaRPr b="0" lang="pt-BR" sz="2900" spc="-1" strike="noStrike">
              <a:latin typeface="Arial"/>
            </a:endParaRPr>
          </a:p>
          <a:p>
            <a:pPr lvl="1" marL="640080" indent="-273600">
              <a:lnSpc>
                <a:spcPct val="100000"/>
              </a:lnSpc>
              <a:spcBef>
                <a:spcPts val="550"/>
              </a:spcBef>
              <a:buClr>
                <a:srgbClr val="98c723"/>
              </a:buClr>
              <a:buSzPct val="70000"/>
              <a:buFont typeface="Wingdings 2" charset="2"/>
              <a:buChar char=""/>
            </a:pPr>
            <a:r>
              <a:rPr b="0" lang="pt-BR" sz="2600" spc="-1" strike="noStrike">
                <a:solidFill>
                  <a:srgbClr val="000000"/>
                </a:solidFill>
                <a:latin typeface="Tw Cen MT"/>
              </a:rPr>
              <a:t>Cálculo do erro da 2º camada escondida</a:t>
            </a:r>
            <a:endParaRPr b="0" lang="pt-BR" sz="2600" spc="-1" strike="noStrike">
              <a:latin typeface="Arial"/>
            </a:endParaRPr>
          </a:p>
        </p:txBody>
      </p:sp>
      <p:pic>
        <p:nvPicPr>
          <p:cNvPr id="198" name="Picture 3" descr=""/>
          <p:cNvPicPr/>
          <p:nvPr/>
        </p:nvPicPr>
        <p:blipFill>
          <a:blip r:embed="rId1"/>
          <a:stretch/>
        </p:blipFill>
        <p:spPr>
          <a:xfrm>
            <a:off x="827640" y="2597760"/>
            <a:ext cx="6866640" cy="42595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CustomShape 1"/>
          <p:cNvSpPr/>
          <p:nvPr/>
        </p:nvSpPr>
        <p:spPr>
          <a:xfrm>
            <a:off x="612720" y="228600"/>
            <a:ext cx="8152560" cy="99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pt-BR" sz="4400" spc="-1" strike="noStrike">
                <a:solidFill>
                  <a:srgbClr val="5b6973"/>
                </a:solidFill>
                <a:latin typeface="Tw Cen MT"/>
              </a:rPr>
              <a:t>Processo de aprendizado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200" name="CustomShape 2"/>
          <p:cNvSpPr/>
          <p:nvPr/>
        </p:nvSpPr>
        <p:spPr>
          <a:xfrm>
            <a:off x="612720" y="1600200"/>
            <a:ext cx="8152560" cy="449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20040" indent="-319320">
              <a:lnSpc>
                <a:spcPct val="100000"/>
              </a:lnSpc>
              <a:spcBef>
                <a:spcPts val="700"/>
              </a:spcBef>
              <a:buClr>
                <a:srgbClr val="59b0b9"/>
              </a:buClr>
              <a:buSzPct val="60000"/>
              <a:buFont typeface="Wingdings" charset="2"/>
              <a:buChar char=""/>
            </a:pPr>
            <a:r>
              <a:rPr b="0" lang="pt-BR" sz="2900" spc="-1" strike="noStrike">
                <a:solidFill>
                  <a:srgbClr val="000000"/>
                </a:solidFill>
                <a:latin typeface="Tw Cen MT"/>
              </a:rPr>
              <a:t>Fase 1: Feed-Backward</a:t>
            </a:r>
            <a:endParaRPr b="0" lang="pt-BR" sz="2900" spc="-1" strike="noStrike">
              <a:latin typeface="Arial"/>
            </a:endParaRPr>
          </a:p>
          <a:p>
            <a:pPr lvl="1" marL="640080" indent="-273600">
              <a:lnSpc>
                <a:spcPct val="100000"/>
              </a:lnSpc>
              <a:spcBef>
                <a:spcPts val="550"/>
              </a:spcBef>
              <a:buClr>
                <a:srgbClr val="98c723"/>
              </a:buClr>
              <a:buSzPct val="70000"/>
              <a:buFont typeface="Wingdings 2" charset="2"/>
              <a:buChar char=""/>
            </a:pPr>
            <a:r>
              <a:rPr b="0" lang="pt-BR" sz="2600" spc="-1" strike="noStrike">
                <a:solidFill>
                  <a:srgbClr val="000000"/>
                </a:solidFill>
                <a:latin typeface="Tw Cen MT"/>
              </a:rPr>
              <a:t>Atualização dos pesos da 2º camada escondida</a:t>
            </a:r>
            <a:endParaRPr b="0" lang="pt-BR" sz="2600" spc="-1" strike="noStrike">
              <a:latin typeface="Arial"/>
            </a:endParaRPr>
          </a:p>
        </p:txBody>
      </p:sp>
      <p:pic>
        <p:nvPicPr>
          <p:cNvPr id="201" name="Picture 2" descr=""/>
          <p:cNvPicPr/>
          <p:nvPr/>
        </p:nvPicPr>
        <p:blipFill>
          <a:blip r:embed="rId1"/>
          <a:stretch/>
        </p:blipFill>
        <p:spPr>
          <a:xfrm>
            <a:off x="971640" y="2565000"/>
            <a:ext cx="6624000" cy="4175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CustomShape 1"/>
          <p:cNvSpPr/>
          <p:nvPr/>
        </p:nvSpPr>
        <p:spPr>
          <a:xfrm>
            <a:off x="612720" y="228600"/>
            <a:ext cx="8152560" cy="99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pt-BR" sz="4400" spc="-1" strike="noStrike">
                <a:solidFill>
                  <a:srgbClr val="5b6973"/>
                </a:solidFill>
                <a:latin typeface="Tw Cen MT"/>
              </a:rPr>
              <a:t>Processo de aprendizado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203" name="CustomShape 2"/>
          <p:cNvSpPr/>
          <p:nvPr/>
        </p:nvSpPr>
        <p:spPr>
          <a:xfrm>
            <a:off x="612720" y="1600200"/>
            <a:ext cx="8152560" cy="449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20040" indent="-319320">
              <a:lnSpc>
                <a:spcPct val="100000"/>
              </a:lnSpc>
              <a:spcBef>
                <a:spcPts val="700"/>
              </a:spcBef>
              <a:buClr>
                <a:srgbClr val="59b0b9"/>
              </a:buClr>
              <a:buSzPct val="60000"/>
              <a:buFont typeface="Wingdings" charset="2"/>
              <a:buChar char=""/>
            </a:pPr>
            <a:r>
              <a:rPr b="0" lang="pt-BR" sz="2900" spc="-1" strike="noStrike">
                <a:solidFill>
                  <a:srgbClr val="000000"/>
                </a:solidFill>
                <a:latin typeface="Tw Cen MT"/>
              </a:rPr>
              <a:t>Fase 1: Feed-Backward</a:t>
            </a:r>
            <a:endParaRPr b="0" lang="pt-BR" sz="2900" spc="-1" strike="noStrike">
              <a:latin typeface="Arial"/>
            </a:endParaRPr>
          </a:p>
          <a:p>
            <a:pPr lvl="1" marL="640080" indent="-273600">
              <a:lnSpc>
                <a:spcPct val="100000"/>
              </a:lnSpc>
              <a:spcBef>
                <a:spcPts val="550"/>
              </a:spcBef>
              <a:buClr>
                <a:srgbClr val="98c723"/>
              </a:buClr>
              <a:buSzPct val="70000"/>
              <a:buFont typeface="Wingdings 2" charset="2"/>
              <a:buChar char=""/>
            </a:pPr>
            <a:r>
              <a:rPr b="0" lang="pt-BR" sz="2600" spc="-1" strike="noStrike">
                <a:solidFill>
                  <a:srgbClr val="000000"/>
                </a:solidFill>
                <a:latin typeface="Tw Cen MT"/>
              </a:rPr>
              <a:t>Cálculo do erro da 1º camada escondida</a:t>
            </a:r>
            <a:endParaRPr b="0" lang="pt-BR" sz="2600" spc="-1" strike="noStrike">
              <a:latin typeface="Arial"/>
            </a:endParaRPr>
          </a:p>
        </p:txBody>
      </p:sp>
      <p:pic>
        <p:nvPicPr>
          <p:cNvPr id="204" name="Picture 2" descr=""/>
          <p:cNvPicPr/>
          <p:nvPr/>
        </p:nvPicPr>
        <p:blipFill>
          <a:blip r:embed="rId1"/>
          <a:stretch/>
        </p:blipFill>
        <p:spPr>
          <a:xfrm>
            <a:off x="899640" y="2565000"/>
            <a:ext cx="6764040" cy="4292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CustomShape 1"/>
          <p:cNvSpPr/>
          <p:nvPr/>
        </p:nvSpPr>
        <p:spPr>
          <a:xfrm>
            <a:off x="612720" y="228600"/>
            <a:ext cx="8152560" cy="99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pt-BR" sz="4400" spc="-1" strike="noStrike">
                <a:solidFill>
                  <a:srgbClr val="5b6973"/>
                </a:solidFill>
                <a:latin typeface="Tw Cen MT"/>
              </a:rPr>
              <a:t>Processo de aprendizado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206" name="CustomShape 2"/>
          <p:cNvSpPr/>
          <p:nvPr/>
        </p:nvSpPr>
        <p:spPr>
          <a:xfrm>
            <a:off x="612720" y="1600200"/>
            <a:ext cx="8152560" cy="449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20040" indent="-319320">
              <a:lnSpc>
                <a:spcPct val="100000"/>
              </a:lnSpc>
              <a:spcBef>
                <a:spcPts val="700"/>
              </a:spcBef>
              <a:buClr>
                <a:srgbClr val="59b0b9"/>
              </a:buClr>
              <a:buSzPct val="60000"/>
              <a:buFont typeface="Wingdings" charset="2"/>
              <a:buChar char=""/>
            </a:pPr>
            <a:r>
              <a:rPr b="0" lang="pt-BR" sz="2900" spc="-1" strike="noStrike">
                <a:solidFill>
                  <a:srgbClr val="000000"/>
                </a:solidFill>
                <a:latin typeface="Tw Cen MT"/>
              </a:rPr>
              <a:t>Fase 1: Feed-Backward</a:t>
            </a:r>
            <a:endParaRPr b="0" lang="pt-BR" sz="2900" spc="-1" strike="noStrike">
              <a:latin typeface="Arial"/>
            </a:endParaRPr>
          </a:p>
          <a:p>
            <a:pPr lvl="1" marL="640080" indent="-273600">
              <a:lnSpc>
                <a:spcPct val="100000"/>
              </a:lnSpc>
              <a:spcBef>
                <a:spcPts val="550"/>
              </a:spcBef>
              <a:buClr>
                <a:srgbClr val="98c723"/>
              </a:buClr>
              <a:buSzPct val="70000"/>
              <a:buFont typeface="Wingdings 2" charset="2"/>
              <a:buChar char=""/>
            </a:pPr>
            <a:r>
              <a:rPr b="0" lang="pt-BR" sz="2600" spc="-1" strike="noStrike">
                <a:solidFill>
                  <a:srgbClr val="000000"/>
                </a:solidFill>
                <a:latin typeface="Tw Cen MT"/>
              </a:rPr>
              <a:t>Atualização dos pesos da 1º camada escondida</a:t>
            </a:r>
            <a:endParaRPr b="0" lang="pt-BR" sz="2600" spc="-1" strike="noStrike">
              <a:latin typeface="Arial"/>
            </a:endParaRPr>
          </a:p>
        </p:txBody>
      </p:sp>
      <p:pic>
        <p:nvPicPr>
          <p:cNvPr id="207" name="Picture 2" descr=""/>
          <p:cNvPicPr/>
          <p:nvPr/>
        </p:nvPicPr>
        <p:blipFill>
          <a:blip r:embed="rId1"/>
          <a:stretch/>
        </p:blipFill>
        <p:spPr>
          <a:xfrm>
            <a:off x="755640" y="2630520"/>
            <a:ext cx="6867720" cy="42174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CustomShape 1"/>
          <p:cNvSpPr/>
          <p:nvPr/>
        </p:nvSpPr>
        <p:spPr>
          <a:xfrm>
            <a:off x="612720" y="228600"/>
            <a:ext cx="8152560" cy="99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5b6973"/>
                </a:solidFill>
                <a:latin typeface="Tw Cen MT"/>
              </a:rPr>
              <a:t>Exemplo MLP</a:t>
            </a:r>
            <a:endParaRPr b="0" lang="pt-BR" sz="4400" spc="-1" strike="noStrike">
              <a:latin typeface="Arial"/>
            </a:endParaRPr>
          </a:p>
        </p:txBody>
      </p:sp>
      <p:pic>
        <p:nvPicPr>
          <p:cNvPr id="209" name="Picture 2" descr=""/>
          <p:cNvPicPr/>
          <p:nvPr/>
        </p:nvPicPr>
        <p:blipFill>
          <a:blip r:embed="rId1"/>
          <a:stretch/>
        </p:blipFill>
        <p:spPr>
          <a:xfrm>
            <a:off x="755640" y="1822680"/>
            <a:ext cx="5544000" cy="45831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CustomShape 1"/>
          <p:cNvSpPr/>
          <p:nvPr/>
        </p:nvSpPr>
        <p:spPr>
          <a:xfrm>
            <a:off x="609480" y="228600"/>
            <a:ext cx="8152560" cy="99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5b6973"/>
                </a:solidFill>
                <a:latin typeface="Tw Cen MT"/>
              </a:rPr>
              <a:t>Exemplo MLP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211" name="CustomShape 2"/>
          <p:cNvSpPr/>
          <p:nvPr/>
        </p:nvSpPr>
        <p:spPr>
          <a:xfrm>
            <a:off x="609480" y="1589400"/>
            <a:ext cx="3885480" cy="457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20040" indent="-319320">
              <a:lnSpc>
                <a:spcPct val="100000"/>
              </a:lnSpc>
              <a:spcBef>
                <a:spcPts val="700"/>
              </a:spcBef>
              <a:buClr>
                <a:srgbClr val="59b0b9"/>
              </a:buClr>
              <a:buSzPct val="60000"/>
              <a:buFont typeface="Wingdings" charset="2"/>
              <a:buChar char=""/>
            </a:pPr>
            <a:r>
              <a:rPr b="0" lang="pt-BR" sz="2900" spc="-1" strike="noStrike">
                <a:solidFill>
                  <a:srgbClr val="000000"/>
                </a:solidFill>
                <a:latin typeface="Tw Cen MT"/>
              </a:rPr>
              <a:t>Entrada:</a:t>
            </a:r>
            <a:endParaRPr b="0" lang="pt-BR" sz="2900" spc="-1" strike="noStrike">
              <a:latin typeface="Arial"/>
            </a:endParaRPr>
          </a:p>
          <a:p>
            <a:pPr lvl="1" marL="640080" indent="-273600">
              <a:lnSpc>
                <a:spcPct val="100000"/>
              </a:lnSpc>
              <a:spcBef>
                <a:spcPts val="550"/>
              </a:spcBef>
              <a:buClr>
                <a:srgbClr val="98c723"/>
              </a:buClr>
              <a:buSzPct val="70000"/>
              <a:buFont typeface="Wingdings 2" charset="2"/>
              <a:buChar char=""/>
            </a:pPr>
            <a:r>
              <a:rPr b="0" lang="pt-BR" sz="2600" spc="-1" strike="noStrike">
                <a:solidFill>
                  <a:srgbClr val="000000"/>
                </a:solidFill>
                <a:latin typeface="Tw Cen MT"/>
              </a:rPr>
              <a:t>x</a:t>
            </a:r>
            <a:r>
              <a:rPr b="0" lang="pt-BR" sz="2600" spc="-1" strike="noStrike" baseline="-25000">
                <a:solidFill>
                  <a:srgbClr val="000000"/>
                </a:solidFill>
                <a:latin typeface="Tw Cen MT"/>
              </a:rPr>
              <a:t>1</a:t>
            </a:r>
            <a:r>
              <a:rPr b="0" lang="pt-BR" sz="2600" spc="-1" strike="noStrike">
                <a:solidFill>
                  <a:srgbClr val="000000"/>
                </a:solidFill>
                <a:latin typeface="Tw Cen MT"/>
              </a:rPr>
              <a:t>=1, x</a:t>
            </a:r>
            <a:r>
              <a:rPr b="0" lang="pt-BR" sz="2600" spc="-1" strike="noStrike" baseline="-25000">
                <a:solidFill>
                  <a:srgbClr val="000000"/>
                </a:solidFill>
                <a:latin typeface="Tw Cen MT"/>
              </a:rPr>
              <a:t>2</a:t>
            </a:r>
            <a:r>
              <a:rPr b="0" lang="pt-BR" sz="2600" spc="-1" strike="noStrike">
                <a:solidFill>
                  <a:srgbClr val="000000"/>
                </a:solidFill>
                <a:latin typeface="Tw Cen MT"/>
              </a:rPr>
              <a:t>=0 </a:t>
            </a:r>
            <a:endParaRPr b="0" lang="pt-BR" sz="2600" spc="-1" strike="noStrike">
              <a:latin typeface="Arial"/>
            </a:endParaRPr>
          </a:p>
          <a:p>
            <a:pPr marL="320040" indent="-319320">
              <a:lnSpc>
                <a:spcPct val="100000"/>
              </a:lnSpc>
              <a:spcBef>
                <a:spcPts val="700"/>
              </a:spcBef>
              <a:buClr>
                <a:srgbClr val="59b0b9"/>
              </a:buClr>
              <a:buSzPct val="60000"/>
              <a:buFont typeface="Wingdings" charset="2"/>
              <a:buChar char=""/>
            </a:pPr>
            <a:r>
              <a:rPr b="0" lang="pt-BR" sz="2900" spc="-1" strike="noStrike">
                <a:solidFill>
                  <a:srgbClr val="000000"/>
                </a:solidFill>
                <a:latin typeface="Tw Cen MT"/>
              </a:rPr>
              <a:t>Saída Desejada: </a:t>
            </a:r>
            <a:endParaRPr b="0" lang="pt-BR" sz="2900" spc="-1" strike="noStrike">
              <a:latin typeface="Arial"/>
            </a:endParaRPr>
          </a:p>
          <a:p>
            <a:pPr lvl="1" marL="640080" indent="-273600">
              <a:lnSpc>
                <a:spcPct val="100000"/>
              </a:lnSpc>
              <a:spcBef>
                <a:spcPts val="550"/>
              </a:spcBef>
              <a:buClr>
                <a:srgbClr val="98c723"/>
              </a:buClr>
              <a:buSzPct val="70000"/>
              <a:buFont typeface="Wingdings 2" charset="2"/>
              <a:buChar char=""/>
            </a:pPr>
            <a:r>
              <a:rPr b="0" lang="pt-BR" sz="2600" spc="-1" strike="noStrike">
                <a:solidFill>
                  <a:srgbClr val="000000"/>
                </a:solidFill>
                <a:latin typeface="Tw Cen MT"/>
              </a:rPr>
              <a:t>t</a:t>
            </a:r>
            <a:r>
              <a:rPr b="0" lang="pt-BR" sz="2600" spc="-1" strike="noStrike" baseline="-25000">
                <a:solidFill>
                  <a:srgbClr val="000000"/>
                </a:solidFill>
                <a:latin typeface="Tw Cen MT"/>
              </a:rPr>
              <a:t>3</a:t>
            </a:r>
            <a:r>
              <a:rPr b="0" lang="pt-BR" sz="2600" spc="-1" strike="noStrike">
                <a:solidFill>
                  <a:srgbClr val="000000"/>
                </a:solidFill>
                <a:latin typeface="Tw Cen MT"/>
              </a:rPr>
              <a:t> = 1</a:t>
            </a:r>
            <a:endParaRPr b="0" lang="pt-BR" sz="2600" spc="-1" strike="noStrike">
              <a:latin typeface="Arial"/>
            </a:endParaRPr>
          </a:p>
          <a:p>
            <a:pPr marL="320040" indent="-319320">
              <a:lnSpc>
                <a:spcPct val="100000"/>
              </a:lnSpc>
              <a:spcBef>
                <a:spcPts val="700"/>
              </a:spcBef>
              <a:buClr>
                <a:srgbClr val="59b0b9"/>
              </a:buClr>
              <a:buSzPct val="60000"/>
              <a:buFont typeface="Wingdings" charset="2"/>
              <a:buChar char=""/>
            </a:pPr>
            <a:r>
              <a:rPr b="0" lang="pt-BR" sz="2900" spc="-1" strike="noStrike">
                <a:solidFill>
                  <a:srgbClr val="000000"/>
                </a:solidFill>
                <a:latin typeface="Tw Cen MT"/>
              </a:rPr>
              <a:t>Pesos iniciais: </a:t>
            </a:r>
            <a:endParaRPr b="0" lang="pt-BR" sz="2900" spc="-1" strike="noStrike">
              <a:latin typeface="Arial"/>
            </a:endParaRPr>
          </a:p>
          <a:p>
            <a:pPr lvl="1" marL="640080" indent="-273600">
              <a:lnSpc>
                <a:spcPct val="100000"/>
              </a:lnSpc>
              <a:spcBef>
                <a:spcPts val="550"/>
              </a:spcBef>
              <a:buClr>
                <a:srgbClr val="98c723"/>
              </a:buClr>
              <a:buSzPct val="70000"/>
              <a:buFont typeface="Wingdings 2" charset="2"/>
              <a:buChar char=""/>
            </a:pPr>
            <a:r>
              <a:rPr b="0" lang="pt-BR" sz="2600" spc="-1" strike="noStrike">
                <a:solidFill>
                  <a:srgbClr val="000000"/>
                </a:solidFill>
                <a:latin typeface="Tw Cen MT"/>
              </a:rPr>
              <a:t>w</a:t>
            </a:r>
            <a:r>
              <a:rPr b="0" lang="pt-BR" sz="2600" spc="-1" strike="noStrike" baseline="-25000">
                <a:solidFill>
                  <a:srgbClr val="000000"/>
                </a:solidFill>
                <a:latin typeface="Tw Cen MT"/>
              </a:rPr>
              <a:t>ij</a:t>
            </a:r>
            <a:r>
              <a:rPr b="0" lang="pt-BR" sz="2600" spc="-1" strike="noStrike">
                <a:solidFill>
                  <a:srgbClr val="000000"/>
                </a:solidFill>
                <a:latin typeface="Tw Cen MT"/>
              </a:rPr>
              <a:t>(0) = 0 </a:t>
            </a:r>
            <a:endParaRPr b="0" lang="pt-BR" sz="2600" spc="-1" strike="noStrike">
              <a:latin typeface="Arial"/>
            </a:endParaRPr>
          </a:p>
          <a:p>
            <a:pPr marL="320040" indent="-319320">
              <a:lnSpc>
                <a:spcPct val="100000"/>
              </a:lnSpc>
              <a:spcBef>
                <a:spcPts val="700"/>
              </a:spcBef>
              <a:buClr>
                <a:srgbClr val="59b0b9"/>
              </a:buClr>
              <a:buSzPct val="60000"/>
              <a:buFont typeface="Wingdings" charset="2"/>
              <a:buChar char=""/>
            </a:pPr>
            <a:r>
              <a:rPr b="0" lang="pt-BR" sz="2900" spc="-1" strike="noStrike">
                <a:solidFill>
                  <a:srgbClr val="000000"/>
                </a:solidFill>
                <a:latin typeface="Tw Cen MT"/>
              </a:rPr>
              <a:t>Taxa de Aprendizagem: </a:t>
            </a:r>
            <a:endParaRPr b="0" lang="pt-BR" sz="2900" spc="-1" strike="noStrike">
              <a:latin typeface="Arial"/>
            </a:endParaRPr>
          </a:p>
          <a:p>
            <a:pPr lvl="1" marL="640080" indent="-273600">
              <a:lnSpc>
                <a:spcPct val="100000"/>
              </a:lnSpc>
              <a:spcBef>
                <a:spcPts val="550"/>
              </a:spcBef>
              <a:buClr>
                <a:srgbClr val="98c723"/>
              </a:buClr>
              <a:buSzPct val="70000"/>
              <a:buFont typeface="Wingdings 2" charset="2"/>
              <a:buChar char=""/>
            </a:pPr>
            <a:r>
              <a:rPr b="0" lang="pt-BR" sz="2600" spc="-1" strike="noStrike">
                <a:solidFill>
                  <a:srgbClr val="000000"/>
                </a:solidFill>
                <a:latin typeface="Arial"/>
              </a:rPr>
              <a:t>η</a:t>
            </a:r>
            <a:r>
              <a:rPr b="0" lang="pt-BR" sz="2600" spc="-1" strike="noStrike">
                <a:solidFill>
                  <a:srgbClr val="000000"/>
                </a:solidFill>
                <a:latin typeface="Tw Cen MT"/>
              </a:rPr>
              <a:t> = 0.5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212" name="CustomShape 3"/>
          <p:cNvSpPr/>
          <p:nvPr/>
        </p:nvSpPr>
        <p:spPr>
          <a:xfrm>
            <a:off x="4844880" y="1589400"/>
            <a:ext cx="4298760" cy="457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20040" indent="-319320">
              <a:lnSpc>
                <a:spcPct val="100000"/>
              </a:lnSpc>
              <a:spcBef>
                <a:spcPts val="700"/>
              </a:spcBef>
              <a:buClr>
                <a:srgbClr val="59b0b9"/>
              </a:buClr>
              <a:buSzPct val="60000"/>
              <a:buFont typeface="Wingdings" charset="2"/>
              <a:buChar char=""/>
            </a:pPr>
            <a:r>
              <a:rPr b="0" lang="pt-BR" sz="2900" spc="-1" strike="noStrike">
                <a:solidFill>
                  <a:srgbClr val="000000"/>
                </a:solidFill>
                <a:latin typeface="Tw Cen MT"/>
              </a:rPr>
              <a:t>Função de Ativação:</a:t>
            </a:r>
            <a:endParaRPr b="0" lang="pt-BR" sz="29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00"/>
              </a:spcBef>
            </a:pPr>
            <a:endParaRPr b="0" lang="pt-BR" sz="29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00"/>
              </a:spcBef>
            </a:pPr>
            <a:endParaRPr b="0" lang="pt-BR" sz="29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00"/>
              </a:spcBef>
            </a:pPr>
            <a:endParaRPr b="0" lang="pt-BR" sz="2900" spc="-1" strike="noStrike">
              <a:latin typeface="Arial"/>
            </a:endParaRPr>
          </a:p>
          <a:p>
            <a:pPr marL="320040" indent="-319320">
              <a:lnSpc>
                <a:spcPct val="100000"/>
              </a:lnSpc>
              <a:spcBef>
                <a:spcPts val="700"/>
              </a:spcBef>
              <a:buClr>
                <a:srgbClr val="59b0b9"/>
              </a:buClr>
              <a:buSzPct val="60000"/>
              <a:buFont typeface="Wingdings" charset="2"/>
              <a:buChar char=""/>
            </a:pPr>
            <a:r>
              <a:rPr b="0" lang="pt-BR" sz="2900" spc="-1" strike="noStrike">
                <a:solidFill>
                  <a:srgbClr val="000000"/>
                </a:solidFill>
                <a:latin typeface="Tw Cen MT"/>
              </a:rPr>
              <a:t>Derivada da Função de Ativação:</a:t>
            </a:r>
            <a:endParaRPr b="0" lang="pt-BR" sz="2900" spc="-1" strike="noStrike">
              <a:latin typeface="Arial"/>
            </a:endParaRPr>
          </a:p>
        </p:txBody>
      </p:sp>
      <p:pic>
        <p:nvPicPr>
          <p:cNvPr id="213" name="Picture 2" descr=""/>
          <p:cNvPicPr/>
          <p:nvPr/>
        </p:nvPicPr>
        <p:blipFill>
          <a:blip r:embed="rId1"/>
          <a:stretch/>
        </p:blipFill>
        <p:spPr>
          <a:xfrm>
            <a:off x="5303520" y="2214000"/>
            <a:ext cx="2871720" cy="894600"/>
          </a:xfrm>
          <a:prstGeom prst="rect">
            <a:avLst/>
          </a:prstGeom>
          <a:ln>
            <a:noFill/>
          </a:ln>
        </p:spPr>
      </p:pic>
      <p:pic>
        <p:nvPicPr>
          <p:cNvPr id="214" name="Picture 3" descr=""/>
          <p:cNvPicPr/>
          <p:nvPr/>
        </p:nvPicPr>
        <p:blipFill>
          <a:blip r:embed="rId2"/>
          <a:stretch/>
        </p:blipFill>
        <p:spPr>
          <a:xfrm>
            <a:off x="5319720" y="4984560"/>
            <a:ext cx="3275280" cy="9586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457200" y="273240"/>
            <a:ext cx="8228880" cy="114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4840" spc="-1" strike="noStrike">
                <a:latin typeface="Arial"/>
              </a:rPr>
              <a:t>With 1 layer and 1 neuron</a:t>
            </a:r>
            <a:endParaRPr b="0" lang="pt-BR" sz="4840" spc="-1" strike="noStrike">
              <a:latin typeface="Arial"/>
            </a:endParaRPr>
          </a:p>
        </p:txBody>
      </p:sp>
      <p:pic>
        <p:nvPicPr>
          <p:cNvPr id="162" name="" descr=""/>
          <p:cNvPicPr/>
          <p:nvPr/>
        </p:nvPicPr>
        <p:blipFill>
          <a:blip r:embed="rId1"/>
          <a:stretch/>
        </p:blipFill>
        <p:spPr>
          <a:xfrm>
            <a:off x="721080" y="1604520"/>
            <a:ext cx="7700400" cy="3976920"/>
          </a:xfrm>
          <a:prstGeom prst="rect">
            <a:avLst/>
          </a:prstGeom>
          <a:ln>
            <a:noFill/>
          </a:ln>
        </p:spPr>
      </p:pic>
      <p:sp>
        <p:nvSpPr>
          <p:cNvPr id="163" name="CustomShape 2"/>
          <p:cNvSpPr/>
          <p:nvPr/>
        </p:nvSpPr>
        <p:spPr>
          <a:xfrm>
            <a:off x="914400" y="6054120"/>
            <a:ext cx="3427920" cy="34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 u="sng">
                <a:solidFill>
                  <a:srgbClr val="26cbec"/>
                </a:solidFill>
                <a:uFillTx/>
                <a:latin typeface="Arial"/>
                <a:hlinkClick r:id="rId2"/>
              </a:rPr>
              <a:t>http://playground.tensorflow.org/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CustomShape 1"/>
          <p:cNvSpPr/>
          <p:nvPr/>
        </p:nvSpPr>
        <p:spPr>
          <a:xfrm>
            <a:off x="612720" y="228600"/>
            <a:ext cx="8152560" cy="99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5b6973"/>
                </a:solidFill>
                <a:latin typeface="Tw Cen MT"/>
              </a:rPr>
              <a:t>Exemplo MLP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216" name="CustomShape 2"/>
          <p:cNvSpPr/>
          <p:nvPr/>
        </p:nvSpPr>
        <p:spPr>
          <a:xfrm>
            <a:off x="612720" y="1600200"/>
            <a:ext cx="8152560" cy="449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20040" indent="-319320">
              <a:lnSpc>
                <a:spcPct val="100000"/>
              </a:lnSpc>
              <a:spcBef>
                <a:spcPts val="700"/>
              </a:spcBef>
              <a:buClr>
                <a:srgbClr val="59b0b9"/>
              </a:buClr>
              <a:buSzPct val="60000"/>
              <a:buFont typeface="Wingdings" charset="2"/>
              <a:buChar char=""/>
            </a:pPr>
            <a:r>
              <a:rPr b="0" lang="pt-BR" sz="2900" spc="-1" strike="noStrike">
                <a:solidFill>
                  <a:srgbClr val="000000"/>
                </a:solidFill>
                <a:latin typeface="Tw Cen MT"/>
              </a:rPr>
              <a:t>Algoritmo de Aprendizado:</a:t>
            </a:r>
            <a:endParaRPr b="0" lang="pt-BR" sz="29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00"/>
              </a:spcBef>
            </a:pPr>
            <a:endParaRPr b="0" lang="pt-BR" sz="29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00"/>
              </a:spcBef>
            </a:pPr>
            <a:endParaRPr b="0" lang="pt-BR" sz="2900" spc="-1" strike="noStrike">
              <a:latin typeface="Arial"/>
            </a:endParaRPr>
          </a:p>
          <a:p>
            <a:pPr lvl="1" marL="640080" indent="-273600">
              <a:lnSpc>
                <a:spcPct val="100000"/>
              </a:lnSpc>
              <a:spcBef>
                <a:spcPts val="550"/>
              </a:spcBef>
              <a:buClr>
                <a:srgbClr val="98c723"/>
              </a:buClr>
              <a:buSzPct val="70000"/>
              <a:buFont typeface="Wingdings 2" charset="2"/>
              <a:buChar char=""/>
            </a:pPr>
            <a:r>
              <a:rPr b="0" lang="en-US" sz="2600" spc="-1" strike="noStrike">
                <a:solidFill>
                  <a:srgbClr val="000000"/>
                </a:solidFill>
                <a:latin typeface="Tw Cen MT"/>
              </a:rPr>
              <a:t>Camada de Saída</a:t>
            </a:r>
            <a:endParaRPr b="0" lang="pt-BR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600" spc="-1" strike="noStrike">
              <a:latin typeface="Arial"/>
            </a:endParaRPr>
          </a:p>
          <a:p>
            <a:pPr lvl="1" marL="640080" indent="-273600">
              <a:lnSpc>
                <a:spcPct val="100000"/>
              </a:lnSpc>
              <a:spcBef>
                <a:spcPts val="550"/>
              </a:spcBef>
              <a:buClr>
                <a:srgbClr val="98c723"/>
              </a:buClr>
              <a:buSzPct val="70000"/>
              <a:buFont typeface="Wingdings 2" charset="2"/>
              <a:buChar char=""/>
            </a:pPr>
            <a:r>
              <a:rPr b="0" lang="en-US" sz="2600" spc="-1" strike="noStrike">
                <a:solidFill>
                  <a:srgbClr val="000000"/>
                </a:solidFill>
                <a:latin typeface="Tw Cen MT"/>
              </a:rPr>
              <a:t>Camada Escondida</a:t>
            </a:r>
            <a:endParaRPr b="0" lang="pt-BR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600" spc="-1" strike="noStrike">
              <a:latin typeface="Arial"/>
            </a:endParaRPr>
          </a:p>
        </p:txBody>
      </p:sp>
      <p:pic>
        <p:nvPicPr>
          <p:cNvPr id="217" name="Picture 2" descr=""/>
          <p:cNvPicPr/>
          <p:nvPr/>
        </p:nvPicPr>
        <p:blipFill>
          <a:blip r:embed="rId1"/>
          <a:stretch/>
        </p:blipFill>
        <p:spPr>
          <a:xfrm>
            <a:off x="1259640" y="2277000"/>
            <a:ext cx="2591640" cy="553680"/>
          </a:xfrm>
          <a:prstGeom prst="rect">
            <a:avLst/>
          </a:prstGeom>
          <a:ln>
            <a:noFill/>
          </a:ln>
        </p:spPr>
      </p:pic>
      <p:pic>
        <p:nvPicPr>
          <p:cNvPr id="218" name="Picture 3" descr=""/>
          <p:cNvPicPr/>
          <p:nvPr/>
        </p:nvPicPr>
        <p:blipFill>
          <a:blip r:embed="rId2"/>
          <a:stretch/>
        </p:blipFill>
        <p:spPr>
          <a:xfrm>
            <a:off x="1475640" y="3796200"/>
            <a:ext cx="2799000" cy="550440"/>
          </a:xfrm>
          <a:prstGeom prst="rect">
            <a:avLst/>
          </a:prstGeom>
          <a:ln>
            <a:noFill/>
          </a:ln>
        </p:spPr>
      </p:pic>
      <p:pic>
        <p:nvPicPr>
          <p:cNvPr id="219" name="Picture 4" descr=""/>
          <p:cNvPicPr/>
          <p:nvPr/>
        </p:nvPicPr>
        <p:blipFill>
          <a:blip r:embed="rId3"/>
          <a:stretch/>
        </p:blipFill>
        <p:spPr>
          <a:xfrm>
            <a:off x="1475640" y="5373360"/>
            <a:ext cx="2799000" cy="8650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CustomShape 1"/>
          <p:cNvSpPr/>
          <p:nvPr/>
        </p:nvSpPr>
        <p:spPr>
          <a:xfrm>
            <a:off x="612720" y="228600"/>
            <a:ext cx="8152560" cy="99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5b6973"/>
                </a:solidFill>
                <a:latin typeface="Tw Cen MT"/>
              </a:rPr>
              <a:t>Exemplo MLP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221" name="CustomShape 2"/>
          <p:cNvSpPr/>
          <p:nvPr/>
        </p:nvSpPr>
        <p:spPr>
          <a:xfrm>
            <a:off x="612720" y="1600200"/>
            <a:ext cx="4507560" cy="306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54000"/>
          </a:bodyPr>
          <a:p>
            <a:pPr marL="320040" indent="-319320">
              <a:lnSpc>
                <a:spcPct val="100000"/>
              </a:lnSpc>
              <a:spcBef>
                <a:spcPts val="700"/>
              </a:spcBef>
              <a:buClr>
                <a:srgbClr val="59b0b9"/>
              </a:buClr>
              <a:buSzPct val="60000"/>
              <a:buFont typeface="Wingdings" charset="2"/>
              <a:buChar char=""/>
            </a:pPr>
            <a:r>
              <a:rPr b="0" lang="pt-BR" sz="2900" spc="-1" strike="noStrike">
                <a:solidFill>
                  <a:srgbClr val="000000"/>
                </a:solidFill>
                <a:latin typeface="Tw Cen MT"/>
              </a:rPr>
              <a:t>Feed-Forward:</a:t>
            </a:r>
            <a:endParaRPr b="0" lang="pt-BR" sz="2900" spc="-1" strike="noStrike">
              <a:latin typeface="Arial"/>
            </a:endParaRPr>
          </a:p>
          <a:p>
            <a:pPr lvl="1" marL="640080" indent="-273600">
              <a:lnSpc>
                <a:spcPct val="100000"/>
              </a:lnSpc>
              <a:spcBef>
                <a:spcPts val="550"/>
              </a:spcBef>
              <a:buClr>
                <a:srgbClr val="98c723"/>
              </a:buClr>
              <a:buSzPct val="70000"/>
              <a:buFont typeface="Wingdings 2" charset="2"/>
              <a:buChar char=""/>
            </a:pPr>
            <a:r>
              <a:rPr b="0" lang="es-ES" sz="2600" spc="-1" strike="noStrike">
                <a:solidFill>
                  <a:srgbClr val="000000"/>
                </a:solidFill>
                <a:latin typeface="Tw Cen MT"/>
              </a:rPr>
              <a:t>y</a:t>
            </a:r>
            <a:r>
              <a:rPr b="0" lang="es-ES" sz="2600" spc="-1" strike="noStrike" baseline="-25000">
                <a:solidFill>
                  <a:srgbClr val="000000"/>
                </a:solidFill>
                <a:latin typeface="Tw Cen MT"/>
              </a:rPr>
              <a:t>1</a:t>
            </a:r>
            <a:r>
              <a:rPr b="0" lang="es-ES" sz="2600" spc="-1" strike="noStrike">
                <a:solidFill>
                  <a:srgbClr val="000000"/>
                </a:solidFill>
                <a:latin typeface="Tw Cen MT"/>
              </a:rPr>
              <a:t> = 1*0+1*0+0*0 = 0 </a:t>
            </a:r>
            <a:endParaRPr b="0" lang="pt-BR" sz="2600" spc="-1" strike="noStrike">
              <a:latin typeface="Arial"/>
            </a:endParaRPr>
          </a:p>
          <a:p>
            <a:pPr lvl="2" marL="914400" indent="-227880">
              <a:lnSpc>
                <a:spcPct val="100000"/>
              </a:lnSpc>
              <a:spcBef>
                <a:spcPts val="499"/>
              </a:spcBef>
              <a:buClr>
                <a:srgbClr val="59b0b9"/>
              </a:buClr>
              <a:buSzPct val="75000"/>
              <a:buFont typeface="Wingdings" charset="2"/>
              <a:buChar char=""/>
            </a:pPr>
            <a:r>
              <a:rPr b="0" lang="es-ES" sz="2300" spc="-1" strike="noStrike">
                <a:solidFill>
                  <a:srgbClr val="000000"/>
                </a:solidFill>
                <a:latin typeface="Tw Cen MT"/>
              </a:rPr>
              <a:t>x</a:t>
            </a:r>
            <a:r>
              <a:rPr b="0" lang="es-ES" sz="2300" spc="-1" strike="noStrike" baseline="-25000">
                <a:solidFill>
                  <a:srgbClr val="000000"/>
                </a:solidFill>
                <a:latin typeface="Tw Cen MT"/>
              </a:rPr>
              <a:t>1</a:t>
            </a:r>
            <a:r>
              <a:rPr b="0" lang="es-ES" sz="2300" spc="-1" strike="noStrike">
                <a:solidFill>
                  <a:srgbClr val="000000"/>
                </a:solidFill>
                <a:latin typeface="Tw Cen MT"/>
              </a:rPr>
              <a:t> = F(y</a:t>
            </a:r>
            <a:r>
              <a:rPr b="0" lang="es-ES" sz="2300" spc="-1" strike="noStrike" baseline="-25000">
                <a:solidFill>
                  <a:srgbClr val="000000"/>
                </a:solidFill>
                <a:latin typeface="Tw Cen MT"/>
              </a:rPr>
              <a:t>1</a:t>
            </a:r>
            <a:r>
              <a:rPr b="0" lang="es-ES" sz="2300" spc="-1" strike="noStrike">
                <a:solidFill>
                  <a:srgbClr val="000000"/>
                </a:solidFill>
                <a:latin typeface="Tw Cen MT"/>
              </a:rPr>
              <a:t>) = 0.5</a:t>
            </a:r>
            <a:endParaRPr b="0" lang="pt-BR" sz="2300" spc="-1" strike="noStrike">
              <a:latin typeface="Arial"/>
            </a:endParaRPr>
          </a:p>
          <a:p>
            <a:pPr lvl="1" marL="640080" indent="-273600">
              <a:lnSpc>
                <a:spcPct val="100000"/>
              </a:lnSpc>
              <a:spcBef>
                <a:spcPts val="550"/>
              </a:spcBef>
              <a:buClr>
                <a:srgbClr val="98c723"/>
              </a:buClr>
              <a:buSzPct val="70000"/>
              <a:buFont typeface="Wingdings 2" charset="2"/>
              <a:buChar char=""/>
            </a:pPr>
            <a:r>
              <a:rPr b="0" lang="es-ES" sz="2600" spc="-1" strike="noStrike">
                <a:solidFill>
                  <a:srgbClr val="000000"/>
                </a:solidFill>
                <a:latin typeface="Tw Cen MT"/>
              </a:rPr>
              <a:t>y</a:t>
            </a:r>
            <a:r>
              <a:rPr b="0" lang="es-ES" sz="2600" spc="-1" strike="noStrike" baseline="-25000">
                <a:solidFill>
                  <a:srgbClr val="000000"/>
                </a:solidFill>
                <a:latin typeface="Tw Cen MT"/>
              </a:rPr>
              <a:t>2</a:t>
            </a:r>
            <a:r>
              <a:rPr b="0" lang="es-ES" sz="2600" spc="-1" strike="noStrike">
                <a:solidFill>
                  <a:srgbClr val="000000"/>
                </a:solidFill>
                <a:latin typeface="Tw Cen MT"/>
              </a:rPr>
              <a:t> = 1*0+1*0+0*0 = 0 </a:t>
            </a:r>
            <a:endParaRPr b="0" lang="pt-BR" sz="2600" spc="-1" strike="noStrike">
              <a:latin typeface="Arial"/>
            </a:endParaRPr>
          </a:p>
          <a:p>
            <a:pPr lvl="2" marL="914400" indent="-227880">
              <a:lnSpc>
                <a:spcPct val="100000"/>
              </a:lnSpc>
              <a:spcBef>
                <a:spcPts val="499"/>
              </a:spcBef>
              <a:buClr>
                <a:srgbClr val="59b0b9"/>
              </a:buClr>
              <a:buSzPct val="75000"/>
              <a:buFont typeface="Wingdings" charset="2"/>
              <a:buChar char=""/>
            </a:pPr>
            <a:r>
              <a:rPr b="0" lang="es-ES" sz="2300" spc="-1" strike="noStrike">
                <a:solidFill>
                  <a:srgbClr val="000000"/>
                </a:solidFill>
                <a:latin typeface="Tw Cen MT"/>
              </a:rPr>
              <a:t>x</a:t>
            </a:r>
            <a:r>
              <a:rPr b="0" lang="es-ES" sz="2300" spc="-1" strike="noStrike" baseline="-25000">
                <a:solidFill>
                  <a:srgbClr val="000000"/>
                </a:solidFill>
                <a:latin typeface="Tw Cen MT"/>
              </a:rPr>
              <a:t>2</a:t>
            </a:r>
            <a:r>
              <a:rPr b="0" lang="es-ES" sz="2300" spc="-1" strike="noStrike">
                <a:solidFill>
                  <a:srgbClr val="000000"/>
                </a:solidFill>
                <a:latin typeface="Tw Cen MT"/>
              </a:rPr>
              <a:t> = F(y</a:t>
            </a:r>
            <a:r>
              <a:rPr b="0" lang="es-ES" sz="2300" spc="-1" strike="noStrike" baseline="-25000">
                <a:solidFill>
                  <a:srgbClr val="000000"/>
                </a:solidFill>
                <a:latin typeface="Tw Cen MT"/>
              </a:rPr>
              <a:t>2</a:t>
            </a:r>
            <a:r>
              <a:rPr b="0" lang="es-ES" sz="2300" spc="-1" strike="noStrike">
                <a:solidFill>
                  <a:srgbClr val="000000"/>
                </a:solidFill>
                <a:latin typeface="Tw Cen MT"/>
              </a:rPr>
              <a:t>) = 0.5</a:t>
            </a:r>
            <a:endParaRPr b="0" lang="pt-BR" sz="2300" spc="-1" strike="noStrike">
              <a:latin typeface="Arial"/>
            </a:endParaRPr>
          </a:p>
          <a:p>
            <a:pPr lvl="1" marL="640080" indent="-273600">
              <a:lnSpc>
                <a:spcPct val="100000"/>
              </a:lnSpc>
              <a:spcBef>
                <a:spcPts val="550"/>
              </a:spcBef>
              <a:buClr>
                <a:srgbClr val="98c723"/>
              </a:buClr>
              <a:buSzPct val="70000"/>
              <a:buFont typeface="Wingdings 2" charset="2"/>
              <a:buChar char=""/>
            </a:pPr>
            <a:r>
              <a:rPr b="0" lang="es-ES" sz="2600" spc="-1" strike="noStrike">
                <a:solidFill>
                  <a:srgbClr val="000000"/>
                </a:solidFill>
                <a:latin typeface="Tw Cen MT"/>
              </a:rPr>
              <a:t>y</a:t>
            </a:r>
            <a:r>
              <a:rPr b="0" lang="es-ES" sz="2600" spc="-1" strike="noStrike" baseline="-25000">
                <a:solidFill>
                  <a:srgbClr val="000000"/>
                </a:solidFill>
                <a:latin typeface="Tw Cen MT"/>
              </a:rPr>
              <a:t>3</a:t>
            </a:r>
            <a:r>
              <a:rPr b="0" lang="es-ES" sz="2600" spc="-1" strike="noStrike">
                <a:solidFill>
                  <a:srgbClr val="000000"/>
                </a:solidFill>
                <a:latin typeface="Tw Cen MT"/>
              </a:rPr>
              <a:t> = 1*0+0.5*0+0.5*0 = 0</a:t>
            </a:r>
            <a:endParaRPr b="0" lang="pt-BR" sz="2600" spc="-1" strike="noStrike">
              <a:latin typeface="Arial"/>
            </a:endParaRPr>
          </a:p>
          <a:p>
            <a:pPr lvl="2" marL="914400" indent="-227880">
              <a:lnSpc>
                <a:spcPct val="100000"/>
              </a:lnSpc>
              <a:spcBef>
                <a:spcPts val="499"/>
              </a:spcBef>
              <a:buClr>
                <a:srgbClr val="59b0b9"/>
              </a:buClr>
              <a:buSzPct val="75000"/>
              <a:buFont typeface="Wingdings" charset="2"/>
              <a:buChar char=""/>
            </a:pPr>
            <a:r>
              <a:rPr b="0" lang="es-ES" sz="2300" spc="-1" strike="noStrike">
                <a:solidFill>
                  <a:srgbClr val="000000"/>
                </a:solidFill>
                <a:latin typeface="Tw Cen MT"/>
              </a:rPr>
              <a:t>x</a:t>
            </a:r>
            <a:r>
              <a:rPr b="0" lang="es-ES" sz="2300" spc="-1" strike="noStrike" baseline="-25000">
                <a:solidFill>
                  <a:srgbClr val="000000"/>
                </a:solidFill>
                <a:latin typeface="Tw Cen MT"/>
              </a:rPr>
              <a:t>3</a:t>
            </a:r>
            <a:r>
              <a:rPr b="0" lang="es-ES" sz="2300" spc="-1" strike="noStrike">
                <a:solidFill>
                  <a:srgbClr val="000000"/>
                </a:solidFill>
                <a:latin typeface="Tw Cen MT"/>
              </a:rPr>
              <a:t> = F(y</a:t>
            </a:r>
            <a:r>
              <a:rPr b="0" lang="es-ES" sz="2300" spc="-1" strike="noStrike" baseline="-25000">
                <a:solidFill>
                  <a:srgbClr val="000000"/>
                </a:solidFill>
                <a:latin typeface="Tw Cen MT"/>
              </a:rPr>
              <a:t>3</a:t>
            </a:r>
            <a:r>
              <a:rPr b="0" lang="es-ES" sz="2300" spc="-1" strike="noStrike">
                <a:solidFill>
                  <a:srgbClr val="000000"/>
                </a:solidFill>
                <a:latin typeface="Tw Cen MT"/>
              </a:rPr>
              <a:t>) = 0.5</a:t>
            </a:r>
            <a:endParaRPr b="0" lang="pt-BR" sz="2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300" spc="-1" strike="noStrike">
              <a:latin typeface="Arial"/>
            </a:endParaRPr>
          </a:p>
        </p:txBody>
      </p:sp>
      <p:pic>
        <p:nvPicPr>
          <p:cNvPr id="222" name="Picture 2" descr=""/>
          <p:cNvPicPr/>
          <p:nvPr/>
        </p:nvPicPr>
        <p:blipFill>
          <a:blip r:embed="rId1"/>
          <a:stretch/>
        </p:blipFill>
        <p:spPr>
          <a:xfrm>
            <a:off x="3960000" y="4819680"/>
            <a:ext cx="2365200" cy="1955160"/>
          </a:xfrm>
          <a:prstGeom prst="rect">
            <a:avLst/>
          </a:prstGeom>
          <a:ln>
            <a:noFill/>
          </a:ln>
        </p:spPr>
      </p:pic>
      <p:pic>
        <p:nvPicPr>
          <p:cNvPr id="223" name="Picture 2" descr="https://upload.wikimedia.org/wikipedia/commons/thumb/8/88/Logistic-curve.svg/2000px-Logistic-curve.svg.png"/>
          <p:cNvPicPr/>
          <p:nvPr/>
        </p:nvPicPr>
        <p:blipFill>
          <a:blip r:embed="rId2"/>
          <a:stretch/>
        </p:blipFill>
        <p:spPr>
          <a:xfrm>
            <a:off x="5906160" y="2709000"/>
            <a:ext cx="3347280" cy="2230920"/>
          </a:xfrm>
          <a:prstGeom prst="rect">
            <a:avLst/>
          </a:prstGeom>
          <a:ln>
            <a:noFill/>
          </a:ln>
        </p:spPr>
      </p:pic>
      <p:pic>
        <p:nvPicPr>
          <p:cNvPr id="224" name="Picture 2" descr=""/>
          <p:cNvPicPr/>
          <p:nvPr/>
        </p:nvPicPr>
        <p:blipFill>
          <a:blip r:embed="rId3"/>
          <a:stretch/>
        </p:blipFill>
        <p:spPr>
          <a:xfrm>
            <a:off x="5472000" y="3018240"/>
            <a:ext cx="1973880" cy="614520"/>
          </a:xfrm>
          <a:prstGeom prst="rect">
            <a:avLst/>
          </a:prstGeom>
          <a:ln>
            <a:noFill/>
          </a:ln>
        </p:spPr>
      </p:pic>
      <p:pic>
        <p:nvPicPr>
          <p:cNvPr id="225" name="Picture 4" descr=""/>
          <p:cNvPicPr/>
          <p:nvPr/>
        </p:nvPicPr>
        <p:blipFill>
          <a:blip r:embed="rId4"/>
          <a:stretch/>
        </p:blipFill>
        <p:spPr>
          <a:xfrm>
            <a:off x="6413040" y="1772640"/>
            <a:ext cx="2333520" cy="5882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CustomShape 1"/>
          <p:cNvSpPr/>
          <p:nvPr/>
        </p:nvSpPr>
        <p:spPr>
          <a:xfrm>
            <a:off x="612720" y="228600"/>
            <a:ext cx="8152560" cy="99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pt-BR" sz="4400" spc="-1" strike="noStrike">
                <a:solidFill>
                  <a:srgbClr val="5b6973"/>
                </a:solidFill>
                <a:latin typeface="Tw Cen MT"/>
              </a:rPr>
              <a:t>Exemplo MLP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227" name="CustomShape 2"/>
          <p:cNvSpPr/>
          <p:nvPr/>
        </p:nvSpPr>
        <p:spPr>
          <a:xfrm>
            <a:off x="612720" y="1600200"/>
            <a:ext cx="4781880" cy="288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20040" indent="-319320">
              <a:lnSpc>
                <a:spcPct val="100000"/>
              </a:lnSpc>
              <a:spcBef>
                <a:spcPts val="700"/>
              </a:spcBef>
              <a:buClr>
                <a:srgbClr val="59b0b9"/>
              </a:buClr>
              <a:buSzPct val="60000"/>
              <a:buFont typeface="Wingdings" charset="2"/>
              <a:buChar char=""/>
            </a:pPr>
            <a:r>
              <a:rPr b="0" lang="pt-BR" sz="2900" spc="-1" strike="noStrike">
                <a:solidFill>
                  <a:srgbClr val="000000"/>
                </a:solidFill>
                <a:latin typeface="Tw Cen MT"/>
              </a:rPr>
              <a:t>Feed-Backward:</a:t>
            </a:r>
            <a:endParaRPr b="0" lang="pt-BR" sz="2900" spc="-1" strike="noStrike">
              <a:latin typeface="Arial"/>
            </a:endParaRPr>
          </a:p>
          <a:p>
            <a:pPr lvl="1" marL="640080" indent="-273600">
              <a:lnSpc>
                <a:spcPct val="100000"/>
              </a:lnSpc>
              <a:spcBef>
                <a:spcPts val="550"/>
              </a:spcBef>
              <a:buClr>
                <a:srgbClr val="98c723"/>
              </a:buClr>
              <a:buSzPct val="70000"/>
              <a:buFont typeface="Wingdings 2" charset="2"/>
              <a:buChar char=""/>
            </a:pPr>
            <a:r>
              <a:rPr b="0" lang="pt-BR" sz="2600" spc="-1" strike="noStrike">
                <a:solidFill>
                  <a:srgbClr val="000000"/>
                </a:solidFill>
                <a:latin typeface="Tw Cen MT"/>
              </a:rPr>
              <a:t>t</a:t>
            </a:r>
            <a:r>
              <a:rPr b="0" lang="pt-BR" sz="2600" spc="-1" strike="noStrike" baseline="-25000">
                <a:solidFill>
                  <a:srgbClr val="000000"/>
                </a:solidFill>
                <a:latin typeface="Tw Cen MT"/>
              </a:rPr>
              <a:t>3</a:t>
            </a:r>
            <a:r>
              <a:rPr b="0" lang="pt-BR" sz="2600" spc="-1" strike="noStrike">
                <a:solidFill>
                  <a:srgbClr val="000000"/>
                </a:solidFill>
                <a:latin typeface="Tw Cen MT"/>
              </a:rPr>
              <a:t>-x</a:t>
            </a:r>
            <a:r>
              <a:rPr b="0" lang="pt-BR" sz="2600" spc="-1" strike="noStrike" baseline="-25000">
                <a:solidFill>
                  <a:srgbClr val="000000"/>
                </a:solidFill>
                <a:latin typeface="Tw Cen MT"/>
              </a:rPr>
              <a:t>3</a:t>
            </a:r>
            <a:r>
              <a:rPr b="0" lang="pt-BR" sz="2600" spc="-1" strike="noStrike">
                <a:solidFill>
                  <a:srgbClr val="000000"/>
                </a:solidFill>
                <a:latin typeface="Tw Cen MT"/>
              </a:rPr>
              <a:t> = 1-0.5 = 0.5 </a:t>
            </a:r>
            <a:endParaRPr b="0" lang="pt-BR" sz="2600" spc="-1" strike="noStrike">
              <a:latin typeface="Arial"/>
            </a:endParaRPr>
          </a:p>
          <a:p>
            <a:pPr lvl="1" marL="640080" indent="-273600">
              <a:lnSpc>
                <a:spcPct val="100000"/>
              </a:lnSpc>
              <a:spcBef>
                <a:spcPts val="550"/>
              </a:spcBef>
              <a:buClr>
                <a:srgbClr val="98c723"/>
              </a:buClr>
              <a:buSzPct val="70000"/>
              <a:buFont typeface="Wingdings 2" charset="2"/>
              <a:buChar char=""/>
            </a:pPr>
            <a:r>
              <a:rPr b="0" lang="pt-BR" sz="2600" spc="-1" strike="noStrike">
                <a:solidFill>
                  <a:srgbClr val="000000"/>
                </a:solidFill>
                <a:latin typeface="Tw Cen MT"/>
              </a:rPr>
              <a:t>e</a:t>
            </a:r>
            <a:r>
              <a:rPr b="0" lang="pt-BR" sz="2600" spc="-1" strike="noStrike" baseline="-25000">
                <a:solidFill>
                  <a:srgbClr val="000000"/>
                </a:solidFill>
                <a:latin typeface="Tw Cen MT"/>
              </a:rPr>
              <a:t>3</a:t>
            </a:r>
            <a:r>
              <a:rPr b="0" lang="pt-BR" sz="2600" spc="-1" strike="noStrike">
                <a:solidFill>
                  <a:srgbClr val="000000"/>
                </a:solidFill>
                <a:latin typeface="Tw Cen MT"/>
              </a:rPr>
              <a:t> = 0.5*0.25 = 0.125</a:t>
            </a:r>
            <a:endParaRPr b="0" lang="pt-BR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00"/>
              </a:spcBef>
            </a:pPr>
            <a:endParaRPr b="0" lang="pt-BR" sz="2600" spc="-1" strike="noStrike">
              <a:latin typeface="Arial"/>
            </a:endParaRPr>
          </a:p>
        </p:txBody>
      </p:sp>
      <p:pic>
        <p:nvPicPr>
          <p:cNvPr id="228" name="Picture 3" descr=""/>
          <p:cNvPicPr/>
          <p:nvPr/>
        </p:nvPicPr>
        <p:blipFill>
          <a:blip r:embed="rId1"/>
          <a:stretch/>
        </p:blipFill>
        <p:spPr>
          <a:xfrm>
            <a:off x="5501520" y="2651760"/>
            <a:ext cx="2087640" cy="410400"/>
          </a:xfrm>
          <a:prstGeom prst="rect">
            <a:avLst/>
          </a:prstGeom>
          <a:ln>
            <a:noFill/>
          </a:ln>
        </p:spPr>
      </p:pic>
      <p:pic>
        <p:nvPicPr>
          <p:cNvPr id="229" name="Picture 2" descr=""/>
          <p:cNvPicPr/>
          <p:nvPr/>
        </p:nvPicPr>
        <p:blipFill>
          <a:blip r:embed="rId2"/>
          <a:stretch/>
        </p:blipFill>
        <p:spPr>
          <a:xfrm>
            <a:off x="251640" y="4800960"/>
            <a:ext cx="2365200" cy="1955160"/>
          </a:xfrm>
          <a:prstGeom prst="rect">
            <a:avLst/>
          </a:prstGeom>
          <a:ln>
            <a:noFill/>
          </a:ln>
        </p:spPr>
      </p:pic>
      <p:pic>
        <p:nvPicPr>
          <p:cNvPr id="230" name="Picture 2" descr="http://whiteboard.ping.se/uploads/MachineLearning/sigmoid700.png"/>
          <p:cNvPicPr/>
          <p:nvPr/>
        </p:nvPicPr>
        <p:blipFill>
          <a:blip r:embed="rId3"/>
          <a:stretch/>
        </p:blipFill>
        <p:spPr>
          <a:xfrm>
            <a:off x="3136320" y="3846960"/>
            <a:ext cx="4315320" cy="2866320"/>
          </a:xfrm>
          <a:prstGeom prst="rect">
            <a:avLst/>
          </a:prstGeom>
          <a:ln>
            <a:noFill/>
          </a:ln>
        </p:spPr>
      </p:pic>
      <p:pic>
        <p:nvPicPr>
          <p:cNvPr id="231" name="Picture 3" descr=""/>
          <p:cNvPicPr/>
          <p:nvPr/>
        </p:nvPicPr>
        <p:blipFill>
          <a:blip r:embed="rId4"/>
          <a:stretch/>
        </p:blipFill>
        <p:spPr>
          <a:xfrm>
            <a:off x="6084000" y="4653000"/>
            <a:ext cx="2505240" cy="733320"/>
          </a:xfrm>
          <a:prstGeom prst="rect">
            <a:avLst/>
          </a:prstGeom>
          <a:ln>
            <a:noFill/>
          </a:ln>
        </p:spPr>
      </p:pic>
      <p:sp>
        <p:nvSpPr>
          <p:cNvPr id="232" name="CustomShape 3"/>
          <p:cNvSpPr/>
          <p:nvPr/>
        </p:nvSpPr>
        <p:spPr>
          <a:xfrm>
            <a:off x="2988000" y="3048120"/>
            <a:ext cx="3743640" cy="1604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96c61e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CustomShape 1"/>
          <p:cNvSpPr/>
          <p:nvPr/>
        </p:nvSpPr>
        <p:spPr>
          <a:xfrm>
            <a:off x="612720" y="228600"/>
            <a:ext cx="8152560" cy="99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pt-BR" sz="4400" spc="-1" strike="noStrike">
                <a:solidFill>
                  <a:srgbClr val="5b6973"/>
                </a:solidFill>
                <a:latin typeface="Tw Cen MT"/>
              </a:rPr>
              <a:t>Exemplo MLP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234" name="CustomShape 2"/>
          <p:cNvSpPr/>
          <p:nvPr/>
        </p:nvSpPr>
        <p:spPr>
          <a:xfrm>
            <a:off x="612720" y="1600200"/>
            <a:ext cx="8152560" cy="449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20040" indent="-319320">
              <a:lnSpc>
                <a:spcPct val="100000"/>
              </a:lnSpc>
              <a:spcBef>
                <a:spcPts val="700"/>
              </a:spcBef>
              <a:buClr>
                <a:srgbClr val="59b0b9"/>
              </a:buClr>
              <a:buSzPct val="60000"/>
              <a:buFont typeface="Wingdings" charset="2"/>
              <a:buChar char=""/>
            </a:pPr>
            <a:r>
              <a:rPr b="0" lang="pt-BR" sz="2900" spc="-1" strike="noStrike">
                <a:solidFill>
                  <a:srgbClr val="000000"/>
                </a:solidFill>
                <a:latin typeface="Tw Cen MT"/>
              </a:rPr>
              <a:t>Feed-Backward:</a:t>
            </a:r>
            <a:endParaRPr b="0" lang="pt-BR" sz="2900" spc="-1" strike="noStrike">
              <a:latin typeface="Arial"/>
            </a:endParaRPr>
          </a:p>
          <a:p>
            <a:pPr lvl="1" marL="640080" indent="-273600">
              <a:lnSpc>
                <a:spcPct val="100000"/>
              </a:lnSpc>
              <a:spcBef>
                <a:spcPts val="550"/>
              </a:spcBef>
              <a:buClr>
                <a:srgbClr val="98c723"/>
              </a:buClr>
              <a:buSzPct val="70000"/>
              <a:buFont typeface="Wingdings 2" charset="2"/>
              <a:buChar char=""/>
            </a:pPr>
            <a:r>
              <a:rPr b="0" lang="en-US" sz="2600" spc="-1" strike="noStrike">
                <a:solidFill>
                  <a:srgbClr val="000000"/>
                </a:solidFill>
                <a:latin typeface="Tw Cen MT"/>
              </a:rPr>
              <a:t>w</a:t>
            </a:r>
            <a:r>
              <a:rPr b="0" lang="en-US" sz="2600" spc="-1" strike="noStrike" baseline="30000">
                <a:solidFill>
                  <a:srgbClr val="000000"/>
                </a:solidFill>
                <a:latin typeface="Tw Cen MT"/>
              </a:rPr>
              <a:t>2</a:t>
            </a:r>
            <a:r>
              <a:rPr b="0" lang="en-US" sz="2600" spc="-1" strike="noStrike" baseline="-25000">
                <a:solidFill>
                  <a:srgbClr val="000000"/>
                </a:solidFill>
                <a:latin typeface="Tw Cen MT"/>
              </a:rPr>
              <a:t>03</a:t>
            </a:r>
            <a:r>
              <a:rPr b="0" lang="en-US" sz="2600" spc="-1" strike="noStrike">
                <a:solidFill>
                  <a:srgbClr val="000000"/>
                </a:solidFill>
                <a:latin typeface="Tw Cen MT"/>
              </a:rPr>
              <a:t> = 0+0.5*1*0.125 = 0.0625</a:t>
            </a:r>
            <a:endParaRPr b="0" lang="pt-BR" sz="2600" spc="-1" strike="noStrike">
              <a:latin typeface="Arial"/>
            </a:endParaRPr>
          </a:p>
          <a:p>
            <a:pPr lvl="1" marL="640080" indent="-273600">
              <a:lnSpc>
                <a:spcPct val="100000"/>
              </a:lnSpc>
              <a:spcBef>
                <a:spcPts val="550"/>
              </a:spcBef>
              <a:buClr>
                <a:srgbClr val="98c723"/>
              </a:buClr>
              <a:buSzPct val="70000"/>
              <a:buFont typeface="Wingdings 2" charset="2"/>
              <a:buChar char=""/>
            </a:pPr>
            <a:r>
              <a:rPr b="0" lang="en-US" sz="2600" spc="-1" strike="noStrike">
                <a:solidFill>
                  <a:srgbClr val="000000"/>
                </a:solidFill>
                <a:latin typeface="Tw Cen MT"/>
              </a:rPr>
              <a:t>w</a:t>
            </a:r>
            <a:r>
              <a:rPr b="0" lang="en-US" sz="2600" spc="-1" strike="noStrike" baseline="30000">
                <a:solidFill>
                  <a:srgbClr val="000000"/>
                </a:solidFill>
                <a:latin typeface="Tw Cen MT"/>
              </a:rPr>
              <a:t>2</a:t>
            </a:r>
            <a:r>
              <a:rPr b="0" lang="en-US" sz="2600" spc="-1" strike="noStrike" baseline="-25000">
                <a:solidFill>
                  <a:srgbClr val="000000"/>
                </a:solidFill>
                <a:latin typeface="Tw Cen MT"/>
              </a:rPr>
              <a:t>13</a:t>
            </a:r>
            <a:r>
              <a:rPr b="0" lang="en-US" sz="2600" spc="-1" strike="noStrike">
                <a:solidFill>
                  <a:srgbClr val="000000"/>
                </a:solidFill>
                <a:latin typeface="Tw Cen MT"/>
              </a:rPr>
              <a:t> = 0+</a:t>
            </a:r>
            <a:r>
              <a:rPr b="0" lang="pt-BR" sz="2600" spc="-1" strike="noStrike">
                <a:solidFill>
                  <a:srgbClr val="000000"/>
                </a:solidFill>
                <a:latin typeface="Tw Cen MT"/>
              </a:rPr>
              <a:t>0.5*0.5*0.125 = 0.0313</a:t>
            </a:r>
            <a:endParaRPr b="0" lang="pt-BR" sz="2600" spc="-1" strike="noStrike">
              <a:latin typeface="Arial"/>
            </a:endParaRPr>
          </a:p>
          <a:p>
            <a:pPr lvl="1" marL="640080" indent="-273600">
              <a:lnSpc>
                <a:spcPct val="100000"/>
              </a:lnSpc>
              <a:spcBef>
                <a:spcPts val="550"/>
              </a:spcBef>
              <a:buClr>
                <a:srgbClr val="98c723"/>
              </a:buClr>
              <a:buSzPct val="70000"/>
              <a:buFont typeface="Wingdings 2" charset="2"/>
              <a:buChar char=""/>
            </a:pPr>
            <a:r>
              <a:rPr b="0" lang="en-US" sz="2600" spc="-1" strike="noStrike">
                <a:solidFill>
                  <a:srgbClr val="000000"/>
                </a:solidFill>
                <a:latin typeface="Tw Cen MT"/>
              </a:rPr>
              <a:t>w</a:t>
            </a:r>
            <a:r>
              <a:rPr b="0" lang="en-US" sz="2600" spc="-1" strike="noStrike" baseline="30000">
                <a:solidFill>
                  <a:srgbClr val="000000"/>
                </a:solidFill>
                <a:latin typeface="Tw Cen MT"/>
              </a:rPr>
              <a:t>2</a:t>
            </a:r>
            <a:r>
              <a:rPr b="0" lang="en-US" sz="2600" spc="-1" strike="noStrike" baseline="-25000">
                <a:solidFill>
                  <a:srgbClr val="000000"/>
                </a:solidFill>
                <a:latin typeface="Tw Cen MT"/>
              </a:rPr>
              <a:t>23</a:t>
            </a:r>
            <a:r>
              <a:rPr b="0" lang="en-US" sz="2600" spc="-1" strike="noStrike">
                <a:solidFill>
                  <a:srgbClr val="000000"/>
                </a:solidFill>
                <a:latin typeface="Tw Cen MT"/>
              </a:rPr>
              <a:t> = 0+</a:t>
            </a:r>
            <a:r>
              <a:rPr b="0" lang="pt-BR" sz="2600" spc="-1" strike="noStrike">
                <a:solidFill>
                  <a:srgbClr val="000000"/>
                </a:solidFill>
                <a:latin typeface="Tw Cen MT"/>
              </a:rPr>
              <a:t>0.5*0.5*0.125 = 0.0313</a:t>
            </a:r>
            <a:r>
              <a:rPr b="0" lang="en-US" sz="2600" spc="-1" strike="noStrike">
                <a:solidFill>
                  <a:srgbClr val="000000"/>
                </a:solidFill>
                <a:latin typeface="Tw Cen MT"/>
              </a:rPr>
              <a:t> </a:t>
            </a:r>
            <a:endParaRPr b="0" lang="pt-BR" sz="2600" spc="-1" strike="noStrike">
              <a:latin typeface="Arial"/>
            </a:endParaRPr>
          </a:p>
        </p:txBody>
      </p:sp>
      <p:pic>
        <p:nvPicPr>
          <p:cNvPr id="235" name="Picture 2" descr=""/>
          <p:cNvPicPr/>
          <p:nvPr/>
        </p:nvPicPr>
        <p:blipFill>
          <a:blip r:embed="rId1"/>
          <a:stretch/>
        </p:blipFill>
        <p:spPr>
          <a:xfrm>
            <a:off x="6300360" y="1628640"/>
            <a:ext cx="2591640" cy="553680"/>
          </a:xfrm>
          <a:prstGeom prst="rect">
            <a:avLst/>
          </a:prstGeom>
          <a:ln>
            <a:noFill/>
          </a:ln>
        </p:spPr>
      </p:pic>
      <p:pic>
        <p:nvPicPr>
          <p:cNvPr id="236" name="Picture 2" descr=""/>
          <p:cNvPicPr/>
          <p:nvPr/>
        </p:nvPicPr>
        <p:blipFill>
          <a:blip r:embed="rId2"/>
          <a:stretch/>
        </p:blipFill>
        <p:spPr>
          <a:xfrm>
            <a:off x="611640" y="4137480"/>
            <a:ext cx="3167640" cy="2618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CustomShape 1"/>
          <p:cNvSpPr/>
          <p:nvPr/>
        </p:nvSpPr>
        <p:spPr>
          <a:xfrm>
            <a:off x="612720" y="228600"/>
            <a:ext cx="8152560" cy="99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pt-BR" sz="4400" spc="-1" strike="noStrike">
                <a:solidFill>
                  <a:srgbClr val="5b6973"/>
                </a:solidFill>
                <a:latin typeface="Tw Cen MT"/>
              </a:rPr>
              <a:t>Exemplo MLP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238" name="CustomShape 2"/>
          <p:cNvSpPr/>
          <p:nvPr/>
        </p:nvSpPr>
        <p:spPr>
          <a:xfrm>
            <a:off x="612720" y="1600200"/>
            <a:ext cx="8152560" cy="449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20040" indent="-319320">
              <a:lnSpc>
                <a:spcPct val="100000"/>
              </a:lnSpc>
              <a:spcBef>
                <a:spcPts val="700"/>
              </a:spcBef>
              <a:buClr>
                <a:srgbClr val="59b0b9"/>
              </a:buClr>
              <a:buSzPct val="60000"/>
              <a:buFont typeface="Wingdings" charset="2"/>
              <a:buChar char=""/>
            </a:pPr>
            <a:r>
              <a:rPr b="0" lang="pt-BR" sz="2900" spc="-1" strike="noStrike">
                <a:solidFill>
                  <a:srgbClr val="000000"/>
                </a:solidFill>
                <a:latin typeface="Tw Cen MT"/>
              </a:rPr>
              <a:t>Feed-Backward:</a:t>
            </a:r>
            <a:endParaRPr b="0" lang="pt-BR" sz="2900" spc="-1" strike="noStrike">
              <a:latin typeface="Arial"/>
            </a:endParaRPr>
          </a:p>
          <a:p>
            <a:pPr lvl="1" marL="640080" indent="-273600">
              <a:lnSpc>
                <a:spcPct val="100000"/>
              </a:lnSpc>
              <a:spcBef>
                <a:spcPts val="550"/>
              </a:spcBef>
              <a:buClr>
                <a:srgbClr val="98c723"/>
              </a:buClr>
              <a:buSzPct val="70000"/>
              <a:buFont typeface="Wingdings 2" charset="2"/>
              <a:buChar char=""/>
            </a:pPr>
            <a:r>
              <a:rPr b="0" lang="pt-BR" sz="2600" spc="-1" strike="noStrike">
                <a:solidFill>
                  <a:srgbClr val="000000"/>
                </a:solidFill>
                <a:latin typeface="Tw Cen MT"/>
              </a:rPr>
              <a:t>e</a:t>
            </a:r>
            <a:r>
              <a:rPr b="0" lang="pt-BR" sz="2600" spc="-1" strike="noStrike" baseline="-25000">
                <a:solidFill>
                  <a:srgbClr val="000000"/>
                </a:solidFill>
                <a:latin typeface="Tw Cen MT"/>
              </a:rPr>
              <a:t>1</a:t>
            </a:r>
            <a:r>
              <a:rPr b="0" lang="pt-BR" sz="2600" spc="-1" strike="noStrike">
                <a:solidFill>
                  <a:srgbClr val="000000"/>
                </a:solidFill>
                <a:latin typeface="Tw Cen MT"/>
              </a:rPr>
              <a:t> = 0.25*(0.125*0.0313) = 0.00097813</a:t>
            </a:r>
            <a:endParaRPr b="0" lang="pt-BR" sz="2600" spc="-1" strike="noStrike">
              <a:latin typeface="Arial"/>
            </a:endParaRPr>
          </a:p>
          <a:p>
            <a:pPr lvl="1" marL="640080" indent="-273600">
              <a:lnSpc>
                <a:spcPct val="100000"/>
              </a:lnSpc>
              <a:spcBef>
                <a:spcPts val="550"/>
              </a:spcBef>
              <a:buClr>
                <a:srgbClr val="98c723"/>
              </a:buClr>
              <a:buSzPct val="70000"/>
              <a:buFont typeface="Wingdings 2" charset="2"/>
              <a:buChar char=""/>
            </a:pPr>
            <a:r>
              <a:rPr b="0" lang="pt-BR" sz="2600" spc="-1" strike="noStrike">
                <a:solidFill>
                  <a:srgbClr val="000000"/>
                </a:solidFill>
                <a:latin typeface="Tw Cen MT"/>
              </a:rPr>
              <a:t>e</a:t>
            </a:r>
            <a:r>
              <a:rPr b="0" lang="pt-BR" sz="2600" spc="-1" strike="noStrike" baseline="-25000">
                <a:solidFill>
                  <a:srgbClr val="000000"/>
                </a:solidFill>
                <a:latin typeface="Tw Cen MT"/>
              </a:rPr>
              <a:t>2</a:t>
            </a:r>
            <a:r>
              <a:rPr b="0" lang="pt-BR" sz="2600" spc="-1" strike="noStrike">
                <a:solidFill>
                  <a:srgbClr val="000000"/>
                </a:solidFill>
                <a:latin typeface="Tw Cen MT"/>
              </a:rPr>
              <a:t> = 0.25*(0.125*0.0313) = 0.00097813</a:t>
            </a:r>
            <a:endParaRPr b="0" lang="pt-BR" sz="2600" spc="-1" strike="noStrike">
              <a:latin typeface="Arial"/>
            </a:endParaRPr>
          </a:p>
        </p:txBody>
      </p:sp>
      <p:pic>
        <p:nvPicPr>
          <p:cNvPr id="239" name="Picture 4" descr=""/>
          <p:cNvPicPr/>
          <p:nvPr/>
        </p:nvPicPr>
        <p:blipFill>
          <a:blip r:embed="rId1"/>
          <a:stretch/>
        </p:blipFill>
        <p:spPr>
          <a:xfrm>
            <a:off x="1187640" y="4005000"/>
            <a:ext cx="2591640" cy="801000"/>
          </a:xfrm>
          <a:prstGeom prst="rect">
            <a:avLst/>
          </a:prstGeom>
          <a:ln>
            <a:noFill/>
          </a:ln>
        </p:spPr>
      </p:pic>
      <p:sp>
        <p:nvSpPr>
          <p:cNvPr id="240" name="CustomShape 3"/>
          <p:cNvSpPr/>
          <p:nvPr/>
        </p:nvSpPr>
        <p:spPr>
          <a:xfrm flipH="1">
            <a:off x="2122920" y="3069000"/>
            <a:ext cx="359280" cy="791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96c61e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41" name="Picture 2" descr=""/>
          <p:cNvPicPr/>
          <p:nvPr/>
        </p:nvPicPr>
        <p:blipFill>
          <a:blip r:embed="rId2"/>
          <a:stretch/>
        </p:blipFill>
        <p:spPr>
          <a:xfrm>
            <a:off x="5215680" y="3717000"/>
            <a:ext cx="3675960" cy="3038760"/>
          </a:xfrm>
          <a:prstGeom prst="rect">
            <a:avLst/>
          </a:prstGeom>
          <a:ln>
            <a:noFill/>
          </a:ln>
        </p:spPr>
      </p:pic>
      <p:sp>
        <p:nvSpPr>
          <p:cNvPr id="242" name="CustomShape 4"/>
          <p:cNvSpPr/>
          <p:nvPr/>
        </p:nvSpPr>
        <p:spPr>
          <a:xfrm flipH="1">
            <a:off x="3203280" y="3069000"/>
            <a:ext cx="575280" cy="935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96c61e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CustomShape 1"/>
          <p:cNvSpPr/>
          <p:nvPr/>
        </p:nvSpPr>
        <p:spPr>
          <a:xfrm>
            <a:off x="612720" y="228600"/>
            <a:ext cx="8152560" cy="99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pt-BR" sz="4400" spc="-1" strike="noStrike">
                <a:solidFill>
                  <a:srgbClr val="5b6973"/>
                </a:solidFill>
                <a:latin typeface="Tw Cen MT"/>
              </a:rPr>
              <a:t>Exemplo MLP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244" name="CustomShape 2"/>
          <p:cNvSpPr/>
          <p:nvPr/>
        </p:nvSpPr>
        <p:spPr>
          <a:xfrm>
            <a:off x="612720" y="1600200"/>
            <a:ext cx="6885000" cy="333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20040" indent="-319320">
              <a:lnSpc>
                <a:spcPct val="100000"/>
              </a:lnSpc>
              <a:spcBef>
                <a:spcPts val="700"/>
              </a:spcBef>
              <a:buClr>
                <a:srgbClr val="59b0b9"/>
              </a:buClr>
              <a:buSzPct val="60000"/>
              <a:buFont typeface="Wingdings" charset="2"/>
              <a:buChar char=""/>
            </a:pPr>
            <a:r>
              <a:rPr b="0" lang="pt-BR" sz="2900" spc="-1" strike="noStrike">
                <a:solidFill>
                  <a:srgbClr val="000000"/>
                </a:solidFill>
                <a:latin typeface="Tw Cen MT"/>
              </a:rPr>
              <a:t>Feed-Backward:</a:t>
            </a:r>
            <a:endParaRPr b="0" lang="pt-BR" sz="2900" spc="-1" strike="noStrike">
              <a:latin typeface="Arial"/>
            </a:endParaRPr>
          </a:p>
          <a:p>
            <a:pPr lvl="1" marL="640080" indent="-273600">
              <a:lnSpc>
                <a:spcPct val="100000"/>
              </a:lnSpc>
              <a:spcBef>
                <a:spcPts val="550"/>
              </a:spcBef>
              <a:buClr>
                <a:srgbClr val="98c723"/>
              </a:buClr>
              <a:buSzPct val="70000"/>
              <a:buFont typeface="Wingdings 2" charset="2"/>
              <a:buChar char=""/>
            </a:pPr>
            <a:r>
              <a:rPr b="0" lang="en-US" sz="2600" spc="-1" strike="noStrike">
                <a:solidFill>
                  <a:srgbClr val="000000"/>
                </a:solidFill>
                <a:latin typeface="Tw Cen MT"/>
              </a:rPr>
              <a:t>w</a:t>
            </a:r>
            <a:r>
              <a:rPr b="0" lang="en-US" sz="2600" spc="-1" strike="noStrike" baseline="30000">
                <a:solidFill>
                  <a:srgbClr val="000000"/>
                </a:solidFill>
                <a:latin typeface="Tw Cen MT"/>
              </a:rPr>
              <a:t>1</a:t>
            </a:r>
            <a:r>
              <a:rPr b="0" lang="en-US" sz="2600" spc="-1" strike="noStrike" baseline="-25000">
                <a:solidFill>
                  <a:srgbClr val="000000"/>
                </a:solidFill>
                <a:latin typeface="Tw Cen MT"/>
              </a:rPr>
              <a:t>01</a:t>
            </a:r>
            <a:r>
              <a:rPr b="0" lang="en-US" sz="2600" spc="-1" strike="noStrike">
                <a:solidFill>
                  <a:srgbClr val="000000"/>
                </a:solidFill>
                <a:latin typeface="Tw Cen MT"/>
              </a:rPr>
              <a:t> = </a:t>
            </a:r>
            <a:r>
              <a:rPr b="0" lang="pt-BR" sz="2600" spc="-1" strike="noStrike">
                <a:solidFill>
                  <a:srgbClr val="000000"/>
                </a:solidFill>
                <a:latin typeface="Tw Cen MT"/>
              </a:rPr>
              <a:t>0+0.5*1*0.00097813 = 0.00048907</a:t>
            </a:r>
            <a:endParaRPr b="0" lang="pt-BR" sz="2600" spc="-1" strike="noStrike">
              <a:latin typeface="Arial"/>
            </a:endParaRPr>
          </a:p>
          <a:p>
            <a:pPr lvl="1" marL="640080" indent="-273600">
              <a:lnSpc>
                <a:spcPct val="100000"/>
              </a:lnSpc>
              <a:spcBef>
                <a:spcPts val="550"/>
              </a:spcBef>
              <a:buClr>
                <a:srgbClr val="98c723"/>
              </a:buClr>
              <a:buSzPct val="70000"/>
              <a:buFont typeface="Wingdings 2" charset="2"/>
              <a:buChar char=""/>
            </a:pPr>
            <a:r>
              <a:rPr b="0" lang="en-US" sz="2600" spc="-1" strike="noStrike">
                <a:solidFill>
                  <a:srgbClr val="000000"/>
                </a:solidFill>
                <a:latin typeface="Tw Cen MT"/>
              </a:rPr>
              <a:t>w</a:t>
            </a:r>
            <a:r>
              <a:rPr b="0" lang="en-US" sz="2600" spc="-1" strike="noStrike" baseline="30000">
                <a:solidFill>
                  <a:srgbClr val="000000"/>
                </a:solidFill>
                <a:latin typeface="Tw Cen MT"/>
              </a:rPr>
              <a:t>1</a:t>
            </a:r>
            <a:r>
              <a:rPr b="0" lang="en-US" sz="2600" spc="-1" strike="noStrike" baseline="-25000">
                <a:solidFill>
                  <a:srgbClr val="000000"/>
                </a:solidFill>
                <a:latin typeface="Tw Cen MT"/>
              </a:rPr>
              <a:t>02</a:t>
            </a:r>
            <a:r>
              <a:rPr b="0" lang="en-US" sz="2600" spc="-1" strike="noStrike">
                <a:solidFill>
                  <a:srgbClr val="000000"/>
                </a:solidFill>
                <a:latin typeface="Tw Cen MT"/>
              </a:rPr>
              <a:t> = 0+0.5*1*</a:t>
            </a:r>
            <a:r>
              <a:rPr b="0" lang="pt-BR" sz="2600" spc="-1" strike="noStrike">
                <a:solidFill>
                  <a:srgbClr val="000000"/>
                </a:solidFill>
                <a:latin typeface="Tw Cen MT"/>
              </a:rPr>
              <a:t>0.00097813</a:t>
            </a:r>
            <a:r>
              <a:rPr b="0" lang="en-US" sz="2600" spc="-1" strike="noStrike">
                <a:solidFill>
                  <a:srgbClr val="000000"/>
                </a:solidFill>
                <a:latin typeface="Tw Cen MT"/>
              </a:rPr>
              <a:t> = 0.00048907</a:t>
            </a:r>
            <a:endParaRPr b="0" lang="pt-BR" sz="2600" spc="-1" strike="noStrike">
              <a:latin typeface="Arial"/>
            </a:endParaRPr>
          </a:p>
          <a:p>
            <a:pPr lvl="1" marL="640080" indent="-273600">
              <a:lnSpc>
                <a:spcPct val="100000"/>
              </a:lnSpc>
              <a:spcBef>
                <a:spcPts val="550"/>
              </a:spcBef>
              <a:buClr>
                <a:srgbClr val="98c723"/>
              </a:buClr>
              <a:buSzPct val="70000"/>
              <a:buFont typeface="Wingdings 2" charset="2"/>
              <a:buChar char=""/>
            </a:pPr>
            <a:r>
              <a:rPr b="0" lang="en-US" sz="2600" spc="-1" strike="noStrike">
                <a:solidFill>
                  <a:srgbClr val="000000"/>
                </a:solidFill>
                <a:latin typeface="Tw Cen MT"/>
              </a:rPr>
              <a:t>w</a:t>
            </a:r>
            <a:r>
              <a:rPr b="0" lang="en-US" sz="2600" spc="-1" strike="noStrike" baseline="30000">
                <a:solidFill>
                  <a:srgbClr val="000000"/>
                </a:solidFill>
                <a:latin typeface="Tw Cen MT"/>
              </a:rPr>
              <a:t>1</a:t>
            </a:r>
            <a:r>
              <a:rPr b="0" lang="en-US" sz="2600" spc="-1" strike="noStrike" baseline="-25000">
                <a:solidFill>
                  <a:srgbClr val="000000"/>
                </a:solidFill>
                <a:latin typeface="Tw Cen MT"/>
              </a:rPr>
              <a:t>11</a:t>
            </a:r>
            <a:r>
              <a:rPr b="0" lang="en-US" sz="2600" spc="-1" strike="noStrike">
                <a:solidFill>
                  <a:srgbClr val="000000"/>
                </a:solidFill>
                <a:latin typeface="Tw Cen MT"/>
              </a:rPr>
              <a:t> = 0+0.5*1*</a:t>
            </a:r>
            <a:r>
              <a:rPr b="0" lang="pt-BR" sz="2600" spc="-1" strike="noStrike">
                <a:solidFill>
                  <a:srgbClr val="000000"/>
                </a:solidFill>
                <a:latin typeface="Tw Cen MT"/>
              </a:rPr>
              <a:t>0.00097813</a:t>
            </a:r>
            <a:r>
              <a:rPr b="0" lang="en-US" sz="2600" spc="-1" strike="noStrike">
                <a:solidFill>
                  <a:srgbClr val="000000"/>
                </a:solidFill>
                <a:latin typeface="Tw Cen MT"/>
              </a:rPr>
              <a:t> = 0.00048907</a:t>
            </a:r>
            <a:endParaRPr b="0" lang="pt-BR" sz="2600" spc="-1" strike="noStrike">
              <a:latin typeface="Arial"/>
            </a:endParaRPr>
          </a:p>
          <a:p>
            <a:pPr lvl="1" marL="640080" indent="-273600">
              <a:lnSpc>
                <a:spcPct val="100000"/>
              </a:lnSpc>
              <a:spcBef>
                <a:spcPts val="550"/>
              </a:spcBef>
              <a:buClr>
                <a:srgbClr val="98c723"/>
              </a:buClr>
              <a:buSzPct val="70000"/>
              <a:buFont typeface="Wingdings 2" charset="2"/>
              <a:buChar char=""/>
            </a:pPr>
            <a:r>
              <a:rPr b="0" lang="en-US" sz="2600" spc="-1" strike="noStrike">
                <a:solidFill>
                  <a:srgbClr val="000000"/>
                </a:solidFill>
                <a:latin typeface="Tw Cen MT"/>
              </a:rPr>
              <a:t>w</a:t>
            </a:r>
            <a:r>
              <a:rPr b="0" lang="en-US" sz="2600" spc="-1" strike="noStrike" baseline="30000">
                <a:solidFill>
                  <a:srgbClr val="000000"/>
                </a:solidFill>
                <a:latin typeface="Tw Cen MT"/>
              </a:rPr>
              <a:t>1</a:t>
            </a:r>
            <a:r>
              <a:rPr b="0" lang="en-US" sz="2600" spc="-1" strike="noStrike" baseline="-25000">
                <a:solidFill>
                  <a:srgbClr val="000000"/>
                </a:solidFill>
                <a:latin typeface="Tw Cen MT"/>
              </a:rPr>
              <a:t>12</a:t>
            </a:r>
            <a:r>
              <a:rPr b="0" lang="en-US" sz="2600" spc="-1" strike="noStrike">
                <a:solidFill>
                  <a:srgbClr val="000000"/>
                </a:solidFill>
                <a:latin typeface="Tw Cen MT"/>
              </a:rPr>
              <a:t> = 0+0.5*1*</a:t>
            </a:r>
            <a:r>
              <a:rPr b="0" lang="pt-BR" sz="2600" spc="-1" strike="noStrike">
                <a:solidFill>
                  <a:srgbClr val="000000"/>
                </a:solidFill>
                <a:latin typeface="Tw Cen MT"/>
              </a:rPr>
              <a:t>0.00097813</a:t>
            </a:r>
            <a:r>
              <a:rPr b="0" lang="en-US" sz="2600" spc="-1" strike="noStrike">
                <a:solidFill>
                  <a:srgbClr val="000000"/>
                </a:solidFill>
                <a:latin typeface="Tw Cen MT"/>
              </a:rPr>
              <a:t> = 0.00048907</a:t>
            </a:r>
            <a:endParaRPr b="0" lang="pt-BR" sz="2600" spc="-1" strike="noStrike">
              <a:latin typeface="Arial"/>
            </a:endParaRPr>
          </a:p>
          <a:p>
            <a:pPr lvl="1" marL="640080" indent="-273600">
              <a:lnSpc>
                <a:spcPct val="100000"/>
              </a:lnSpc>
              <a:spcBef>
                <a:spcPts val="550"/>
              </a:spcBef>
              <a:buClr>
                <a:srgbClr val="98c723"/>
              </a:buClr>
              <a:buSzPct val="70000"/>
              <a:buFont typeface="Wingdings 2" charset="2"/>
              <a:buChar char=""/>
            </a:pPr>
            <a:r>
              <a:rPr b="0" lang="en-US" sz="2600" spc="-1" strike="noStrike">
                <a:solidFill>
                  <a:srgbClr val="000000"/>
                </a:solidFill>
                <a:latin typeface="Tw Cen MT"/>
              </a:rPr>
              <a:t>w</a:t>
            </a:r>
            <a:r>
              <a:rPr b="0" lang="en-US" sz="2600" spc="-1" strike="noStrike" baseline="30000">
                <a:solidFill>
                  <a:srgbClr val="000000"/>
                </a:solidFill>
                <a:latin typeface="Tw Cen MT"/>
              </a:rPr>
              <a:t>1</a:t>
            </a:r>
            <a:r>
              <a:rPr b="0" lang="en-US" sz="2600" spc="-1" strike="noStrike" baseline="-25000">
                <a:solidFill>
                  <a:srgbClr val="000000"/>
                </a:solidFill>
                <a:latin typeface="Tw Cen MT"/>
              </a:rPr>
              <a:t>21</a:t>
            </a:r>
            <a:r>
              <a:rPr b="0" lang="en-US" sz="2600" spc="-1" strike="noStrike">
                <a:solidFill>
                  <a:srgbClr val="000000"/>
                </a:solidFill>
                <a:latin typeface="Tw Cen MT"/>
              </a:rPr>
              <a:t> = 0+0.5*0*</a:t>
            </a:r>
            <a:r>
              <a:rPr b="0" lang="pt-BR" sz="2600" spc="-1" strike="noStrike">
                <a:solidFill>
                  <a:srgbClr val="000000"/>
                </a:solidFill>
                <a:latin typeface="Tw Cen MT"/>
              </a:rPr>
              <a:t>0.00097813</a:t>
            </a:r>
            <a:r>
              <a:rPr b="0" lang="en-US" sz="2600" spc="-1" strike="noStrike">
                <a:solidFill>
                  <a:srgbClr val="000000"/>
                </a:solidFill>
                <a:latin typeface="Tw Cen MT"/>
              </a:rPr>
              <a:t> = 0</a:t>
            </a:r>
            <a:endParaRPr b="0" lang="pt-BR" sz="2600" spc="-1" strike="noStrike">
              <a:latin typeface="Arial"/>
            </a:endParaRPr>
          </a:p>
          <a:p>
            <a:pPr lvl="1" marL="640080" indent="-273600">
              <a:lnSpc>
                <a:spcPct val="100000"/>
              </a:lnSpc>
              <a:spcBef>
                <a:spcPts val="550"/>
              </a:spcBef>
              <a:buClr>
                <a:srgbClr val="98c723"/>
              </a:buClr>
              <a:buSzPct val="70000"/>
              <a:buFont typeface="Wingdings 2" charset="2"/>
              <a:buChar char=""/>
            </a:pPr>
            <a:r>
              <a:rPr b="0" lang="en-US" sz="2600" spc="-1" strike="noStrike">
                <a:solidFill>
                  <a:srgbClr val="000000"/>
                </a:solidFill>
                <a:latin typeface="Tw Cen MT"/>
              </a:rPr>
              <a:t>w</a:t>
            </a:r>
            <a:r>
              <a:rPr b="0" lang="en-US" sz="2600" spc="-1" strike="noStrike" baseline="30000">
                <a:solidFill>
                  <a:srgbClr val="000000"/>
                </a:solidFill>
                <a:latin typeface="Tw Cen MT"/>
              </a:rPr>
              <a:t>1</a:t>
            </a:r>
            <a:r>
              <a:rPr b="0" lang="en-US" sz="2600" spc="-1" strike="noStrike" baseline="-25000">
                <a:solidFill>
                  <a:srgbClr val="000000"/>
                </a:solidFill>
                <a:latin typeface="Tw Cen MT"/>
              </a:rPr>
              <a:t>22</a:t>
            </a:r>
            <a:r>
              <a:rPr b="0" lang="en-US" sz="2600" spc="-1" strike="noStrike">
                <a:solidFill>
                  <a:srgbClr val="000000"/>
                </a:solidFill>
                <a:latin typeface="Tw Cen MT"/>
              </a:rPr>
              <a:t> = 0+0.5*0*</a:t>
            </a:r>
            <a:r>
              <a:rPr b="0" lang="pt-BR" sz="2600" spc="-1" strike="noStrike">
                <a:solidFill>
                  <a:srgbClr val="000000"/>
                </a:solidFill>
                <a:latin typeface="Tw Cen MT"/>
              </a:rPr>
              <a:t>0.00097813</a:t>
            </a:r>
            <a:r>
              <a:rPr b="0" lang="en-US" sz="2600" spc="-1" strike="noStrike">
                <a:solidFill>
                  <a:srgbClr val="000000"/>
                </a:solidFill>
                <a:latin typeface="Tw Cen MT"/>
              </a:rPr>
              <a:t> = 0</a:t>
            </a:r>
            <a:endParaRPr b="0" lang="pt-BR" sz="2600" spc="-1" strike="noStrike">
              <a:latin typeface="Arial"/>
            </a:endParaRPr>
          </a:p>
        </p:txBody>
      </p:sp>
      <p:pic>
        <p:nvPicPr>
          <p:cNvPr id="245" name="Picture 2" descr=""/>
          <p:cNvPicPr/>
          <p:nvPr/>
        </p:nvPicPr>
        <p:blipFill>
          <a:blip r:embed="rId1"/>
          <a:stretch/>
        </p:blipFill>
        <p:spPr>
          <a:xfrm>
            <a:off x="6300360" y="1628640"/>
            <a:ext cx="2591640" cy="553680"/>
          </a:xfrm>
          <a:prstGeom prst="rect">
            <a:avLst/>
          </a:prstGeom>
          <a:ln>
            <a:noFill/>
          </a:ln>
        </p:spPr>
      </p:pic>
      <p:pic>
        <p:nvPicPr>
          <p:cNvPr id="246" name="Picture 2" descr=""/>
          <p:cNvPicPr/>
          <p:nvPr/>
        </p:nvPicPr>
        <p:blipFill>
          <a:blip r:embed="rId2"/>
          <a:stretch/>
        </p:blipFill>
        <p:spPr>
          <a:xfrm>
            <a:off x="6300360" y="4613760"/>
            <a:ext cx="2591640" cy="2142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CustomShape 1"/>
          <p:cNvSpPr/>
          <p:nvPr/>
        </p:nvSpPr>
        <p:spPr>
          <a:xfrm>
            <a:off x="612720" y="228600"/>
            <a:ext cx="8152560" cy="99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5b6973"/>
                </a:solidFill>
                <a:latin typeface="Tw Cen MT"/>
              </a:rPr>
              <a:t>Problema XOR</a:t>
            </a:r>
            <a:endParaRPr b="0" lang="pt-BR" sz="4400" spc="-1" strike="noStrike">
              <a:latin typeface="Arial"/>
            </a:endParaRPr>
          </a:p>
        </p:txBody>
      </p:sp>
      <p:pic>
        <p:nvPicPr>
          <p:cNvPr id="248" name="Picture 2" descr=""/>
          <p:cNvPicPr/>
          <p:nvPr/>
        </p:nvPicPr>
        <p:blipFill>
          <a:blip r:embed="rId1"/>
          <a:stretch/>
        </p:blipFill>
        <p:spPr>
          <a:xfrm>
            <a:off x="1403640" y="1772640"/>
            <a:ext cx="5688000" cy="4837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CustomShape 1"/>
          <p:cNvSpPr/>
          <p:nvPr/>
        </p:nvSpPr>
        <p:spPr>
          <a:xfrm>
            <a:off x="609480" y="228600"/>
            <a:ext cx="8152560" cy="99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pt-BR" sz="4400" spc="-1" strike="noStrike">
                <a:solidFill>
                  <a:srgbClr val="5b6973"/>
                </a:solidFill>
                <a:latin typeface="Tw Cen MT"/>
              </a:rPr>
              <a:t>Problema XOR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250" name="CustomShape 2"/>
          <p:cNvSpPr/>
          <p:nvPr/>
        </p:nvSpPr>
        <p:spPr>
          <a:xfrm>
            <a:off x="609480" y="1589400"/>
            <a:ext cx="3885480" cy="1793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Ctr="1">
            <a:noAutofit/>
          </a:bodyPr>
          <a:p>
            <a:pPr marL="320040" indent="-319320">
              <a:lnSpc>
                <a:spcPct val="100000"/>
              </a:lnSpc>
              <a:spcBef>
                <a:spcPts val="700"/>
              </a:spcBef>
              <a:buClr>
                <a:srgbClr val="59b0b9"/>
              </a:buClr>
              <a:buSzPct val="60000"/>
              <a:buFont typeface="Wingdings" charset="2"/>
              <a:buChar char=""/>
            </a:pPr>
            <a:r>
              <a:rPr b="0" lang="pt-BR" sz="2400" spc="-1" strike="noStrike">
                <a:solidFill>
                  <a:srgbClr val="000000"/>
                </a:solidFill>
                <a:latin typeface="Tw Cen MT"/>
              </a:rPr>
              <a:t>Borda de decisão construída pelo 1º neurônio escondido</a:t>
            </a:r>
            <a:endParaRPr b="0" lang="pt-BR" sz="2400" spc="-1" strike="noStrike">
              <a:latin typeface="Arial"/>
            </a:endParaRPr>
          </a:p>
        </p:txBody>
      </p:sp>
      <p:sp>
        <p:nvSpPr>
          <p:cNvPr id="251" name="CustomShape 3"/>
          <p:cNvSpPr/>
          <p:nvPr/>
        </p:nvSpPr>
        <p:spPr>
          <a:xfrm>
            <a:off x="4844880" y="1589400"/>
            <a:ext cx="3885480" cy="457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20040" indent="-319320">
              <a:lnSpc>
                <a:spcPct val="100000"/>
              </a:lnSpc>
              <a:spcBef>
                <a:spcPts val="700"/>
              </a:spcBef>
              <a:buClr>
                <a:srgbClr val="59b0b9"/>
              </a:buClr>
              <a:buSzPct val="60000"/>
              <a:buFont typeface="Wingdings" charset="2"/>
              <a:buChar char=""/>
            </a:pPr>
            <a:r>
              <a:rPr b="0" lang="pt-BR" sz="2400" spc="-1" strike="noStrike">
                <a:solidFill>
                  <a:srgbClr val="000000"/>
                </a:solidFill>
                <a:latin typeface="Tw Cen MT"/>
              </a:rPr>
              <a:t>Borda de decisão construída pelo 2º neurônio escondido</a:t>
            </a:r>
            <a:endParaRPr b="0" lang="pt-BR" sz="2400" spc="-1" strike="noStrike">
              <a:latin typeface="Arial"/>
            </a:endParaRPr>
          </a:p>
        </p:txBody>
      </p:sp>
      <p:pic>
        <p:nvPicPr>
          <p:cNvPr id="252" name="Picture 3" descr=""/>
          <p:cNvPicPr/>
          <p:nvPr/>
        </p:nvPicPr>
        <p:blipFill>
          <a:blip r:embed="rId1"/>
          <a:stretch/>
        </p:blipFill>
        <p:spPr>
          <a:xfrm>
            <a:off x="899640" y="3213000"/>
            <a:ext cx="3311640" cy="3327840"/>
          </a:xfrm>
          <a:prstGeom prst="rect">
            <a:avLst/>
          </a:prstGeom>
          <a:ln>
            <a:noFill/>
          </a:ln>
        </p:spPr>
      </p:pic>
      <p:pic>
        <p:nvPicPr>
          <p:cNvPr id="253" name="Picture 4" descr=""/>
          <p:cNvPicPr/>
          <p:nvPr/>
        </p:nvPicPr>
        <p:blipFill>
          <a:blip r:embed="rId2"/>
          <a:stretch/>
        </p:blipFill>
        <p:spPr>
          <a:xfrm>
            <a:off x="5148000" y="3213000"/>
            <a:ext cx="3295080" cy="33278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CustomShape 1"/>
          <p:cNvSpPr/>
          <p:nvPr/>
        </p:nvSpPr>
        <p:spPr>
          <a:xfrm>
            <a:off x="612720" y="228600"/>
            <a:ext cx="8152560" cy="99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pt-BR" sz="4400" spc="-1" strike="noStrike">
                <a:solidFill>
                  <a:srgbClr val="5b6973"/>
                </a:solidFill>
                <a:latin typeface="Tw Cen MT"/>
              </a:rPr>
              <a:t>Problema XOR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255" name="CustomShape 2"/>
          <p:cNvSpPr/>
          <p:nvPr/>
        </p:nvSpPr>
        <p:spPr>
          <a:xfrm>
            <a:off x="612720" y="1600200"/>
            <a:ext cx="8152560" cy="449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20040" indent="-319320">
              <a:lnSpc>
                <a:spcPct val="100000"/>
              </a:lnSpc>
              <a:spcBef>
                <a:spcPts val="700"/>
              </a:spcBef>
              <a:buClr>
                <a:srgbClr val="59b0b9"/>
              </a:buClr>
              <a:buSzPct val="60000"/>
              <a:buFont typeface="Wingdings" charset="2"/>
              <a:buChar char=""/>
            </a:pPr>
            <a:r>
              <a:rPr b="0" lang="pt-BR" sz="2900" spc="-1" strike="noStrike">
                <a:solidFill>
                  <a:srgbClr val="000000"/>
                </a:solidFill>
                <a:latin typeface="Tw Cen MT"/>
              </a:rPr>
              <a:t>Borda de decisão construída pela rede completa</a:t>
            </a:r>
            <a:endParaRPr b="0" lang="pt-BR" sz="2900" spc="-1" strike="noStrike">
              <a:latin typeface="Arial"/>
            </a:endParaRPr>
          </a:p>
        </p:txBody>
      </p:sp>
      <p:pic>
        <p:nvPicPr>
          <p:cNvPr id="256" name="Picture 2" descr=""/>
          <p:cNvPicPr/>
          <p:nvPr/>
        </p:nvPicPr>
        <p:blipFill>
          <a:blip r:embed="rId1"/>
          <a:stretch/>
        </p:blipFill>
        <p:spPr>
          <a:xfrm>
            <a:off x="3060000" y="2709000"/>
            <a:ext cx="2756880" cy="27568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CustomShape 1"/>
          <p:cNvSpPr/>
          <p:nvPr/>
        </p:nvSpPr>
        <p:spPr>
          <a:xfrm>
            <a:off x="457200" y="273240"/>
            <a:ext cx="8228880" cy="114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4840" spc="-1" strike="noStrike">
                <a:latin typeface="Arial"/>
              </a:rPr>
              <a:t>With N layer and 1 neuron</a:t>
            </a:r>
            <a:endParaRPr b="0" lang="pt-BR" sz="4840" spc="-1" strike="noStrike">
              <a:latin typeface="Arial"/>
            </a:endParaRPr>
          </a:p>
        </p:txBody>
      </p:sp>
      <p:pic>
        <p:nvPicPr>
          <p:cNvPr id="258" name="" descr=""/>
          <p:cNvPicPr/>
          <p:nvPr/>
        </p:nvPicPr>
        <p:blipFill>
          <a:blip r:embed="rId1"/>
          <a:stretch/>
        </p:blipFill>
        <p:spPr>
          <a:xfrm>
            <a:off x="721080" y="1604520"/>
            <a:ext cx="7700400" cy="3976920"/>
          </a:xfrm>
          <a:prstGeom prst="rect">
            <a:avLst/>
          </a:prstGeom>
          <a:ln>
            <a:noFill/>
          </a:ln>
        </p:spPr>
      </p:pic>
      <p:sp>
        <p:nvSpPr>
          <p:cNvPr id="259" name="CustomShape 2"/>
          <p:cNvSpPr/>
          <p:nvPr/>
        </p:nvSpPr>
        <p:spPr>
          <a:xfrm>
            <a:off x="914400" y="6054120"/>
            <a:ext cx="3427920" cy="34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 u="sng">
                <a:solidFill>
                  <a:srgbClr val="26cbec"/>
                </a:solidFill>
                <a:uFillTx/>
                <a:latin typeface="Arial"/>
                <a:hlinkClick r:id="rId2"/>
              </a:rPr>
              <a:t>http://playground.tensorflow.org/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TextShape 1"/>
          <p:cNvSpPr txBox="1"/>
          <p:nvPr/>
        </p:nvSpPr>
        <p:spPr>
          <a:xfrm>
            <a:off x="457200" y="273240"/>
            <a:ext cx="8228880" cy="114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latin typeface="Arial"/>
              </a:rPr>
              <a:t>Recap</a:t>
            </a:r>
            <a:endParaRPr b="0" lang="pt-BR" sz="4400" spc="-1" strike="noStrike">
              <a:latin typeface="Arial"/>
            </a:endParaRPr>
          </a:p>
        </p:txBody>
      </p:sp>
      <p:pic>
        <p:nvPicPr>
          <p:cNvPr id="165" name="" descr=""/>
          <p:cNvPicPr/>
          <p:nvPr/>
        </p:nvPicPr>
        <p:blipFill>
          <a:blip r:embed="rId1"/>
          <a:stretch/>
        </p:blipFill>
        <p:spPr>
          <a:xfrm>
            <a:off x="128160" y="1417680"/>
            <a:ext cx="5449680" cy="4087080"/>
          </a:xfrm>
          <a:prstGeom prst="rect">
            <a:avLst/>
          </a:prstGeom>
          <a:ln>
            <a:noFill/>
          </a:ln>
        </p:spPr>
      </p:pic>
      <p:pic>
        <p:nvPicPr>
          <p:cNvPr id="166" name="" descr=""/>
          <p:cNvPicPr/>
          <p:nvPr/>
        </p:nvPicPr>
        <p:blipFill>
          <a:blip r:embed="rId2"/>
          <a:stretch/>
        </p:blipFill>
        <p:spPr>
          <a:xfrm>
            <a:off x="4569120" y="4297680"/>
            <a:ext cx="4483440" cy="22086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/>
          <p:nvPr/>
        </p:nvSpPr>
        <p:spPr>
          <a:xfrm>
            <a:off x="457200" y="273240"/>
            <a:ext cx="8228880" cy="114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4840" spc="-1" strike="noStrike">
                <a:latin typeface="Arial"/>
              </a:rPr>
              <a:t>With 1 layer and N neuron</a:t>
            </a:r>
            <a:endParaRPr b="0" lang="pt-BR" sz="4840" spc="-1" strike="noStrike">
              <a:latin typeface="Arial"/>
            </a:endParaRPr>
          </a:p>
        </p:txBody>
      </p:sp>
      <p:pic>
        <p:nvPicPr>
          <p:cNvPr id="168" name="" descr=""/>
          <p:cNvPicPr/>
          <p:nvPr/>
        </p:nvPicPr>
        <p:blipFill>
          <a:blip r:embed="rId1"/>
          <a:stretch/>
        </p:blipFill>
        <p:spPr>
          <a:xfrm>
            <a:off x="822960" y="1617840"/>
            <a:ext cx="7104600" cy="4325400"/>
          </a:xfrm>
          <a:prstGeom prst="rect">
            <a:avLst/>
          </a:prstGeom>
          <a:ln>
            <a:noFill/>
          </a:ln>
        </p:spPr>
      </p:pic>
      <p:sp>
        <p:nvSpPr>
          <p:cNvPr id="169" name="CustomShape 2"/>
          <p:cNvSpPr/>
          <p:nvPr/>
        </p:nvSpPr>
        <p:spPr>
          <a:xfrm>
            <a:off x="914400" y="6054120"/>
            <a:ext cx="6660360" cy="34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 u="sng">
                <a:solidFill>
                  <a:srgbClr val="26cbec"/>
                </a:solidFill>
                <a:uFillTx/>
                <a:latin typeface="Arial"/>
                <a:hlinkClick r:id="rId2"/>
              </a:rPr>
              <a:t>http://vision.stanford.edu/teaching/cs231n-demos/linear-classify/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ustomShape 1"/>
          <p:cNvSpPr/>
          <p:nvPr/>
        </p:nvSpPr>
        <p:spPr>
          <a:xfrm>
            <a:off x="612720" y="228600"/>
            <a:ext cx="8152560" cy="99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pt-BR" sz="4400" spc="-1" strike="noStrike">
                <a:solidFill>
                  <a:srgbClr val="5b6973"/>
                </a:solidFill>
                <a:latin typeface="Tw Cen MT"/>
              </a:rPr>
              <a:t>Multi-Layer Perceptron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71" name="CustomShape 2"/>
          <p:cNvSpPr/>
          <p:nvPr/>
        </p:nvSpPr>
        <p:spPr>
          <a:xfrm>
            <a:off x="612720" y="1600200"/>
            <a:ext cx="8152560" cy="449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97000"/>
          </a:bodyPr>
          <a:p>
            <a:pPr marL="320040" indent="-319320">
              <a:lnSpc>
                <a:spcPct val="100000"/>
              </a:lnSpc>
              <a:spcBef>
                <a:spcPts val="700"/>
              </a:spcBef>
              <a:buClr>
                <a:srgbClr val="59b0b9"/>
              </a:buClr>
              <a:buSzPct val="60000"/>
              <a:buFont typeface="Wingdings" charset="2"/>
              <a:buChar char=""/>
            </a:pPr>
            <a:r>
              <a:rPr b="0" lang="pt-BR" sz="2900" spc="-1" strike="noStrike">
                <a:solidFill>
                  <a:srgbClr val="000000"/>
                </a:solidFill>
                <a:latin typeface="Tw Cen MT"/>
              </a:rPr>
              <a:t>O grande desafio foi achar um algoritmo de aprendizado para atualizar dos pesos das camadas intermediarias</a:t>
            </a:r>
            <a:endParaRPr b="0" lang="pt-BR" sz="29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00"/>
              </a:spcBef>
            </a:pPr>
            <a:endParaRPr b="0" lang="pt-BR" sz="2900" spc="-1" strike="noStrike">
              <a:latin typeface="Arial"/>
            </a:endParaRPr>
          </a:p>
          <a:p>
            <a:pPr marL="320040" indent="-319320">
              <a:lnSpc>
                <a:spcPct val="100000"/>
              </a:lnSpc>
              <a:spcBef>
                <a:spcPts val="700"/>
              </a:spcBef>
              <a:buClr>
                <a:srgbClr val="59b0b9"/>
              </a:buClr>
              <a:buSzPct val="60000"/>
              <a:buFont typeface="Wingdings" charset="2"/>
              <a:buChar char=""/>
            </a:pPr>
            <a:r>
              <a:rPr b="0" lang="pt-BR" sz="2900" spc="-1" strike="noStrike">
                <a:solidFill>
                  <a:srgbClr val="000000"/>
                </a:solidFill>
                <a:latin typeface="Tw Cen MT"/>
              </a:rPr>
              <a:t>Idéia Central</a:t>
            </a:r>
            <a:endParaRPr b="0" lang="pt-BR" sz="2900" spc="-1" strike="noStrike">
              <a:latin typeface="Arial"/>
            </a:endParaRPr>
          </a:p>
          <a:p>
            <a:pPr lvl="1" marL="640080" indent="-273600">
              <a:lnSpc>
                <a:spcPct val="100000"/>
              </a:lnSpc>
              <a:spcBef>
                <a:spcPts val="550"/>
              </a:spcBef>
              <a:buClr>
                <a:srgbClr val="98c723"/>
              </a:buClr>
              <a:buSzPct val="70000"/>
              <a:buFont typeface="Wingdings 2" charset="2"/>
              <a:buChar char=""/>
            </a:pPr>
            <a:r>
              <a:rPr b="0" lang="pt-BR" sz="2600" spc="-1" strike="noStrike">
                <a:solidFill>
                  <a:srgbClr val="000000"/>
                </a:solidFill>
                <a:latin typeface="Tw Cen MT"/>
              </a:rPr>
              <a:t>Os erros dos elementos processadores da camada de saída (conhecidos pelo treinamento supervisionado) são </a:t>
            </a:r>
            <a:r>
              <a:rPr b="1" lang="pt-BR" sz="2600" spc="-1" strike="noStrike">
                <a:solidFill>
                  <a:srgbClr val="000000"/>
                </a:solidFill>
                <a:latin typeface="Tw Cen MT"/>
              </a:rPr>
              <a:t>retro-propagado</a:t>
            </a:r>
            <a:r>
              <a:rPr b="0" lang="pt-BR" sz="2600" spc="-1" strike="noStrike">
                <a:solidFill>
                  <a:srgbClr val="000000"/>
                </a:solidFill>
                <a:latin typeface="Tw Cen MT"/>
              </a:rPr>
              <a:t>s para as camadas intermediarias</a:t>
            </a:r>
            <a:endParaRPr b="0" lang="pt-BR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1"/>
          <p:cNvSpPr/>
          <p:nvPr/>
        </p:nvSpPr>
        <p:spPr>
          <a:xfrm>
            <a:off x="612720" y="228600"/>
            <a:ext cx="8152560" cy="99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pt-BR" sz="4400" spc="-1" strike="noStrike">
                <a:solidFill>
                  <a:srgbClr val="5b6973"/>
                </a:solidFill>
                <a:latin typeface="Tw Cen MT"/>
              </a:rPr>
              <a:t>Processo de aprendizado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73" name="CustomShape 2"/>
          <p:cNvSpPr/>
          <p:nvPr/>
        </p:nvSpPr>
        <p:spPr>
          <a:xfrm>
            <a:off x="612720" y="1600200"/>
            <a:ext cx="8152560" cy="449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20040" indent="-319320">
              <a:lnSpc>
                <a:spcPct val="100000"/>
              </a:lnSpc>
              <a:spcBef>
                <a:spcPts val="700"/>
              </a:spcBef>
              <a:buClr>
                <a:srgbClr val="59b0b9"/>
              </a:buClr>
              <a:buSzPct val="60000"/>
              <a:buFont typeface="Wingdings" charset="2"/>
              <a:buChar char=""/>
            </a:pPr>
            <a:r>
              <a:rPr b="0" lang="pt-BR" sz="2900" spc="-1" strike="noStrike">
                <a:solidFill>
                  <a:srgbClr val="000000"/>
                </a:solidFill>
                <a:latin typeface="Tw Cen MT"/>
              </a:rPr>
              <a:t>Processador j pertence à Camada de Saída:</a:t>
            </a:r>
            <a:endParaRPr b="0" lang="pt-BR" sz="2900" spc="-1" strike="noStrike">
              <a:latin typeface="Arial"/>
            </a:endParaRPr>
          </a:p>
        </p:txBody>
      </p:sp>
      <p:pic>
        <p:nvPicPr>
          <p:cNvPr id="174" name="Picture 2" descr=""/>
          <p:cNvPicPr/>
          <p:nvPr/>
        </p:nvPicPr>
        <p:blipFill>
          <a:blip r:embed="rId1"/>
          <a:stretch/>
        </p:blipFill>
        <p:spPr>
          <a:xfrm>
            <a:off x="2771640" y="2853000"/>
            <a:ext cx="4097520" cy="3581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1"/>
          <p:cNvSpPr/>
          <p:nvPr/>
        </p:nvSpPr>
        <p:spPr>
          <a:xfrm>
            <a:off x="612720" y="228600"/>
            <a:ext cx="8152560" cy="99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pt-BR" sz="4400" spc="-1" strike="noStrike">
                <a:solidFill>
                  <a:srgbClr val="5b6973"/>
                </a:solidFill>
                <a:latin typeface="Tw Cen MT"/>
              </a:rPr>
              <a:t>Processo de aprendizado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76" name="CustomShape 2"/>
          <p:cNvSpPr/>
          <p:nvPr/>
        </p:nvSpPr>
        <p:spPr>
          <a:xfrm>
            <a:off x="612720" y="1600200"/>
            <a:ext cx="8152560" cy="449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20040" indent="-319320">
              <a:lnSpc>
                <a:spcPct val="100000"/>
              </a:lnSpc>
              <a:spcBef>
                <a:spcPts val="700"/>
              </a:spcBef>
              <a:buClr>
                <a:srgbClr val="59b0b9"/>
              </a:buClr>
              <a:buSzPct val="60000"/>
              <a:buFont typeface="Wingdings" charset="2"/>
              <a:buChar char=""/>
            </a:pPr>
            <a:r>
              <a:rPr b="0" lang="pt-BR" sz="2900" spc="-1" strike="noStrike">
                <a:solidFill>
                  <a:srgbClr val="000000"/>
                </a:solidFill>
                <a:latin typeface="Tw Cen MT"/>
              </a:rPr>
              <a:t>Processador </a:t>
            </a:r>
            <a:r>
              <a:rPr b="0" i="1" lang="pt-BR" sz="2900" spc="-1" strike="noStrike">
                <a:solidFill>
                  <a:srgbClr val="000000"/>
                </a:solidFill>
                <a:latin typeface="Tw Cen MT"/>
              </a:rPr>
              <a:t>j</a:t>
            </a:r>
            <a:r>
              <a:rPr b="0" lang="pt-BR" sz="2900" spc="-1" strike="noStrike">
                <a:solidFill>
                  <a:srgbClr val="000000"/>
                </a:solidFill>
                <a:latin typeface="Tw Cen MT"/>
              </a:rPr>
              <a:t> pertence à Camada Escondida:</a:t>
            </a:r>
            <a:endParaRPr b="0" lang="pt-BR" sz="2900" spc="-1" strike="noStrike">
              <a:latin typeface="Arial"/>
            </a:endParaRPr>
          </a:p>
        </p:txBody>
      </p:sp>
      <p:pic>
        <p:nvPicPr>
          <p:cNvPr id="177" name="Picture 2" descr=""/>
          <p:cNvPicPr/>
          <p:nvPr/>
        </p:nvPicPr>
        <p:blipFill>
          <a:blip r:embed="rId1"/>
          <a:stretch/>
        </p:blipFill>
        <p:spPr>
          <a:xfrm>
            <a:off x="2103840" y="2231280"/>
            <a:ext cx="5029920" cy="4509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CustomShape 1"/>
          <p:cNvSpPr/>
          <p:nvPr/>
        </p:nvSpPr>
        <p:spPr>
          <a:xfrm>
            <a:off x="612720" y="228600"/>
            <a:ext cx="8152560" cy="99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pt-BR" sz="4400" spc="-1" strike="noStrike">
                <a:solidFill>
                  <a:srgbClr val="5b6973"/>
                </a:solidFill>
                <a:latin typeface="Tw Cen MT"/>
              </a:rPr>
              <a:t>Processo de aprendizado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79" name="CustomShape 2"/>
          <p:cNvSpPr/>
          <p:nvPr/>
        </p:nvSpPr>
        <p:spPr>
          <a:xfrm>
            <a:off x="612720" y="1600200"/>
            <a:ext cx="8152560" cy="449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20040" indent="-319320">
              <a:lnSpc>
                <a:spcPct val="100000"/>
              </a:lnSpc>
              <a:spcBef>
                <a:spcPts val="700"/>
              </a:spcBef>
              <a:buClr>
                <a:srgbClr val="59b0b9"/>
              </a:buClr>
              <a:buSzPct val="60000"/>
              <a:buFont typeface="Wingdings" charset="2"/>
              <a:buChar char=""/>
            </a:pPr>
            <a:r>
              <a:rPr b="0" lang="pt-BR" sz="2900" spc="-1" strike="noStrike">
                <a:solidFill>
                  <a:srgbClr val="000000"/>
                </a:solidFill>
                <a:latin typeface="Tw Cen MT"/>
              </a:rPr>
              <a:t>Fase 1: Feed-Forward</a:t>
            </a:r>
            <a:endParaRPr b="0" lang="pt-BR" sz="2900" spc="-1" strike="noStrike">
              <a:latin typeface="Arial"/>
            </a:endParaRPr>
          </a:p>
        </p:txBody>
      </p:sp>
      <p:pic>
        <p:nvPicPr>
          <p:cNvPr id="180" name="Picture 2" descr=""/>
          <p:cNvPicPr/>
          <p:nvPr/>
        </p:nvPicPr>
        <p:blipFill>
          <a:blip r:embed="rId1"/>
          <a:stretch/>
        </p:blipFill>
        <p:spPr>
          <a:xfrm>
            <a:off x="971640" y="2241720"/>
            <a:ext cx="6631200" cy="43718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CustomShape 1"/>
          <p:cNvSpPr/>
          <p:nvPr/>
        </p:nvSpPr>
        <p:spPr>
          <a:xfrm>
            <a:off x="612720" y="228600"/>
            <a:ext cx="8152560" cy="99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pt-BR" sz="4400" spc="-1" strike="noStrike">
                <a:solidFill>
                  <a:srgbClr val="5b6973"/>
                </a:solidFill>
                <a:latin typeface="Tw Cen MT"/>
              </a:rPr>
              <a:t>Processo de aprendizado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82" name="CustomShape 2"/>
          <p:cNvSpPr/>
          <p:nvPr/>
        </p:nvSpPr>
        <p:spPr>
          <a:xfrm>
            <a:off x="612720" y="1600200"/>
            <a:ext cx="8152560" cy="449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20040" indent="-319320">
              <a:lnSpc>
                <a:spcPct val="100000"/>
              </a:lnSpc>
              <a:spcBef>
                <a:spcPts val="700"/>
              </a:spcBef>
              <a:buClr>
                <a:srgbClr val="59b0b9"/>
              </a:buClr>
              <a:buSzPct val="60000"/>
              <a:buFont typeface="Wingdings" charset="2"/>
              <a:buChar char=""/>
            </a:pPr>
            <a:r>
              <a:rPr b="0" lang="pt-BR" sz="2900" spc="-1" strike="noStrike">
                <a:solidFill>
                  <a:srgbClr val="000000"/>
                </a:solidFill>
                <a:latin typeface="Tw Cen MT"/>
              </a:rPr>
              <a:t>Fase 1: Feed-Forward</a:t>
            </a:r>
            <a:endParaRPr b="0" lang="pt-BR" sz="2900" spc="-1" strike="noStrike">
              <a:latin typeface="Arial"/>
            </a:endParaRPr>
          </a:p>
        </p:txBody>
      </p:sp>
      <p:pic>
        <p:nvPicPr>
          <p:cNvPr id="183" name="Picture 2" descr=""/>
          <p:cNvPicPr/>
          <p:nvPr/>
        </p:nvPicPr>
        <p:blipFill>
          <a:blip r:embed="rId1"/>
          <a:stretch/>
        </p:blipFill>
        <p:spPr>
          <a:xfrm>
            <a:off x="1043640" y="2268720"/>
            <a:ext cx="6513120" cy="43516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b6973"/>
      </a:dk2>
      <a:lt2>
        <a:srgbClr val="e7eced"/>
      </a:lt2>
      <a:accent1>
        <a:srgbClr val="98c723"/>
      </a:accent1>
      <a:accent2>
        <a:srgbClr val="59b0b9"/>
      </a:accent2>
      <a:accent3>
        <a:srgbClr val="deae00"/>
      </a:accent3>
      <a:accent4>
        <a:srgbClr val="b77bb4"/>
      </a:accent4>
      <a:accent5>
        <a:srgbClr val="e0773c"/>
      </a:accent5>
      <a:accent6>
        <a:srgbClr val="a98d63"/>
      </a:accent6>
      <a:hlink>
        <a:srgbClr val="26cbec"/>
      </a:hlink>
      <a:folHlink>
        <a:srgbClr val="598c8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b6973"/>
      </a:dk2>
      <a:lt2>
        <a:srgbClr val="e7eced"/>
      </a:lt2>
      <a:accent1>
        <a:srgbClr val="98c723"/>
      </a:accent1>
      <a:accent2>
        <a:srgbClr val="59b0b9"/>
      </a:accent2>
      <a:accent3>
        <a:srgbClr val="deae00"/>
      </a:accent3>
      <a:accent4>
        <a:srgbClr val="b77bb4"/>
      </a:accent4>
      <a:accent5>
        <a:srgbClr val="e0773c"/>
      </a:accent5>
      <a:accent6>
        <a:srgbClr val="a98d63"/>
      </a:accent6>
      <a:hlink>
        <a:srgbClr val="26cbec"/>
      </a:hlink>
      <a:folHlink>
        <a:srgbClr val="598c8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b6973"/>
      </a:dk2>
      <a:lt2>
        <a:srgbClr val="e7eced"/>
      </a:lt2>
      <a:accent1>
        <a:srgbClr val="98c723"/>
      </a:accent1>
      <a:accent2>
        <a:srgbClr val="59b0b9"/>
      </a:accent2>
      <a:accent3>
        <a:srgbClr val="deae00"/>
      </a:accent3>
      <a:accent4>
        <a:srgbClr val="b77bb4"/>
      </a:accent4>
      <a:accent5>
        <a:srgbClr val="e0773c"/>
      </a:accent5>
      <a:accent6>
        <a:srgbClr val="a98d63"/>
      </a:accent6>
      <a:hlink>
        <a:srgbClr val="26cbec"/>
      </a:hlink>
      <a:folHlink>
        <a:srgbClr val="598c8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b6973"/>
      </a:dk2>
      <a:lt2>
        <a:srgbClr val="e7eced"/>
      </a:lt2>
      <a:accent1>
        <a:srgbClr val="98c723"/>
      </a:accent1>
      <a:accent2>
        <a:srgbClr val="59b0b9"/>
      </a:accent2>
      <a:accent3>
        <a:srgbClr val="deae00"/>
      </a:accent3>
      <a:accent4>
        <a:srgbClr val="b77bb4"/>
      </a:accent4>
      <a:accent5>
        <a:srgbClr val="e0773c"/>
      </a:accent5>
      <a:accent6>
        <a:srgbClr val="a98d63"/>
      </a:accent6>
      <a:hlink>
        <a:srgbClr val="26cbec"/>
      </a:hlink>
      <a:folHlink>
        <a:srgbClr val="598c8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b6973"/>
      </a:dk2>
      <a:lt2>
        <a:srgbClr val="e7eced"/>
      </a:lt2>
      <a:accent1>
        <a:srgbClr val="98c723"/>
      </a:accent1>
      <a:accent2>
        <a:srgbClr val="59b0b9"/>
      </a:accent2>
      <a:accent3>
        <a:srgbClr val="deae00"/>
      </a:accent3>
      <a:accent4>
        <a:srgbClr val="b77bb4"/>
      </a:accent4>
      <a:accent5>
        <a:srgbClr val="e0773c"/>
      </a:accent5>
      <a:accent6>
        <a:srgbClr val="a98d63"/>
      </a:accent6>
      <a:hlink>
        <a:srgbClr val="26cbec"/>
      </a:hlink>
      <a:folHlink>
        <a:srgbClr val="598c8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1914</TotalTime>
  <Application>LibreOffice/6.4.3.2$Windows_X86_64 LibreOffice_project/747b5d0ebf89f41c860ec2a39efd7cb15b54f2d8</Application>
  <Words>1275</Words>
  <Paragraphs>234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2016-05-24T13:51:13Z</dcterms:created>
  <dc:creator>dalcimar .</dc:creator>
  <dc:description/>
  <dc:language>en-US</dc:language>
  <cp:lastModifiedBy/>
  <dcterms:modified xsi:type="dcterms:W3CDTF">2020-06-01T15:27:00Z</dcterms:modified>
  <cp:revision>44</cp:revision>
  <dc:subject/>
  <dc:title>Aprendizado de máquina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Apresentação na tela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57</vt:i4>
  </property>
</Properties>
</file>