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9" r:id="rId4"/>
    <p:sldId id="256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67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615" y="3337560"/>
            <a:ext cx="6541770" cy="327088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03960" y="1471295"/>
            <a:ext cx="9784080" cy="1866265"/>
          </a:xfrm>
          <a:prstGeom prst="roundRect">
            <a:avLst>
              <a:gd name="adj" fmla="val 80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pt-PT" alt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Puppet é uma ferramenta de codigo aberto de gerenciamento centralizado de configurações.</a:t>
            </a:r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pt-PT" alt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Ele roda em mutiplos sistemas operacionais e possui sua propria linguagem declarativa para descrever configurações de sistema.</a:t>
            </a:r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581025" y="204470"/>
            <a:ext cx="10961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3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que é o Puppet?</a:t>
            </a:r>
            <a:endParaRPr lang="pt-PT" altLang="en-US" sz="3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3829050"/>
            <a:ext cx="6541770" cy="327088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581025" y="204470"/>
            <a:ext cx="10961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3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Suas principais caracteristicas</a:t>
            </a:r>
            <a:endParaRPr lang="pt-PT" altLang="en-US" sz="3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03345" y="1511935"/>
            <a:ext cx="3844290" cy="2438400"/>
          </a:xfrm>
          <a:prstGeom prst="roundRect">
            <a:avLst>
              <a:gd name="adj" fmla="val 47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×</a:t>
            </a:r>
            <a:r>
              <a:rPr lang="pt-PT" alt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 Uma grande base de usuários</a:t>
            </a:r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l"/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×</a:t>
            </a:r>
            <a:r>
              <a:rPr lang="pt-PT" alt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 Uma gigantesca comunidade</a:t>
            </a:r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×</a:t>
            </a:r>
            <a:r>
              <a:rPr lang="pt-PT" alt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 Uma otima documentação</a:t>
            </a:r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algn="l"/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×</a:t>
            </a:r>
            <a:r>
              <a:rPr lang="pt-PT" alt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 Plataforma de suporte</a:t>
            </a:r>
            <a:endParaRPr lang="pt-PT" altLang="en-US" sz="16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4187190" y="2512060"/>
            <a:ext cx="2819400" cy="10541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400">
                <a:latin typeface="Ubuntu" panose="020B0604030602030204" charset="0"/>
                <a:cs typeface="Ubuntu" panose="020B0604030602030204" charset="0"/>
              </a:rPr>
              <a:t>Puppet Master</a:t>
            </a:r>
            <a:endParaRPr lang="pt-PT" altLang="en-US" sz="140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06590" y="4492625"/>
            <a:ext cx="2440305" cy="897255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 sz="1400">
                <a:solidFill>
                  <a:schemeClr val="accent5">
                    <a:lumMod val="50000"/>
                  </a:schemeClr>
                </a:solidFill>
                <a:latin typeface="Ubuntu" panose="020B0604030602030204" charset="0"/>
                <a:cs typeface="Ubuntu" panose="020B0604030602030204" charset="0"/>
              </a:rPr>
              <a:t>Puppet Slave</a:t>
            </a:r>
            <a:endParaRPr lang="pt-PT" altLang="en-US" sz="1400">
              <a:solidFill>
                <a:schemeClr val="accent5">
                  <a:lumMod val="50000"/>
                </a:schemeClr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cxnSp>
        <p:nvCxnSpPr>
          <p:cNvPr id="8" name="Curved Connector 7"/>
          <p:cNvCxnSpPr>
            <a:stCxn id="6" idx="1"/>
            <a:endCxn id="5" idx="2"/>
          </p:cNvCxnSpPr>
          <p:nvPr/>
        </p:nvCxnSpPr>
        <p:spPr>
          <a:xfrm rot="10800000">
            <a:off x="5596890" y="3566160"/>
            <a:ext cx="1409065" cy="1375410"/>
          </a:xfrm>
          <a:prstGeom prst="curvedConnector2">
            <a:avLst/>
          </a:prstGeom>
          <a:ln w="25400" cap="rnd">
            <a:prstDash val="sysDash"/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0">
            <a:off x="3041015" y="4271645"/>
            <a:ext cx="2637790" cy="1339850"/>
            <a:chOff x="4977" y="5345"/>
            <a:chExt cx="3294" cy="1741"/>
          </a:xfrm>
        </p:grpSpPr>
        <p:sp>
          <p:nvSpPr>
            <p:cNvPr id="11" name="Rectangle 10"/>
            <p:cNvSpPr/>
            <p:nvPr/>
          </p:nvSpPr>
          <p:spPr>
            <a:xfrm>
              <a:off x="5167" y="5564"/>
              <a:ext cx="3104" cy="1522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pt-PT" altLang="en-US" sz="1200">
                  <a:cs typeface="+mn-lt"/>
                </a:rPr>
                <a:t>O slave envia o estado atual da maquina para o master</a:t>
              </a:r>
              <a:endParaRPr lang="pt-PT" altLang="en-US" sz="1200">
                <a:cs typeface="+mn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977" y="5345"/>
              <a:ext cx="433" cy="4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1200">
                  <a:latin typeface="Ubuntu" panose="020B0604030602030204" charset="0"/>
                  <a:cs typeface="Ubuntu" panose="020B0604030602030204" charset="0"/>
                </a:rPr>
                <a:t>1</a:t>
              </a:r>
              <a:endParaRPr lang="pt-PT" altLang="en-US" sz="1200">
                <a:latin typeface="Ubuntu" panose="020B0604030602030204" charset="0"/>
                <a:cs typeface="Ubuntu" panose="020B0604030602030204" charset="0"/>
              </a:endParaRPr>
            </a:p>
          </p:txBody>
        </p:sp>
      </p:grpSp>
      <p:cxnSp>
        <p:nvCxnSpPr>
          <p:cNvPr id="14" name="Curved Connector 13"/>
          <p:cNvCxnSpPr>
            <a:stCxn id="5" idx="3"/>
            <a:endCxn id="6" idx="0"/>
          </p:cNvCxnSpPr>
          <p:nvPr/>
        </p:nvCxnSpPr>
        <p:spPr>
          <a:xfrm>
            <a:off x="7006590" y="3039110"/>
            <a:ext cx="1220470" cy="1453515"/>
          </a:xfrm>
          <a:prstGeom prst="curvedConnector2">
            <a:avLst/>
          </a:prstGeom>
          <a:ln w="25400" cap="rnd">
            <a:prstDash val="sysDash"/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0">
            <a:off x="7904480" y="1844040"/>
            <a:ext cx="2966720" cy="1606550"/>
            <a:chOff x="4977" y="5345"/>
            <a:chExt cx="3705" cy="2088"/>
          </a:xfrm>
        </p:grpSpPr>
        <p:sp>
          <p:nvSpPr>
            <p:cNvPr id="16" name="Rectangle 15"/>
            <p:cNvSpPr/>
            <p:nvPr/>
          </p:nvSpPr>
          <p:spPr>
            <a:xfrm>
              <a:off x="5167" y="5564"/>
              <a:ext cx="3515" cy="1869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pt-PT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O master analisa a informação, e caso seja necessário alguma mudança, envia quais as mudanças necessárias para o slave.</a:t>
              </a:r>
              <a:endParaRPr lang="pt-PT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977" y="5345"/>
              <a:ext cx="433" cy="4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1200">
                  <a:latin typeface="Ubuntu" panose="020B0604030602030204" charset="0"/>
                  <a:cs typeface="Ubuntu" panose="020B0604030602030204" charset="0"/>
                </a:rPr>
                <a:t>2</a:t>
              </a:r>
              <a:endParaRPr lang="pt-PT" altLang="en-US" sz="1200">
                <a:latin typeface="Ubuntu" panose="020B0604030602030204" charset="0"/>
                <a:cs typeface="Ubuntu" panose="020B0604030602030204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true" flipV="true">
            <a:off x="6035675" y="3587115"/>
            <a:ext cx="975995" cy="1130935"/>
          </a:xfrm>
          <a:prstGeom prst="straightConnector1">
            <a:avLst/>
          </a:prstGeom>
          <a:ln w="25400" cap="rnd">
            <a:solidFill>
              <a:schemeClr val="accent6">
                <a:alpha val="76000"/>
              </a:schemeClr>
            </a:solidFill>
            <a:prstDash val="sysDash"/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86245" y="3599180"/>
            <a:ext cx="835025" cy="875665"/>
          </a:xfrm>
          <a:prstGeom prst="straightConnector1">
            <a:avLst/>
          </a:prstGeom>
          <a:ln w="25400" cap="rnd">
            <a:solidFill>
              <a:schemeClr val="accent6">
                <a:alpha val="76000"/>
              </a:schemeClr>
            </a:solidFill>
            <a:prstDash val="sysDash"/>
            <a:round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rot="0">
            <a:off x="1708785" y="1020445"/>
            <a:ext cx="2637790" cy="1339850"/>
            <a:chOff x="4977" y="5345"/>
            <a:chExt cx="3294" cy="1741"/>
          </a:xfrm>
        </p:grpSpPr>
        <p:sp>
          <p:nvSpPr>
            <p:cNvPr id="24" name="Rectangle 23"/>
            <p:cNvSpPr/>
            <p:nvPr/>
          </p:nvSpPr>
          <p:spPr>
            <a:xfrm>
              <a:off x="5167" y="5564"/>
              <a:ext cx="3104" cy="1522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pt-PT" altLang="en-US" sz="1200">
                  <a:cs typeface="+mn-lt"/>
                </a:rPr>
                <a:t>O slave por sua vez, realiza as mudaças solicitadas pelo master e realiza o envio de seu novo estado para ele.</a:t>
              </a:r>
              <a:endParaRPr lang="pt-PT" altLang="en-US" sz="1200">
                <a:cs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77" y="5345"/>
              <a:ext cx="433" cy="4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 sz="1200">
                  <a:latin typeface="Ubuntu" panose="020B0604030602030204" charset="0"/>
                  <a:cs typeface="Ubuntu" panose="020B0604030602030204" charset="0"/>
                </a:rPr>
                <a:t>3</a:t>
              </a:r>
              <a:endParaRPr lang="pt-PT" altLang="en-US" sz="1200">
                <a:latin typeface="Ubuntu" panose="020B0604030602030204" charset="0"/>
                <a:cs typeface="Ubuntu" panose="020B0604030602030204" charset="0"/>
              </a:endParaRPr>
            </a:p>
          </p:txBody>
        </p:sp>
      </p:grpSp>
      <p:sp>
        <p:nvSpPr>
          <p:cNvPr id="28" name="Text Box 27"/>
          <p:cNvSpPr txBox="true"/>
          <p:nvPr/>
        </p:nvSpPr>
        <p:spPr>
          <a:xfrm>
            <a:off x="581025" y="204470"/>
            <a:ext cx="10961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3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arquitetura do Puppet</a:t>
            </a:r>
            <a:endParaRPr lang="pt-PT" altLang="en-US" sz="3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  <p:bldP spid="6" grpId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Text Box 27"/>
          <p:cNvSpPr txBox="true"/>
          <p:nvPr/>
        </p:nvSpPr>
        <p:spPr>
          <a:xfrm>
            <a:off x="581025" y="204470"/>
            <a:ext cx="109613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3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Arquitetura - Comunicação entre nodes</a:t>
            </a:r>
            <a:endParaRPr lang="pt-PT" altLang="en-US" sz="3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1025" y="1291590"/>
            <a:ext cx="10961370" cy="4957445"/>
            <a:chOff x="915" y="2034"/>
            <a:chExt cx="17262" cy="7807"/>
          </a:xfrm>
        </p:grpSpPr>
        <p:sp>
          <p:nvSpPr>
            <p:cNvPr id="4" name="Rectangle 3"/>
            <p:cNvSpPr/>
            <p:nvPr/>
          </p:nvSpPr>
          <p:spPr>
            <a:xfrm>
              <a:off x="915" y="2034"/>
              <a:ext cx="4472" cy="78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/>
                <a:t>Puppet Master</a:t>
              </a:r>
              <a:endParaRPr lang="pt-PT" altLang="en-US"/>
            </a:p>
            <a:p>
              <a:pPr algn="ctr"/>
              <a:endParaRPr lang="pt-PT" altLang="en-US"/>
            </a:p>
            <a:p>
              <a:pPr algn="ctr"/>
              <a:r>
                <a:rPr lang="pt-PT" altLang="en-US" sz="1200"/>
                <a:t>Porta 8140 TCP</a:t>
              </a:r>
              <a:endParaRPr lang="pt-PT" altLang="en-US" sz="1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05" y="2034"/>
              <a:ext cx="4472" cy="78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PT" altLang="en-US"/>
                <a:t>Puppet Slave</a:t>
              </a:r>
              <a:endParaRPr lang="pt-PT" altLang="en-US"/>
            </a:p>
            <a:p>
              <a:pPr algn="ctr"/>
              <a:endParaRPr lang="pt-PT" altLang="en-US" sz="1400">
                <a:sym typeface="+mn-ea"/>
              </a:endParaRPr>
            </a:p>
            <a:p>
              <a:pPr algn="ctr"/>
              <a:r>
                <a:rPr lang="pt-PT" altLang="en-US" sz="1200">
                  <a:sym typeface="+mn-ea"/>
                </a:rPr>
                <a:t>Porta 8140 TCP</a:t>
              </a:r>
              <a:endParaRPr lang="pt-PT" altLang="en-US" sz="1200">
                <a:sym typeface="+mn-e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70605" y="2332355"/>
            <a:ext cx="4966970" cy="695325"/>
            <a:chOff x="5608" y="4288"/>
            <a:chExt cx="7822" cy="1095"/>
          </a:xfrm>
        </p:grpSpPr>
        <p:cxnSp>
          <p:nvCxnSpPr>
            <p:cNvPr id="6" name="Straight Arrow Connector 5"/>
            <p:cNvCxnSpPr/>
            <p:nvPr/>
          </p:nvCxnSpPr>
          <p:spPr>
            <a:xfrm flipH="true">
              <a:off x="5608" y="4722"/>
              <a:ext cx="7822" cy="0"/>
            </a:xfrm>
            <a:prstGeom prst="straightConnector1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6"/>
            <p:cNvSpPr txBox="true"/>
            <p:nvPr/>
          </p:nvSpPr>
          <p:spPr>
            <a:xfrm>
              <a:off x="7262" y="4288"/>
              <a:ext cx="510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Slave solicita o certificado SSL para o Master</a:t>
              </a:r>
              <a:endParaRPr lang="pt-PT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627" y="5383"/>
              <a:ext cx="7787" cy="0"/>
            </a:xfrm>
            <a:prstGeom prst="straightConnector1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true"/>
            <p:nvPr/>
          </p:nvSpPr>
          <p:spPr>
            <a:xfrm>
              <a:off x="7371" y="4949"/>
              <a:ext cx="488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Master envia o seu certificado para o Slave</a:t>
              </a:r>
              <a:endParaRPr lang="pt-PT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54095" y="3517265"/>
            <a:ext cx="4966970" cy="713105"/>
            <a:chOff x="5582" y="6154"/>
            <a:chExt cx="7822" cy="1123"/>
          </a:xfrm>
        </p:grpSpPr>
        <p:sp>
          <p:nvSpPr>
            <p:cNvPr id="10" name="Text Box 9"/>
            <p:cNvSpPr txBox="true"/>
            <p:nvPr/>
          </p:nvSpPr>
          <p:spPr>
            <a:xfrm>
              <a:off x="7262" y="6154"/>
              <a:ext cx="510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Master solicita o certificado SSL para o Slave</a:t>
              </a:r>
              <a:endParaRPr lang="pt-PT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617" y="6588"/>
              <a:ext cx="7787" cy="0"/>
            </a:xfrm>
            <a:prstGeom prst="straightConnector1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true">
              <a:off x="5582" y="7277"/>
              <a:ext cx="7822" cy="0"/>
            </a:xfrm>
            <a:prstGeom prst="straightConnector1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true"/>
            <p:nvPr/>
          </p:nvSpPr>
          <p:spPr>
            <a:xfrm>
              <a:off x="7371" y="6843"/>
              <a:ext cx="488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pt-PT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Slave envia o seu certificado para o Master</a:t>
              </a:r>
              <a:endParaRPr lang="pt-PT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61080" y="4909185"/>
            <a:ext cx="5007610" cy="275590"/>
            <a:chOff x="5593" y="8346"/>
            <a:chExt cx="7886" cy="43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593" y="8780"/>
              <a:ext cx="7886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  <a:alpha val="62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1"/>
            <p:cNvSpPr txBox="true"/>
            <p:nvPr/>
          </p:nvSpPr>
          <p:spPr>
            <a:xfrm>
              <a:off x="6153" y="8346"/>
              <a:ext cx="676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pt-PT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Comunicação SSL é estabelecida e os dados são trafegados</a:t>
              </a:r>
              <a:endParaRPr lang="pt-PT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Presentation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Ubuntu</vt:lpstr>
      <vt:lpstr>微软雅黑</vt:lpstr>
      <vt:lpstr>Arial Unicode MS</vt:lpstr>
      <vt:lpstr>Arial Black</vt:lpstr>
      <vt:lpstr>SimSun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jvsell</dc:creator>
  <cp:lastModifiedBy>jvsell</cp:lastModifiedBy>
  <cp:revision>10</cp:revision>
  <dcterms:created xsi:type="dcterms:W3CDTF">2021-06-28T04:43:58Z</dcterms:created>
  <dcterms:modified xsi:type="dcterms:W3CDTF">2021-06-28T04:43:58Z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