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67" r:id="rId6"/>
    <p:sldId id="263" r:id="rId7"/>
    <p:sldId id="268" r:id="rId8"/>
    <p:sldId id="269" r:id="rId9"/>
    <p:sldId id="264" r:id="rId10"/>
    <p:sldId id="270" r:id="rId11"/>
    <p:sldId id="265" r:id="rId12"/>
    <p:sldId id="262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EA11D55-59F1-4801-9E89-B9E10F8791C0}" type="datetimeFigureOut">
              <a:rPr lang="zh-CN" altLang="en-US" smtClean="0"/>
              <a:pPr/>
              <a:t>2024/3/15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09BF7BD-8C5F-4F0C-83E1-4E200CF5A64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42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491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214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554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860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552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881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557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24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7899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0411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863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543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92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48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06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5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32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1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10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74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53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84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5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8620D77-9FC5-4284-A366-12E6E2930E27}" type="datetimeFigureOut">
              <a:rPr lang="zh-CN" altLang="en-US" smtClean="0"/>
              <a:pPr/>
              <a:t>2024/3/15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0ECBB-EFA0-4B67-A466-676224D8611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942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3725502"/>
            <a:ext cx="3657600" cy="3132498"/>
            <a:chOff x="0" y="3725502"/>
            <a:chExt cx="3657600" cy="3132498"/>
          </a:xfrm>
        </p:grpSpPr>
        <p:sp>
          <p:nvSpPr>
            <p:cNvPr id="4" name="直角三角形 3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926147" y="0"/>
            <a:ext cx="3210129" cy="1420238"/>
            <a:chOff x="7926147" y="0"/>
            <a:chExt cx="3210129" cy="1420238"/>
          </a:xfrm>
        </p:grpSpPr>
        <p:sp>
          <p:nvSpPr>
            <p:cNvPr id="13" name="任意多边形: 形状 12"/>
            <p:cNvSpPr/>
            <p:nvPr/>
          </p:nvSpPr>
          <p:spPr>
            <a:xfrm rot="10800000">
              <a:off x="7926147" y="0"/>
              <a:ext cx="3210129" cy="1420238"/>
            </a:xfrm>
            <a:custGeom>
              <a:avLst/>
              <a:gdLst>
                <a:gd name="connsiteX0" fmla="*/ 3692727 w 3692727"/>
                <a:gd name="connsiteY0" fmla="*/ 2088816 h 2088816"/>
                <a:gd name="connsiteX1" fmla="*/ 3239331 w 3692727"/>
                <a:gd name="connsiteY1" fmla="*/ 2088816 h 2088816"/>
                <a:gd name="connsiteX2" fmla="*/ 1846364 w 3692727"/>
                <a:gd name="connsiteY2" fmla="*/ 512934 h 2088816"/>
                <a:gd name="connsiteX3" fmla="*/ 453397 w 3692727"/>
                <a:gd name="connsiteY3" fmla="*/ 2088816 h 2088816"/>
                <a:gd name="connsiteX4" fmla="*/ 0 w 3692727"/>
                <a:gd name="connsiteY4" fmla="*/ 2088816 h 2088816"/>
                <a:gd name="connsiteX5" fmla="*/ 1846363 w 3692727"/>
                <a:gd name="connsiteY5" fmla="*/ 0 h 2088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92727" h="2088816">
                  <a:moveTo>
                    <a:pt x="3692727" y="2088816"/>
                  </a:moveTo>
                  <a:lnTo>
                    <a:pt x="3239331" y="2088816"/>
                  </a:lnTo>
                  <a:lnTo>
                    <a:pt x="1846364" y="512934"/>
                  </a:lnTo>
                  <a:lnTo>
                    <a:pt x="453397" y="2088816"/>
                  </a:lnTo>
                  <a:lnTo>
                    <a:pt x="0" y="2088816"/>
                  </a:lnTo>
                  <a:lnTo>
                    <a:pt x="184636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任意多边形: 形状 11"/>
            <p:cNvSpPr/>
            <p:nvPr/>
          </p:nvSpPr>
          <p:spPr>
            <a:xfrm rot="10800000">
              <a:off x="8498431" y="0"/>
              <a:ext cx="2065564" cy="914400"/>
            </a:xfrm>
            <a:custGeom>
              <a:avLst/>
              <a:gdLst>
                <a:gd name="connsiteX0" fmla="*/ 2065564 w 2065564"/>
                <a:gd name="connsiteY0" fmla="*/ 1168400 h 1168400"/>
                <a:gd name="connsiteX1" fmla="*/ 0 w 2065564"/>
                <a:gd name="connsiteY1" fmla="*/ 1168400 h 1168400"/>
                <a:gd name="connsiteX2" fmla="*/ 1032782 w 2065564"/>
                <a:gd name="connsiteY2" fmla="*/ 0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5564" h="1168400">
                  <a:moveTo>
                    <a:pt x="2065564" y="1168400"/>
                  </a:moveTo>
                  <a:lnTo>
                    <a:pt x="0" y="1168400"/>
                  </a:lnTo>
                  <a:lnTo>
                    <a:pt x="103278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2143506" y="2378723"/>
            <a:ext cx="7185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Meeting</a:t>
            </a:r>
            <a:endParaRPr lang="zh-CN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>
            <a:cxnSpLocks/>
          </p:cNvCxnSpPr>
          <p:nvPr/>
        </p:nvCxnSpPr>
        <p:spPr>
          <a:xfrm>
            <a:off x="2736599" y="4168262"/>
            <a:ext cx="76108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703132" y="3463615"/>
            <a:ext cx="6857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Quantum Computing</a:t>
            </a:r>
            <a:endParaRPr lang="zh-CN" altLang="en-US" sz="32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09" y="121807"/>
            <a:ext cx="1689831" cy="16898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78784" y="2425700"/>
            <a:ext cx="144406" cy="1886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2EC48A-A7F2-DB2D-24B4-39F49D03D944}"/>
              </a:ext>
            </a:extLst>
          </p:cNvPr>
          <p:cNvSpPr txBox="1"/>
          <p:nvPr/>
        </p:nvSpPr>
        <p:spPr>
          <a:xfrm>
            <a:off x="10418261" y="6365404"/>
            <a:ext cx="192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综合计算系统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9F37AC-C886-DD9B-CC84-7C4B95FD07F8}"/>
              </a:ext>
            </a:extLst>
          </p:cNvPr>
          <p:cNvSpPr txBox="1"/>
          <p:nvPr/>
        </p:nvSpPr>
        <p:spPr>
          <a:xfrm>
            <a:off x="8739389" y="4491150"/>
            <a:ext cx="240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2024</a:t>
            </a:r>
            <a:r>
              <a:rPr lang="zh-CN" altLang="en-US" sz="2000" b="1" dirty="0"/>
              <a:t>年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月</a:t>
            </a:r>
            <a:r>
              <a:rPr lang="en-US" altLang="zh-CN" sz="2000" b="1" dirty="0"/>
              <a:t>17</a:t>
            </a:r>
            <a:r>
              <a:rPr lang="zh-CN" altLang="en-US" sz="2000" b="1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56997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Freeform 245"/>
          <p:cNvSpPr>
            <a:spLocks/>
          </p:cNvSpPr>
          <p:nvPr/>
        </p:nvSpPr>
        <p:spPr bwMode="auto">
          <a:xfrm>
            <a:off x="1329648" y="3478456"/>
            <a:ext cx="608616" cy="608616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 Placeholder 3"/>
          <p:cNvSpPr txBox="1">
            <a:spLocks/>
          </p:cNvSpPr>
          <p:nvPr/>
        </p:nvSpPr>
        <p:spPr>
          <a:xfrm>
            <a:off x="979425" y="4233981"/>
            <a:ext cx="1343153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sz="133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2D8CFB0-4EF4-1E3C-2C08-9517B0BE5AEB}"/>
              </a:ext>
            </a:extLst>
          </p:cNvPr>
          <p:cNvSpPr txBox="1"/>
          <p:nvPr/>
        </p:nvSpPr>
        <p:spPr>
          <a:xfrm>
            <a:off x="1116957" y="2309150"/>
            <a:ext cx="101766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       每周由一位同学来进行分享，</a:t>
            </a:r>
            <a:r>
              <a:rPr lang="zh-CN" alt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采用轮流的方式</a:t>
            </a:r>
            <a:r>
              <a:rPr lang="zh-CN" altLang="en-US" sz="3200" dirty="0"/>
              <a:t>，不一定是分享论文，也可以是分享自己学习的相关知识以及感悟，但是希望每位同学能够坚持进行分享，尽量还是做</a:t>
            </a:r>
            <a:r>
              <a:rPr lang="en-US" altLang="zh-CN" sz="3200" dirty="0"/>
              <a:t>slides</a:t>
            </a:r>
            <a:r>
              <a:rPr lang="zh-CN" altLang="en-US" sz="3200" dirty="0"/>
              <a:t>进行讲解，我也会将</a:t>
            </a:r>
            <a:r>
              <a:rPr lang="en-US" altLang="zh-CN" sz="3200" dirty="0"/>
              <a:t>slides</a:t>
            </a:r>
            <a:r>
              <a:rPr lang="zh-CN" altLang="en-US" sz="3200" dirty="0"/>
              <a:t>整合收集起来，记录后续课题的发展和大家的进步</a:t>
            </a:r>
          </a:p>
        </p:txBody>
      </p:sp>
    </p:spTree>
    <p:extLst>
      <p:ext uri="{BB962C8B-B14F-4D97-AF65-F5344CB8AC3E}">
        <p14:creationId xmlns:p14="http://schemas.microsoft.com/office/powerpoint/2010/main" val="47836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0" grpId="0" animBg="1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204115" y="3848269"/>
            <a:ext cx="5783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 discussion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71902" y="1583182"/>
            <a:ext cx="4648200" cy="1854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44951" y="1848562"/>
            <a:ext cx="4102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0" y="5193860"/>
            <a:ext cx="1943100" cy="1664140"/>
            <a:chOff x="0" y="3725502"/>
            <a:chExt cx="3657600" cy="3132498"/>
          </a:xfrm>
        </p:grpSpPr>
        <p:sp>
          <p:nvSpPr>
            <p:cNvPr id="24" name="直角三角形 23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10800000">
            <a:off x="10248900" y="0"/>
            <a:ext cx="1943100" cy="1664140"/>
            <a:chOff x="0" y="3725502"/>
            <a:chExt cx="3657600" cy="3132498"/>
          </a:xfrm>
        </p:grpSpPr>
        <p:sp>
          <p:nvSpPr>
            <p:cNvPr id="27" name="直角三角形 26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55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3725502"/>
            <a:ext cx="3657600" cy="3132498"/>
            <a:chOff x="0" y="3725502"/>
            <a:chExt cx="3657600" cy="3132498"/>
          </a:xfrm>
        </p:grpSpPr>
        <p:sp>
          <p:nvSpPr>
            <p:cNvPr id="4" name="直角三角形 3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926147" y="0"/>
            <a:ext cx="3210129" cy="1420238"/>
            <a:chOff x="7926147" y="0"/>
            <a:chExt cx="3210129" cy="1420238"/>
          </a:xfrm>
        </p:grpSpPr>
        <p:sp>
          <p:nvSpPr>
            <p:cNvPr id="13" name="任意多边形: 形状 12"/>
            <p:cNvSpPr/>
            <p:nvPr/>
          </p:nvSpPr>
          <p:spPr>
            <a:xfrm rot="10800000">
              <a:off x="7926147" y="0"/>
              <a:ext cx="3210129" cy="1420238"/>
            </a:xfrm>
            <a:custGeom>
              <a:avLst/>
              <a:gdLst>
                <a:gd name="connsiteX0" fmla="*/ 3692727 w 3692727"/>
                <a:gd name="connsiteY0" fmla="*/ 2088816 h 2088816"/>
                <a:gd name="connsiteX1" fmla="*/ 3239331 w 3692727"/>
                <a:gd name="connsiteY1" fmla="*/ 2088816 h 2088816"/>
                <a:gd name="connsiteX2" fmla="*/ 1846364 w 3692727"/>
                <a:gd name="connsiteY2" fmla="*/ 512934 h 2088816"/>
                <a:gd name="connsiteX3" fmla="*/ 453397 w 3692727"/>
                <a:gd name="connsiteY3" fmla="*/ 2088816 h 2088816"/>
                <a:gd name="connsiteX4" fmla="*/ 0 w 3692727"/>
                <a:gd name="connsiteY4" fmla="*/ 2088816 h 2088816"/>
                <a:gd name="connsiteX5" fmla="*/ 1846363 w 3692727"/>
                <a:gd name="connsiteY5" fmla="*/ 0 h 2088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92727" h="2088816">
                  <a:moveTo>
                    <a:pt x="3692727" y="2088816"/>
                  </a:moveTo>
                  <a:lnTo>
                    <a:pt x="3239331" y="2088816"/>
                  </a:lnTo>
                  <a:lnTo>
                    <a:pt x="1846364" y="512934"/>
                  </a:lnTo>
                  <a:lnTo>
                    <a:pt x="453397" y="2088816"/>
                  </a:lnTo>
                  <a:lnTo>
                    <a:pt x="0" y="2088816"/>
                  </a:lnTo>
                  <a:lnTo>
                    <a:pt x="184636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任意多边形: 形状 11"/>
            <p:cNvSpPr/>
            <p:nvPr/>
          </p:nvSpPr>
          <p:spPr>
            <a:xfrm rot="10800000">
              <a:off x="8498431" y="0"/>
              <a:ext cx="2065564" cy="914400"/>
            </a:xfrm>
            <a:custGeom>
              <a:avLst/>
              <a:gdLst>
                <a:gd name="connsiteX0" fmla="*/ 2065564 w 2065564"/>
                <a:gd name="connsiteY0" fmla="*/ 1168400 h 1168400"/>
                <a:gd name="connsiteX1" fmla="*/ 0 w 2065564"/>
                <a:gd name="connsiteY1" fmla="*/ 1168400 h 1168400"/>
                <a:gd name="connsiteX2" fmla="*/ 1032782 w 2065564"/>
                <a:gd name="connsiteY2" fmla="*/ 0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5564" h="1168400">
                  <a:moveTo>
                    <a:pt x="2065564" y="1168400"/>
                  </a:moveTo>
                  <a:lnTo>
                    <a:pt x="0" y="1168400"/>
                  </a:lnTo>
                  <a:lnTo>
                    <a:pt x="103278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769952" y="2542291"/>
            <a:ext cx="5794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组会结束</a:t>
            </a:r>
          </a:p>
        </p:txBody>
      </p:sp>
      <p:cxnSp>
        <p:nvCxnSpPr>
          <p:cNvPr id="18" name="直接连接符 17"/>
          <p:cNvCxnSpPr>
            <a:cxnSpLocks/>
          </p:cNvCxnSpPr>
          <p:nvPr/>
        </p:nvCxnSpPr>
        <p:spPr>
          <a:xfrm>
            <a:off x="4898433" y="3790956"/>
            <a:ext cx="53445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95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433441"/>
            <a:ext cx="12192000" cy="3991118"/>
          </a:xfrm>
          <a:prstGeom prst="rect">
            <a:avLst/>
          </a:prstGeom>
          <a:ln>
            <a:noFill/>
          </a:ln>
          <a:effectLst>
            <a:outerShdw blurRad="571500" dist="50800" dir="5400000" sx="88000" sy="88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7436" y="2153265"/>
            <a:ext cx="738664" cy="293197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660085" y="2072948"/>
            <a:ext cx="8722780" cy="2902958"/>
            <a:chOff x="1914085" y="1941990"/>
            <a:chExt cx="8722780" cy="2902958"/>
          </a:xfrm>
        </p:grpSpPr>
        <p:sp>
          <p:nvSpPr>
            <p:cNvPr id="17" name="文本框 16"/>
            <p:cNvSpPr txBox="1"/>
            <p:nvPr/>
          </p:nvSpPr>
          <p:spPr>
            <a:xfrm>
              <a:off x="2551643" y="1941990"/>
              <a:ext cx="80852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How to save essays and related resources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028805" y="2774822"/>
              <a:ext cx="75309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How to read an essay effectively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14085" y="3569213"/>
              <a:ext cx="76457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 Follow-up group meeting form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168185" y="4321728"/>
              <a:ext cx="44825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  Free discussion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735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-47196" y="3731295"/>
            <a:ext cx="13055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to save essays and related resources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71902" y="1583182"/>
            <a:ext cx="4648200" cy="1854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44951" y="1848562"/>
            <a:ext cx="4102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0" y="5193860"/>
            <a:ext cx="1943100" cy="1664140"/>
            <a:chOff x="0" y="3725502"/>
            <a:chExt cx="3657600" cy="3132498"/>
          </a:xfrm>
        </p:grpSpPr>
        <p:sp>
          <p:nvSpPr>
            <p:cNvPr id="24" name="直角三角形 23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10800000">
            <a:off x="10248900" y="0"/>
            <a:ext cx="1943100" cy="1664140"/>
            <a:chOff x="0" y="3725502"/>
            <a:chExt cx="3657600" cy="3132498"/>
          </a:xfrm>
        </p:grpSpPr>
        <p:sp>
          <p:nvSpPr>
            <p:cNvPr id="27" name="直角三角形 26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88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0850" y="82263"/>
            <a:ext cx="367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目前想法</a:t>
            </a:r>
          </a:p>
        </p:txBody>
      </p:sp>
      <p:sp>
        <p:nvSpPr>
          <p:cNvPr id="50" name="Freeform 245"/>
          <p:cNvSpPr>
            <a:spLocks/>
          </p:cNvSpPr>
          <p:nvPr/>
        </p:nvSpPr>
        <p:spPr bwMode="auto">
          <a:xfrm>
            <a:off x="1329648" y="3478456"/>
            <a:ext cx="608616" cy="608616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 Placeholder 3"/>
          <p:cNvSpPr txBox="1">
            <a:spLocks/>
          </p:cNvSpPr>
          <p:nvPr/>
        </p:nvSpPr>
        <p:spPr>
          <a:xfrm>
            <a:off x="979425" y="4233981"/>
            <a:ext cx="1343153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sz="133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9E162E3-88E6-B563-001A-CFC077F0776B}"/>
              </a:ext>
            </a:extLst>
          </p:cNvPr>
          <p:cNvSpPr txBox="1"/>
          <p:nvPr/>
        </p:nvSpPr>
        <p:spPr>
          <a:xfrm>
            <a:off x="1244513" y="2372811"/>
            <a:ext cx="100468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      </a:t>
            </a:r>
            <a:r>
              <a:rPr lang="zh-CN" altLang="en-US" sz="3600" dirty="0"/>
              <a:t>将分享的论文和相关学习资源保存在本地，等后续服务器搭建好之后，再将论文和相关学习资源上传到服务器，这样可以保证论文和一些视频资源都能够得到妥善保存</a:t>
            </a:r>
          </a:p>
        </p:txBody>
      </p:sp>
    </p:spTree>
    <p:extLst>
      <p:ext uri="{BB962C8B-B14F-4D97-AF65-F5344CB8AC3E}">
        <p14:creationId xmlns:p14="http://schemas.microsoft.com/office/powerpoint/2010/main" val="326526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50" grpId="0" animBg="1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0850" y="82263"/>
            <a:ext cx="367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目前想法</a:t>
            </a:r>
          </a:p>
        </p:txBody>
      </p:sp>
      <p:sp>
        <p:nvSpPr>
          <p:cNvPr id="50" name="Freeform 245"/>
          <p:cNvSpPr>
            <a:spLocks/>
          </p:cNvSpPr>
          <p:nvPr/>
        </p:nvSpPr>
        <p:spPr bwMode="auto">
          <a:xfrm>
            <a:off x="1329648" y="3478456"/>
            <a:ext cx="608616" cy="608616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 Placeholder 3"/>
          <p:cNvSpPr txBox="1">
            <a:spLocks/>
          </p:cNvSpPr>
          <p:nvPr/>
        </p:nvSpPr>
        <p:spPr>
          <a:xfrm>
            <a:off x="979425" y="4233981"/>
            <a:ext cx="1343153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sz="133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39C3323-BE63-8A2C-0E21-4C0D11879183}"/>
              </a:ext>
            </a:extLst>
          </p:cNvPr>
          <p:cNvSpPr txBox="1"/>
          <p:nvPr/>
        </p:nvSpPr>
        <p:spPr>
          <a:xfrm>
            <a:off x="1180618" y="1753565"/>
            <a:ext cx="92886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       使用</a:t>
            </a:r>
            <a:r>
              <a:rPr lang="en-US" altLang="zh-CN" sz="3600" dirty="0"/>
              <a:t>Zotero</a:t>
            </a:r>
            <a:r>
              <a:rPr lang="zh-CN" altLang="en-US" sz="3600" dirty="0"/>
              <a:t>软件，利用其团队库的功能达到文献共享的目的，或者使用坚果云软件来实现文献的共享，但这两种方法最大的问题就在于，</a:t>
            </a:r>
            <a:r>
              <a:rPr lang="en-US" altLang="zh-CN" sz="3600" dirty="0"/>
              <a:t>Zotero</a:t>
            </a:r>
            <a:r>
              <a:rPr lang="zh-CN" altLang="en-US" sz="3600" dirty="0"/>
              <a:t>和不付费的坚果云无法在云端保存团队很多的学习视频资源，目前我也没有很好的办法来解决这个问题</a:t>
            </a:r>
          </a:p>
        </p:txBody>
      </p:sp>
    </p:spTree>
    <p:extLst>
      <p:ext uri="{BB962C8B-B14F-4D97-AF65-F5344CB8AC3E}">
        <p14:creationId xmlns:p14="http://schemas.microsoft.com/office/powerpoint/2010/main" val="64068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50" grpId="0" animBg="1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832515" y="3796714"/>
            <a:ext cx="9244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to read an essay effectively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71902" y="1583182"/>
            <a:ext cx="4648200" cy="1854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44951" y="1848562"/>
            <a:ext cx="4102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461678" y="4863932"/>
            <a:ext cx="526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Framework and content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0" y="5193860"/>
            <a:ext cx="1943100" cy="1664140"/>
            <a:chOff x="0" y="3725502"/>
            <a:chExt cx="3657600" cy="3132498"/>
          </a:xfrm>
        </p:grpSpPr>
        <p:sp>
          <p:nvSpPr>
            <p:cNvPr id="24" name="直角三角形 23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10800000">
            <a:off x="10248900" y="0"/>
            <a:ext cx="1943100" cy="1664140"/>
            <a:chOff x="0" y="3725502"/>
            <a:chExt cx="3657600" cy="3132498"/>
          </a:xfrm>
        </p:grpSpPr>
        <p:sp>
          <p:nvSpPr>
            <p:cNvPr id="27" name="直角三角形 26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327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Freeform 245"/>
          <p:cNvSpPr>
            <a:spLocks/>
          </p:cNvSpPr>
          <p:nvPr/>
        </p:nvSpPr>
        <p:spPr bwMode="auto">
          <a:xfrm>
            <a:off x="1329648" y="3478456"/>
            <a:ext cx="608616" cy="608616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 Placeholder 3"/>
          <p:cNvSpPr txBox="1">
            <a:spLocks/>
          </p:cNvSpPr>
          <p:nvPr/>
        </p:nvSpPr>
        <p:spPr>
          <a:xfrm>
            <a:off x="979425" y="4233981"/>
            <a:ext cx="1343153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sz="133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B5E01B1-D06B-6CD0-8B34-721A43C67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513" y="1120526"/>
            <a:ext cx="9467850" cy="53244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156C133-3ECA-1660-2A70-CB47F53F7E2A}"/>
              </a:ext>
            </a:extLst>
          </p:cNvPr>
          <p:cNvSpPr txBox="1"/>
          <p:nvPr/>
        </p:nvSpPr>
        <p:spPr>
          <a:xfrm>
            <a:off x="3796497" y="219647"/>
            <a:ext cx="4942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如何科学阅读一篇论文</a:t>
            </a:r>
          </a:p>
        </p:txBody>
      </p:sp>
    </p:spTree>
    <p:extLst>
      <p:ext uri="{BB962C8B-B14F-4D97-AF65-F5344CB8AC3E}">
        <p14:creationId xmlns:p14="http://schemas.microsoft.com/office/powerpoint/2010/main" val="46087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0" grpId="0" animBg="1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Freeform 245"/>
          <p:cNvSpPr>
            <a:spLocks/>
          </p:cNvSpPr>
          <p:nvPr/>
        </p:nvSpPr>
        <p:spPr bwMode="auto">
          <a:xfrm>
            <a:off x="1329648" y="3478456"/>
            <a:ext cx="608616" cy="608616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 Placeholder 3"/>
          <p:cNvSpPr txBox="1">
            <a:spLocks/>
          </p:cNvSpPr>
          <p:nvPr/>
        </p:nvSpPr>
        <p:spPr>
          <a:xfrm>
            <a:off x="979425" y="4233981"/>
            <a:ext cx="1343153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sz="133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156C133-3ECA-1660-2A70-CB47F53F7E2A}"/>
              </a:ext>
            </a:extLst>
          </p:cNvPr>
          <p:cNvSpPr txBox="1"/>
          <p:nvPr/>
        </p:nvSpPr>
        <p:spPr>
          <a:xfrm>
            <a:off x="4662406" y="150954"/>
            <a:ext cx="4942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如何做文献阅读笔记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494618-9E87-FB80-8CF9-7F2726124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943" y="1595164"/>
            <a:ext cx="5443105" cy="366767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A2E6ADB-66DB-E132-D718-5DCE8769C0BD}"/>
              </a:ext>
            </a:extLst>
          </p:cNvPr>
          <p:cNvSpPr txBox="1"/>
          <p:nvPr/>
        </p:nvSpPr>
        <p:spPr>
          <a:xfrm>
            <a:off x="685800" y="1336964"/>
            <a:ext cx="5410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      在阅读文献时，尽量将自己不懂或者觉得比较独特的</a:t>
            </a:r>
            <a:r>
              <a:rPr lang="en-US" altLang="zh-CN" sz="2800" dirty="0"/>
              <a:t>point</a:t>
            </a:r>
            <a:r>
              <a:rPr lang="zh-CN" altLang="en-US" sz="2800" dirty="0"/>
              <a:t>进行批注，如果将文献得以妥善管理的情况下，后续再次读到该文献也能快速回忆起关键的点</a:t>
            </a:r>
            <a:endParaRPr lang="en-US" altLang="zh-CN" sz="2800" dirty="0"/>
          </a:p>
          <a:p>
            <a:r>
              <a:rPr lang="en-US" altLang="zh-CN" sz="2800" dirty="0"/>
              <a:t>        </a:t>
            </a:r>
            <a:r>
              <a:rPr lang="zh-CN" altLang="en-US" sz="2800" dirty="0"/>
              <a:t>在阅读完文献后，及时根据自己的理解进行文献阅读笔记的总结，可以参照右边的格式进行总结，这样可以保证阅读文献的收益最大化</a:t>
            </a:r>
          </a:p>
        </p:txBody>
      </p:sp>
    </p:spTree>
    <p:extLst>
      <p:ext uri="{BB962C8B-B14F-4D97-AF65-F5344CB8AC3E}">
        <p14:creationId xmlns:p14="http://schemas.microsoft.com/office/powerpoint/2010/main" val="108992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0" grpId="0" animBg="1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715629" y="3812869"/>
            <a:ext cx="10760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Follow-up group meeting form</a:t>
            </a:r>
          </a:p>
        </p:txBody>
      </p:sp>
      <p:sp>
        <p:nvSpPr>
          <p:cNvPr id="2" name="矩形 1"/>
          <p:cNvSpPr/>
          <p:nvPr/>
        </p:nvSpPr>
        <p:spPr>
          <a:xfrm>
            <a:off x="3771902" y="1583182"/>
            <a:ext cx="4648200" cy="1854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44951" y="1848562"/>
            <a:ext cx="4102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0" y="5193860"/>
            <a:ext cx="1943100" cy="1664140"/>
            <a:chOff x="0" y="3725502"/>
            <a:chExt cx="3657600" cy="3132498"/>
          </a:xfrm>
        </p:grpSpPr>
        <p:sp>
          <p:nvSpPr>
            <p:cNvPr id="24" name="直角三角形 23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10800000">
            <a:off x="10248900" y="0"/>
            <a:ext cx="1943100" cy="1664140"/>
            <a:chOff x="0" y="3725502"/>
            <a:chExt cx="3657600" cy="3132498"/>
          </a:xfrm>
        </p:grpSpPr>
        <p:sp>
          <p:nvSpPr>
            <p:cNvPr id="27" name="直角三角形 26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390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清新简约毕业论文PPT答辩模板"/>
</p:tagLst>
</file>

<file path=ppt/theme/theme1.xml><?xml version="1.0" encoding="utf-8"?>
<a:theme xmlns:a="http://schemas.openxmlformats.org/drawingml/2006/main" name="Office 主题​​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3F3F3F"/>
      </a:accent2>
      <a:accent3>
        <a:srgbClr val="4472C4"/>
      </a:accent3>
      <a:accent4>
        <a:srgbClr val="3F3F3F"/>
      </a:accent4>
      <a:accent5>
        <a:srgbClr val="4472C4"/>
      </a:accent5>
      <a:accent6>
        <a:srgbClr val="3F3F3F"/>
      </a:accent6>
      <a:hlink>
        <a:srgbClr val="4472C4"/>
      </a:hlink>
      <a:folHlink>
        <a:srgbClr val="3F3F3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371</Words>
  <Application>Microsoft Office PowerPoint</Application>
  <PresentationFormat>宽屏</PresentationFormat>
  <Paragraphs>45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清新简约毕业论文PPT答辩模板</dc:title>
  <dc:creator>阿飞</dc:creator>
  <cp:lastModifiedBy>凯涵 张</cp:lastModifiedBy>
  <cp:revision>20</cp:revision>
  <dcterms:created xsi:type="dcterms:W3CDTF">2017-04-15T05:24:19Z</dcterms:created>
  <dcterms:modified xsi:type="dcterms:W3CDTF">2024-03-15T05:31:38Z</dcterms:modified>
</cp:coreProperties>
</file>