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1" r:id="rId10"/>
    <p:sldId id="263" r:id="rId11"/>
    <p:sldId id="264" r:id="rId12"/>
    <p:sldId id="268" r:id="rId13"/>
    <p:sldId id="269" r:id="rId14"/>
    <p:sldId id="265" r:id="rId15"/>
    <p:sldId id="266" r:id="rId16"/>
  </p:sldIdLst>
  <p:sldSz cx="12192000" cy="6858000"/>
  <p:notesSz cx="6858000" cy="9144000"/>
  <p:embeddedFontLst>
    <p:embeddedFont>
      <p:font typeface="Gill Sans" panose="020B0502020104020203"/>
      <p:regular r:id="rId20"/>
    </p:embeddedFont>
    <p:embeddedFont>
      <p:font typeface="Calibri" panose="020F050202020403020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332"/>
        <p:guide pos="3874"/>
        <p:guide pos="7536"/>
        <p:guide pos="144"/>
        <p:guide orient="horz" pos="606"/>
        <p:guide orient="horz" pos="405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3" name="Google Shape;283;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1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0" name="Google Shape;230;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Diapositiva de título">
  <p:cSld name="TITLE">
    <p:spTree>
      <p:nvGrpSpPr>
        <p:cNvPr id="18" name="Shape 18"/>
        <p:cNvGrpSpPr/>
        <p:nvPr/>
      </p:nvGrpSpPr>
      <p:grpSpPr>
        <a:xfrm>
          <a:off x="0" y="0"/>
          <a:ext cx="0" cy="0"/>
          <a:chOff x="0" y="0"/>
          <a:chExt cx="0" cy="0"/>
        </a:xfrm>
      </p:grpSpPr>
      <p:sp>
        <p:nvSpPr>
          <p:cNvPr id="19" name="Google Shape;19;p13"/>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3"/>
          <p:cNvSpPr txBox="1"/>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panose="020B0502020104020203"/>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1pPr>
            <a:lvl2pPr marL="0" marR="0" lvl="1"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2pPr>
            <a:lvl3pPr marL="0" marR="0" lvl="2"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3pPr>
            <a:lvl4pPr marL="0" marR="0" lvl="3"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4pPr>
            <a:lvl5pPr marL="0" marR="0" lvl="4"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5pPr>
            <a:lvl6pPr marL="0" marR="0" lvl="5"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6pPr>
            <a:lvl7pPr marL="0" marR="0" lvl="6"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7pPr>
            <a:lvl8pPr marL="0" marR="0" lvl="7"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8pPr>
            <a:lvl9pPr marL="0" marR="0" lvl="8" indent="0" algn="r">
              <a:spcBef>
                <a:spcPts val="0"/>
              </a:spcBef>
              <a:buNone/>
              <a:defRPr sz="900" b="0" i="0" u="none" strike="noStrike" cap="none">
                <a:solidFill>
                  <a:srgbClr val="2D58AC"/>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ítulo y texto vertical">
  <p:cSld name="VERTICAL_TEXT">
    <p:spTree>
      <p:nvGrpSpPr>
        <p:cNvPr id="82" name="Shape 82"/>
        <p:cNvGrpSpPr/>
        <p:nvPr/>
      </p:nvGrpSpPr>
      <p:grpSpPr>
        <a:xfrm>
          <a:off x="0" y="0"/>
          <a:ext cx="0" cy="0"/>
          <a:chOff x="0" y="0"/>
          <a:chExt cx="0" cy="0"/>
        </a:xfrm>
      </p:grpSpPr>
      <p:sp>
        <p:nvSpPr>
          <p:cNvPr id="83" name="Google Shape;83;p22"/>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2"/>
          <p:cNvSpPr txBox="1"/>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21945" algn="l">
              <a:spcBef>
                <a:spcPts val="600"/>
              </a:spcBef>
              <a:spcAft>
                <a:spcPts val="0"/>
              </a:spcAft>
              <a:buSzPts val="1472"/>
              <a:buChar char="◼"/>
              <a:defRPr/>
            </a:lvl2pPr>
            <a:lvl3pPr marL="1371600" lvl="2" indent="-310515" algn="l">
              <a:spcBef>
                <a:spcPts val="600"/>
              </a:spcBef>
              <a:spcAft>
                <a:spcPts val="0"/>
              </a:spcAft>
              <a:buSzPts val="1288"/>
              <a:buChar char="◼"/>
              <a:defRPr/>
            </a:lvl3pPr>
            <a:lvl4pPr marL="1828800" lvl="3" indent="-298450" algn="l">
              <a:spcBef>
                <a:spcPts val="600"/>
              </a:spcBef>
              <a:spcAft>
                <a:spcPts val="0"/>
              </a:spcAft>
              <a:buSzPts val="1104"/>
              <a:buChar char="◼"/>
              <a:defRPr/>
            </a:lvl4pPr>
            <a:lvl5pPr marL="2286000" lvl="4" indent="-298450" algn="l">
              <a:spcBef>
                <a:spcPts val="600"/>
              </a:spcBef>
              <a:spcAft>
                <a:spcPts val="0"/>
              </a:spcAft>
              <a:buSzPts val="1104"/>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86" name="Google Shape;86;p22"/>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Título vertical y texto">
  <p:cSld name="VERTICAL_TITLE_AND_VERTICAL_TEXT">
    <p:spTree>
      <p:nvGrpSpPr>
        <p:cNvPr id="89" name="Shape 89"/>
        <p:cNvGrpSpPr/>
        <p:nvPr/>
      </p:nvGrpSpPr>
      <p:grpSpPr>
        <a:xfrm>
          <a:off x="0" y="0"/>
          <a:ext cx="0" cy="0"/>
          <a:chOff x="0" y="0"/>
          <a:chExt cx="0" cy="0"/>
        </a:xfrm>
      </p:grpSpPr>
      <p:sp>
        <p:nvSpPr>
          <p:cNvPr id="90" name="Google Shape;90;p23"/>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3"/>
          <p:cNvSpPr txBox="1"/>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93" name="Google Shape;93;p23"/>
          <p:cNvSpPr txBox="1"/>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1pPr>
            <a:lvl2pPr marL="0" marR="0" lvl="1"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2pPr>
            <a:lvl3pPr marL="0" marR="0" lvl="2"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3pPr>
            <a:lvl4pPr marL="0" marR="0" lvl="3"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4pPr>
            <a:lvl5pPr marL="0" marR="0" lvl="4"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5pPr>
            <a:lvl6pPr marL="0" marR="0" lvl="5"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6pPr>
            <a:lvl7pPr marL="0" marR="0" lvl="6"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7pPr>
            <a:lvl8pPr marL="0" marR="0" lvl="7"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8pPr>
            <a:lvl9pPr marL="0" marR="0" lvl="8"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y 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p:txBody>
          <a:bodyPr/>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4" name="Marcador de fecha 3"/>
          <p:cNvSpPr>
            <a:spLocks noGrp="1"/>
          </p:cNvSpPr>
          <p:nvPr>
            <p:ph type="dt" sz="half" idx="10"/>
          </p:nvPr>
        </p:nvSpPr>
        <p:spPr/>
        <p:txBody>
          <a:bodyPr/>
          <a:lstStyle/>
          <a:p/>
        </p:txBody>
      </p:sp>
      <p:sp>
        <p:nvSpPr>
          <p:cNvPr id="5" name="Marcador de pie de página 4"/>
          <p:cNvSpPr>
            <a:spLocks noGrp="1"/>
          </p:cNvSpPr>
          <p:nvPr>
            <p:ph type="ftr" sz="quarter" idx="11"/>
          </p:nvPr>
        </p:nvSpPr>
        <p:spPr/>
        <p:txBody>
          <a:bodyPr/>
          <a:lstStyle/>
          <a:p/>
        </p:txBody>
      </p:sp>
      <p:sp>
        <p:nvSpPr>
          <p:cNvPr id="6" name="Marcador de número de diapositiva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En blanco">
  <p:cSld name="BLANK">
    <p:spTree>
      <p:nvGrpSpPr>
        <p:cNvPr id="25" name="Shape 25"/>
        <p:cNvGrpSpPr/>
        <p:nvPr/>
      </p:nvGrpSpPr>
      <p:grpSpPr>
        <a:xfrm>
          <a:off x="0" y="0"/>
          <a:ext cx="0" cy="0"/>
          <a:chOff x="0" y="0"/>
          <a:chExt cx="0" cy="0"/>
        </a:xfrm>
      </p:grpSpPr>
      <p:sp>
        <p:nvSpPr>
          <p:cNvPr id="26" name="Google Shape;26;p14"/>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ítulo y objetos">
  <p:cSld name="OBJECT">
    <p:spTree>
      <p:nvGrpSpPr>
        <p:cNvPr id="29" name="Shape 29"/>
        <p:cNvGrpSpPr/>
        <p:nvPr/>
      </p:nvGrpSpPr>
      <p:grpSpPr>
        <a:xfrm>
          <a:off x="0" y="0"/>
          <a:ext cx="0" cy="0"/>
          <a:chOff x="0" y="0"/>
          <a:chExt cx="0" cy="0"/>
        </a:xfrm>
      </p:grpSpPr>
      <p:sp>
        <p:nvSpPr>
          <p:cNvPr id="30" name="Google Shape;30;p15"/>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15"/>
          <p:cNvSpPr txBox="1"/>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33" name="Google Shape;33;p15"/>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Encabezado de sección">
  <p:cSld name="SECTION_HEADER">
    <p:spTree>
      <p:nvGrpSpPr>
        <p:cNvPr id="36" name="Shape 36"/>
        <p:cNvGrpSpPr/>
        <p:nvPr/>
      </p:nvGrpSpPr>
      <p:grpSpPr>
        <a:xfrm>
          <a:off x="0" y="0"/>
          <a:ext cx="0" cy="0"/>
          <a:chOff x="0" y="0"/>
          <a:chExt cx="0" cy="0"/>
        </a:xfrm>
      </p:grpSpPr>
      <p:sp>
        <p:nvSpPr>
          <p:cNvPr id="37" name="Google Shape;37;p16"/>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16"/>
          <p:cNvSpPr txBox="1"/>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panose="020B0502020104020203"/>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p:txBody>
      </p:sp>
      <p:sp>
        <p:nvSpPr>
          <p:cNvPr id="40" name="Google Shape;40;p16"/>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1pPr>
            <a:lvl2pPr marL="0" marR="0" lvl="1"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2pPr>
            <a:lvl3pPr marL="0" marR="0" lvl="2"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3pPr>
            <a:lvl4pPr marL="0" marR="0" lvl="3"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4pPr>
            <a:lvl5pPr marL="0" marR="0" lvl="4"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5pPr>
            <a:lvl6pPr marL="0" marR="0" lvl="5"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6pPr>
            <a:lvl7pPr marL="0" marR="0" lvl="6"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7pPr>
            <a:lvl8pPr marL="0" marR="0" lvl="7"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8pPr>
            <a:lvl9pPr marL="0" marR="0" lvl="8"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Dos objetos">
  <p:cSld name="TWO_OBJECTS">
    <p:spTree>
      <p:nvGrpSpPr>
        <p:cNvPr id="43" name="Shape 43"/>
        <p:cNvGrpSpPr/>
        <p:nvPr/>
      </p:nvGrpSpPr>
      <p:grpSpPr>
        <a:xfrm>
          <a:off x="0" y="0"/>
          <a:ext cx="0" cy="0"/>
          <a:chOff x="0" y="0"/>
          <a:chExt cx="0" cy="0"/>
        </a:xfrm>
      </p:grpSpPr>
      <p:sp>
        <p:nvSpPr>
          <p:cNvPr id="44" name="Google Shape;44;p17"/>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17"/>
          <p:cNvSpPr txBox="1"/>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47" name="Google Shape;47;p17"/>
          <p:cNvSpPr txBox="1"/>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48" name="Google Shape;48;p17"/>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ación">
  <p:cSld name="TWO_OBJECTS_WITH_TEXT">
    <p:spTree>
      <p:nvGrpSpPr>
        <p:cNvPr id="51" name="Shape 51"/>
        <p:cNvGrpSpPr/>
        <p:nvPr/>
      </p:nvGrpSpPr>
      <p:grpSpPr>
        <a:xfrm>
          <a:off x="0" y="0"/>
          <a:ext cx="0" cy="0"/>
          <a:chOff x="0" y="0"/>
          <a:chExt cx="0" cy="0"/>
        </a:xfrm>
      </p:grpSpPr>
      <p:sp>
        <p:nvSpPr>
          <p:cNvPr id="52" name="Google Shape;52;p18"/>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8"/>
          <p:cNvSpPr txBox="1"/>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p:txBody>
      </p:sp>
      <p:sp>
        <p:nvSpPr>
          <p:cNvPr id="55" name="Google Shape;55;p18"/>
          <p:cNvSpPr txBox="1"/>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56" name="Google Shape;56;p18"/>
          <p:cNvSpPr txBox="1"/>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p:txBody>
      </p:sp>
      <p:sp>
        <p:nvSpPr>
          <p:cNvPr id="57" name="Google Shape;57;p18"/>
          <p:cNvSpPr txBox="1"/>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4010" algn="l">
              <a:spcBef>
                <a:spcPts val="360"/>
              </a:spcBef>
              <a:spcAft>
                <a:spcPts val="0"/>
              </a:spcAft>
              <a:buSzPts val="1656"/>
              <a:buChar char="◼"/>
              <a:defRPr/>
            </a:lvl1pPr>
            <a:lvl2pPr marL="914400" lvl="1" indent="-334010" algn="l">
              <a:spcBef>
                <a:spcPts val="600"/>
              </a:spcBef>
              <a:spcAft>
                <a:spcPts val="0"/>
              </a:spcAft>
              <a:buSzPts val="1656"/>
              <a:buChar char="◼"/>
              <a:defRPr/>
            </a:lvl2pPr>
            <a:lvl3pPr marL="1371600" lvl="2" indent="-334010" algn="l">
              <a:spcBef>
                <a:spcPts val="600"/>
              </a:spcBef>
              <a:spcAft>
                <a:spcPts val="0"/>
              </a:spcAft>
              <a:buSzPts val="1656"/>
              <a:buChar char="◼"/>
              <a:defRPr/>
            </a:lvl3pPr>
            <a:lvl4pPr marL="1828800" lvl="3" indent="-334010" algn="l">
              <a:spcBef>
                <a:spcPts val="600"/>
              </a:spcBef>
              <a:spcAft>
                <a:spcPts val="0"/>
              </a:spcAft>
              <a:buSzPts val="1656"/>
              <a:buChar char="◼"/>
              <a:defRPr/>
            </a:lvl4pPr>
            <a:lvl5pPr marL="2286000" lvl="4" indent="-334010" algn="l">
              <a:spcBef>
                <a:spcPts val="600"/>
              </a:spcBef>
              <a:spcAft>
                <a:spcPts val="0"/>
              </a:spcAft>
              <a:buSzPts val="1656"/>
              <a:buChar char="◼"/>
              <a:defRPr/>
            </a:lvl5pPr>
            <a:lvl6pPr marL="2743200" lvl="5" indent="-334010" algn="l">
              <a:spcBef>
                <a:spcPts val="600"/>
              </a:spcBef>
              <a:spcAft>
                <a:spcPts val="0"/>
              </a:spcAft>
              <a:buSzPts val="1656"/>
              <a:buChar char="◼"/>
              <a:defRPr/>
            </a:lvl6pPr>
            <a:lvl7pPr marL="3200400" lvl="6" indent="-334010" algn="l">
              <a:spcBef>
                <a:spcPts val="600"/>
              </a:spcBef>
              <a:spcAft>
                <a:spcPts val="0"/>
              </a:spcAft>
              <a:buSzPts val="1656"/>
              <a:buChar char="◼"/>
              <a:defRPr/>
            </a:lvl7pPr>
            <a:lvl8pPr marL="3657600" lvl="7" indent="-334010" algn="l">
              <a:spcBef>
                <a:spcPts val="600"/>
              </a:spcBef>
              <a:spcAft>
                <a:spcPts val="0"/>
              </a:spcAft>
              <a:buSzPts val="1656"/>
              <a:buChar char="◼"/>
              <a:defRPr/>
            </a:lvl8pPr>
            <a:lvl9pPr marL="4114800" lvl="8" indent="-334010" algn="l">
              <a:spcBef>
                <a:spcPts val="600"/>
              </a:spcBef>
              <a:spcAft>
                <a:spcPts val="600"/>
              </a:spcAft>
              <a:buSzPts val="1656"/>
              <a:buChar char="◼"/>
              <a:defRPr/>
            </a:lvl9pPr>
          </a:lstStyle>
          <a:p/>
        </p:txBody>
      </p:sp>
      <p:sp>
        <p:nvSpPr>
          <p:cNvPr id="58" name="Google Shape;58;p18"/>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Solo el título">
  <p:cSld name="TITLE_ONLY">
    <p:spTree>
      <p:nvGrpSpPr>
        <p:cNvPr id="61" name="Shape 61"/>
        <p:cNvGrpSpPr/>
        <p:nvPr/>
      </p:nvGrpSpPr>
      <p:grpSpPr>
        <a:xfrm>
          <a:off x="0" y="0"/>
          <a:ext cx="0" cy="0"/>
          <a:chOff x="0" y="0"/>
          <a:chExt cx="0" cy="0"/>
        </a:xfrm>
      </p:grpSpPr>
      <p:sp>
        <p:nvSpPr>
          <p:cNvPr id="62" name="Google Shape;62;p19"/>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
        <p:nvSpPr>
          <p:cNvPr id="65" name="Google Shape;65;p19"/>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9"/>
          <p:cNvSpPr txBox="1"/>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ido con título">
  <p:cSld name="OBJECT_WITH_CAPTION_TEXT">
    <p:spTree>
      <p:nvGrpSpPr>
        <p:cNvPr id="67" name="Shape 67"/>
        <p:cNvGrpSpPr/>
        <p:nvPr/>
      </p:nvGrpSpPr>
      <p:grpSpPr>
        <a:xfrm>
          <a:off x="0" y="0"/>
          <a:ext cx="0" cy="0"/>
          <a:chOff x="0" y="0"/>
          <a:chExt cx="0" cy="0"/>
        </a:xfrm>
      </p:grpSpPr>
      <p:sp>
        <p:nvSpPr>
          <p:cNvPr id="68" name="Google Shape;68;p20"/>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0"/>
          <p:cNvSpPr txBox="1"/>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panose="020B0502020104020203"/>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4010" algn="l">
              <a:spcBef>
                <a:spcPts val="600"/>
              </a:spcBef>
              <a:spcAft>
                <a:spcPts val="0"/>
              </a:spcAft>
              <a:buSzPts val="1656"/>
              <a:buChar char="◼"/>
              <a:defRPr sz="1800">
                <a:solidFill>
                  <a:schemeClr val="dk2"/>
                </a:solidFill>
              </a:defRPr>
            </a:lvl2pPr>
            <a:lvl3pPr marL="1371600" lvl="2" indent="-321945" algn="l">
              <a:spcBef>
                <a:spcPts val="600"/>
              </a:spcBef>
              <a:spcAft>
                <a:spcPts val="0"/>
              </a:spcAft>
              <a:buSzPts val="1472"/>
              <a:buChar char="◼"/>
              <a:defRPr sz="1600">
                <a:solidFill>
                  <a:schemeClr val="dk2"/>
                </a:solidFill>
              </a:defRPr>
            </a:lvl3pPr>
            <a:lvl4pPr marL="1828800" lvl="3" indent="-310515" algn="l">
              <a:spcBef>
                <a:spcPts val="600"/>
              </a:spcBef>
              <a:spcAft>
                <a:spcPts val="0"/>
              </a:spcAft>
              <a:buSzPts val="1288"/>
              <a:buChar char="◼"/>
              <a:defRPr sz="1400">
                <a:solidFill>
                  <a:schemeClr val="dk2"/>
                </a:solidFill>
              </a:defRPr>
            </a:lvl4pPr>
            <a:lvl5pPr marL="2286000" lvl="4" indent="-310515" algn="l">
              <a:spcBef>
                <a:spcPts val="600"/>
              </a:spcBef>
              <a:spcAft>
                <a:spcPts val="0"/>
              </a:spcAft>
              <a:buSzPts val="1288"/>
              <a:buChar char="◼"/>
              <a:defRPr sz="1400">
                <a:solidFill>
                  <a:schemeClr val="dk2"/>
                </a:solidFill>
              </a:defRPr>
            </a:lvl5pPr>
            <a:lvl6pPr marL="2743200" lvl="5" indent="-310515" algn="l">
              <a:spcBef>
                <a:spcPts val="600"/>
              </a:spcBef>
              <a:spcAft>
                <a:spcPts val="0"/>
              </a:spcAft>
              <a:buSzPts val="1288"/>
              <a:buChar char="◼"/>
              <a:defRPr sz="1400">
                <a:solidFill>
                  <a:schemeClr val="dk2"/>
                </a:solidFill>
              </a:defRPr>
            </a:lvl6pPr>
            <a:lvl7pPr marL="3200400" lvl="6" indent="-310515" algn="l">
              <a:spcBef>
                <a:spcPts val="600"/>
              </a:spcBef>
              <a:spcAft>
                <a:spcPts val="0"/>
              </a:spcAft>
              <a:buSzPts val="1288"/>
              <a:buChar char="◼"/>
              <a:defRPr sz="1400">
                <a:solidFill>
                  <a:schemeClr val="dk2"/>
                </a:solidFill>
              </a:defRPr>
            </a:lvl7pPr>
            <a:lvl8pPr marL="3657600" lvl="7" indent="-310515" algn="l">
              <a:spcBef>
                <a:spcPts val="600"/>
              </a:spcBef>
              <a:spcAft>
                <a:spcPts val="0"/>
              </a:spcAft>
              <a:buSzPts val="1288"/>
              <a:buChar char="◼"/>
              <a:defRPr sz="1400">
                <a:solidFill>
                  <a:schemeClr val="dk2"/>
                </a:solidFill>
              </a:defRPr>
            </a:lvl8pPr>
            <a:lvl9pPr marL="4114800" lvl="8" indent="-310515" algn="l">
              <a:spcBef>
                <a:spcPts val="600"/>
              </a:spcBef>
              <a:spcAft>
                <a:spcPts val="600"/>
              </a:spcAft>
              <a:buSzPts val="1288"/>
              <a:buChar char="◼"/>
              <a:defRPr sz="1400">
                <a:solidFill>
                  <a:schemeClr val="dk2"/>
                </a:solidFill>
              </a:defRPr>
            </a:lvl9pPr>
          </a:lstStyle>
          <a:p/>
        </p:txBody>
      </p:sp>
      <p:sp>
        <p:nvSpPr>
          <p:cNvPr id="71" name="Google Shape;71;p20"/>
          <p:cNvSpPr txBox="1"/>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p:txBody>
      </p:sp>
      <p:sp>
        <p:nvSpPr>
          <p:cNvPr id="72" name="Google Shape;72;p20"/>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1pPr>
            <a:lvl2pPr marL="0" marR="0" lvl="1"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2pPr>
            <a:lvl3pPr marL="0" marR="0" lvl="2"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3pPr>
            <a:lvl4pPr marL="0" marR="0" lvl="3"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4pPr>
            <a:lvl5pPr marL="0" marR="0" lvl="4"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5pPr>
            <a:lvl6pPr marL="0" marR="0" lvl="5"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6pPr>
            <a:lvl7pPr marL="0" marR="0" lvl="6"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7pPr>
            <a:lvl8pPr marL="0" marR="0" lvl="7"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8pPr>
            <a:lvl9pPr marL="0" marR="0" lvl="8" indent="0" algn="r">
              <a:spcBef>
                <a:spcPts val="0"/>
              </a:spcBef>
              <a:buNone/>
              <a:defRPr sz="900">
                <a:solidFill>
                  <a:srgbClr val="2D58AC"/>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Imagen con título">
  <p:cSld name="PICTURE_WITH_CAPTION_TEXT">
    <p:spTree>
      <p:nvGrpSpPr>
        <p:cNvPr id="75" name="Shape 75"/>
        <p:cNvGrpSpPr/>
        <p:nvPr/>
      </p:nvGrpSpPr>
      <p:grpSpPr>
        <a:xfrm>
          <a:off x="0" y="0"/>
          <a:ext cx="0" cy="0"/>
          <a:chOff x="0" y="0"/>
          <a:chExt cx="0" cy="0"/>
        </a:xfrm>
      </p:grpSpPr>
      <p:sp>
        <p:nvSpPr>
          <p:cNvPr id="76" name="Google Shape;76;p21"/>
          <p:cNvSpPr txBox="1"/>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panose="020B0502020104020203"/>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p:nvPr>
            <p:ph type="pic" idx="2"/>
          </p:nvPr>
        </p:nvSpPr>
        <p:spPr>
          <a:xfrm>
            <a:off x="447817" y="599725"/>
            <a:ext cx="11290859" cy="3557252"/>
          </a:xfrm>
          <a:prstGeom prst="rect">
            <a:avLst/>
          </a:prstGeom>
          <a:noFill/>
          <a:ln>
            <a:noFill/>
          </a:ln>
        </p:spPr>
      </p:sp>
      <p:sp>
        <p:nvSpPr>
          <p:cNvPr id="78" name="Google Shape;78;p21"/>
          <p:cNvSpPr txBox="1"/>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p:txBody>
      </p:sp>
      <p:sp>
        <p:nvSpPr>
          <p:cNvPr id="79" name="Google Shape;79;p21"/>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panose="020B0502020104020203"/>
              <a:buNone/>
              <a:defRPr sz="2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11" name="Google Shape;11;p12"/>
          <p:cNvSpPr txBox="1"/>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4010"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L="914400" marR="0" lvl="1" indent="-321945"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1371600" marR="0" lvl="2" indent="-310515"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3pPr>
            <a:lvl4pPr marL="1828800" marR="0" lvl="3"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4pPr>
            <a:lvl5pPr marL="2286000" marR="0" lvl="4"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5pPr>
            <a:lvl6pPr marL="2743200" marR="0" lvl="5"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6pPr>
            <a:lvl7pPr marL="3200400" marR="0" lvl="6"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7pPr>
            <a:lvl8pPr marL="3657600" marR="0" lvl="7" indent="-298450"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8pPr>
            <a:lvl9pPr marL="4114800" marR="0" lvl="8" indent="-298450"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9pPr>
          </a:lstStyle>
          <a:p/>
        </p:txBody>
      </p:sp>
      <p:sp>
        <p:nvSpPr>
          <p:cNvPr id="12" name="Google Shape;12;p12"/>
          <p:cNvSpPr txBox="1"/>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3" name="Google Shape;13;p12"/>
          <p:cNvSpPr txBox="1"/>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4" name="Google Shape;14;p12"/>
          <p:cNvSpPr txBox="1"/>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rtl="0">
              <a:spcBef>
                <a:spcPts val="0"/>
              </a:spcBef>
              <a:buNone/>
              <a:defRPr sz="900"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s-ES"/>
            </a:fld>
            <a:endParaRPr lang="es-ES"/>
          </a:p>
        </p:txBody>
      </p:sp>
      <p:sp>
        <p:nvSpPr>
          <p:cNvPr id="15" name="Google Shape;15;p12"/>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2"/>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1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7185"/>
        </a:solidFill>
        <a:effectLst/>
      </p:bgPr>
    </p:bg>
    <p:spTree>
      <p:nvGrpSpPr>
        <p:cNvPr id="100" name="Shape 100"/>
        <p:cNvGrpSpPr/>
        <p:nvPr/>
      </p:nvGrpSpPr>
      <p:grpSpPr>
        <a:xfrm>
          <a:off x="0" y="0"/>
          <a:ext cx="0" cy="0"/>
          <a:chOff x="0" y="0"/>
          <a:chExt cx="0" cy="0"/>
        </a:xfrm>
      </p:grpSpPr>
      <p:sp>
        <p:nvSpPr>
          <p:cNvPr id="101" name="Google Shape;101;p1"/>
          <p:cNvSpPr txBox="1"/>
          <p:nvPr>
            <p:ph type="ctrTitle"/>
          </p:nvPr>
        </p:nvSpPr>
        <p:spPr>
          <a:xfrm>
            <a:off x="998839" y="2194580"/>
            <a:ext cx="10146196" cy="1477328"/>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accent1"/>
              </a:buClr>
              <a:buSzPts val="4800"/>
              <a:buFont typeface="Gill Sans" panose="020B0502020104020203"/>
              <a:buNone/>
            </a:pPr>
            <a:r>
              <a:rPr lang="es-ES" sz="4800"/>
              <a:t>ANALISIS DE CARTERA DE CLIENTES</a:t>
            </a:r>
            <a:br>
              <a:rPr lang="es-ES" sz="4800">
                <a:solidFill>
                  <a:schemeClr val="accent4"/>
                </a:solidFill>
              </a:rPr>
            </a:br>
            <a:endParaRPr sz="4800">
              <a:solidFill>
                <a:schemeClr val="accent4"/>
              </a:solidFill>
            </a:endParaRPr>
          </a:p>
        </p:txBody>
      </p:sp>
      <p:sp>
        <p:nvSpPr>
          <p:cNvPr id="102" name="Google Shape;102;p1"/>
          <p:cNvSpPr/>
          <p:nvPr/>
        </p:nvSpPr>
        <p:spPr>
          <a:xfrm>
            <a:off x="4792319" y="-608242"/>
            <a:ext cx="2607364" cy="2607364"/>
          </a:xfrm>
          <a:prstGeom prst="diamond">
            <a:avLst/>
          </a:prstGeom>
          <a:noFill/>
          <a:ln w="222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3" name="Google Shape;103;p1"/>
          <p:cNvSpPr/>
          <p:nvPr/>
        </p:nvSpPr>
        <p:spPr>
          <a:xfrm>
            <a:off x="4325258" y="-1770743"/>
            <a:ext cx="3541486" cy="3541486"/>
          </a:xfrm>
          <a:prstGeom prst="diamond">
            <a:avLst/>
          </a:prstGeom>
          <a:noFill/>
          <a:ln w="222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 name="Google Shape;104;p1"/>
          <p:cNvSpPr txBox="1"/>
          <p:nvPr/>
        </p:nvSpPr>
        <p:spPr>
          <a:xfrm>
            <a:off x="930442" y="3545305"/>
            <a:ext cx="1028299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400" b="0" i="0" u="none" strike="noStrike" cap="none">
                <a:solidFill>
                  <a:schemeClr val="accent4"/>
                </a:solidFill>
                <a:latin typeface="Gill Sans" panose="020B0502020104020203"/>
                <a:ea typeface="Gill Sans" panose="020B0502020104020203"/>
                <a:cs typeface="Gill Sans" panose="020B0502020104020203"/>
                <a:sym typeface="Gill Sans" panose="020B0502020104020203"/>
              </a:rPr>
              <a:t>Importancia del análisis de clientes y su fidelización</a:t>
            </a:r>
            <a:r>
              <a:rPr lang="es-ES" sz="1800" b="0" i="0" u="none" strike="noStrike" cap="none">
                <a:solidFill>
                  <a:schemeClr val="accent4"/>
                </a:solidFill>
                <a:latin typeface="Gill Sans" panose="020B0502020104020203"/>
                <a:ea typeface="Gill Sans" panose="020B0502020104020203"/>
                <a:cs typeface="Gill Sans" panose="020B0502020104020203"/>
                <a:sym typeface="Gill Sans" panose="020B0502020104020203"/>
              </a:rPr>
              <a:t>.</a:t>
            </a: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cxnSp>
        <p:nvCxnSpPr>
          <p:cNvPr id="252" name="Google Shape;252;p8"/>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53" name="Google Shape;253;p8"/>
          <p:cNvSpPr txBox="1"/>
          <p:nvPr/>
        </p:nvSpPr>
        <p:spPr>
          <a:xfrm>
            <a:off x="228600" y="71365"/>
            <a:ext cx="11734800" cy="66421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Random Forest</a:t>
            </a:r>
            <a:br>
              <a:rPr lang="es-ES"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br>
            <a:r>
              <a:rPr lang="es-ES" sz="20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 </a:t>
            </a: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54" name="Google Shape;254;p8"/>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255" name="Google Shape;255;p8"/>
          <p:cNvSpPr/>
          <p:nvPr/>
        </p:nvSpPr>
        <p:spPr>
          <a:xfrm>
            <a:off x="7402195" y="1348264"/>
            <a:ext cx="4268298" cy="58420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Muestras clasificadas correctamente sobre el total de muestras: 0.9630</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pic>
        <p:nvPicPr>
          <p:cNvPr id="9" name="Imagen 8" descr="Random forest"/>
          <p:cNvPicPr>
            <a:picLocks noChangeAspect="1"/>
          </p:cNvPicPr>
          <p:nvPr/>
        </p:nvPicPr>
        <p:blipFill>
          <a:blip r:embed="rId1"/>
          <a:stretch>
            <a:fillRect/>
          </a:stretch>
        </p:blipFill>
        <p:spPr>
          <a:xfrm>
            <a:off x="594360" y="1164590"/>
            <a:ext cx="5876290" cy="4879340"/>
          </a:xfrm>
          <a:prstGeom prst="rect">
            <a:avLst/>
          </a:prstGeom>
        </p:spPr>
      </p:pic>
      <p:sp>
        <p:nvSpPr>
          <p:cNvPr id="2" name="Cuadro de texto 1"/>
          <p:cNvSpPr txBox="1"/>
          <p:nvPr/>
        </p:nvSpPr>
        <p:spPr>
          <a:xfrm>
            <a:off x="7754620" y="887730"/>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Accuracy</a:t>
            </a:r>
            <a:endParaRPr lang="es-ES" altLang="es-MX" sz="2400">
              <a:solidFill>
                <a:schemeClr val="tx1"/>
              </a:solidFill>
              <a:effectLst>
                <a:outerShdw blurRad="38100" dist="19050" dir="2700000" algn="tl" rotWithShape="0">
                  <a:schemeClr val="dk1">
                    <a:alpha val="40000"/>
                  </a:schemeClr>
                </a:outerShdw>
              </a:effectLst>
            </a:endParaRPr>
          </a:p>
        </p:txBody>
      </p:sp>
      <p:sp>
        <p:nvSpPr>
          <p:cNvPr id="3" name="Google Shape;255;p8"/>
          <p:cNvSpPr/>
          <p:nvPr/>
        </p:nvSpPr>
        <p:spPr>
          <a:xfrm>
            <a:off x="7402830" y="2820829"/>
            <a:ext cx="4268298" cy="292100"/>
          </a:xfrm>
          <a:prstGeom prst="rect">
            <a:avLst/>
          </a:prstGeom>
          <a:noFill/>
          <a:ln>
            <a:noFill/>
          </a:ln>
        </p:spPr>
        <p:txBody>
          <a:bodyPr spcFirstLastPara="1" wrap="square" lIns="0" tIns="0" rIns="0" bIns="0" anchor="t" anchorCtr="0">
            <a:spAutoFit/>
          </a:bodyPr>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Muestras positivas clasificadas correctamente: 0.9290</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4" name="Cuadro de texto 3"/>
          <p:cNvSpPr txBox="1"/>
          <p:nvPr/>
        </p:nvSpPr>
        <p:spPr>
          <a:xfrm>
            <a:off x="7845425" y="2146300"/>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Precision</a:t>
            </a:r>
            <a:endParaRPr lang="es-ES" altLang="es-MX" sz="2400">
              <a:solidFill>
                <a:schemeClr val="tx1"/>
              </a:solidFill>
              <a:effectLst>
                <a:outerShdw blurRad="38100" dist="19050" dir="2700000" algn="tl" rotWithShape="0">
                  <a:schemeClr val="dk1">
                    <a:alpha val="40000"/>
                  </a:schemeClr>
                </a:outerShdw>
              </a:effectLst>
            </a:endParaRPr>
          </a:p>
        </p:txBody>
      </p:sp>
      <p:sp>
        <p:nvSpPr>
          <p:cNvPr id="5" name="Google Shape;255;p8"/>
          <p:cNvSpPr/>
          <p:nvPr/>
        </p:nvSpPr>
        <p:spPr>
          <a:xfrm>
            <a:off x="7403465" y="4040664"/>
            <a:ext cx="4268298" cy="29210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Tasa de verdaderos positivos: 0.8322</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6" name="Cuadro de texto 5"/>
          <p:cNvSpPr txBox="1"/>
          <p:nvPr/>
        </p:nvSpPr>
        <p:spPr>
          <a:xfrm>
            <a:off x="7846060" y="3472815"/>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Recall</a:t>
            </a:r>
            <a:endParaRPr lang="es-ES" altLang="es-MX" sz="2400">
              <a:solidFill>
                <a:schemeClr val="tx1"/>
              </a:solidFill>
              <a:effectLst>
                <a:outerShdw blurRad="38100" dist="19050" dir="2700000" algn="tl" rotWithShape="0">
                  <a:schemeClr val="dk1">
                    <a:alpha val="40000"/>
                  </a:schemeClr>
                </a:outerShdw>
              </a:effectLst>
            </a:endParaRPr>
          </a:p>
        </p:txBody>
      </p:sp>
      <p:sp>
        <p:nvSpPr>
          <p:cNvPr id="7" name="Google Shape;255;p8"/>
          <p:cNvSpPr/>
          <p:nvPr/>
        </p:nvSpPr>
        <p:spPr>
          <a:xfrm>
            <a:off x="7312025" y="5260499"/>
            <a:ext cx="4268298" cy="29210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Desequilibrio entre las clases: 0.8777</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8" name="Cuadro de texto 7"/>
          <p:cNvSpPr txBox="1"/>
          <p:nvPr/>
        </p:nvSpPr>
        <p:spPr>
          <a:xfrm>
            <a:off x="7846695" y="4799330"/>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F1</a:t>
            </a:r>
            <a:endParaRPr lang="es-ES" altLang="es-MX" sz="2400">
              <a:solidFill>
                <a:schemeClr val="tx1"/>
              </a:solidFill>
              <a:effectLst>
                <a:outerShdw blurRad="38100" dist="19050" dir="2700000" algn="tl" rotWithShape="0">
                  <a:schemeClr val="dk1">
                    <a:alpha val="40000"/>
                  </a:schemeClr>
                </a:outerShdw>
              </a:effectLst>
            </a:endParaRPr>
          </a:p>
        </p:txBody>
      </p:sp>
      <p:sp>
        <p:nvSpPr>
          <p:cNvPr id="10" name="Cuadro de texto 9"/>
          <p:cNvSpPr txBox="1"/>
          <p:nvPr/>
        </p:nvSpPr>
        <p:spPr>
          <a:xfrm>
            <a:off x="755015" y="6061075"/>
            <a:ext cx="10791825" cy="737235"/>
          </a:xfrm>
          <a:prstGeom prst="rect">
            <a:avLst/>
          </a:prstGeom>
          <a:noFill/>
        </p:spPr>
        <p:txBody>
          <a:bodyPr wrap="square" rtlCol="0">
            <a:spAutoFit/>
          </a:bodyPr>
          <a:p>
            <a:r>
              <a:rPr lang="es-MX" altLang="en-US"/>
              <a:t>Como conclusión para este modelo podemos decir que es aceptable teniendo en cuenta que posee un f1 de 87.78% aunque lo mas importante es ver la tasa de verdaderos positivos ya que lo que se busca es la exactitud en clientes que puedan llegar a dejar la empresa.</a:t>
            </a:r>
            <a:endParaRPr lang="es-MX"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cxnSp>
        <p:nvCxnSpPr>
          <p:cNvPr id="252" name="Google Shape;252;p8"/>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53" name="Google Shape;253;p8"/>
          <p:cNvSpPr txBox="1"/>
          <p:nvPr/>
        </p:nvSpPr>
        <p:spPr>
          <a:xfrm>
            <a:off x="228600" y="71365"/>
            <a:ext cx="11734800" cy="66421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XGBoost</a:t>
            </a:r>
            <a:br>
              <a:rPr lang="es-ES"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br>
            <a:r>
              <a:rPr lang="es-ES" sz="20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 </a:t>
            </a: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54" name="Google Shape;254;p8"/>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255" name="Google Shape;255;p8"/>
          <p:cNvSpPr/>
          <p:nvPr/>
        </p:nvSpPr>
        <p:spPr>
          <a:xfrm>
            <a:off x="7402195" y="1348264"/>
            <a:ext cx="4268298" cy="58420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Muestras clasificadas correctamente sobre el total de muestras: 0.9716</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 name="Cuadro de texto 1"/>
          <p:cNvSpPr txBox="1"/>
          <p:nvPr/>
        </p:nvSpPr>
        <p:spPr>
          <a:xfrm>
            <a:off x="7754620" y="887730"/>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Accuracy</a:t>
            </a:r>
            <a:endParaRPr lang="es-ES" altLang="es-MX" sz="2400">
              <a:solidFill>
                <a:schemeClr val="tx1"/>
              </a:solidFill>
              <a:effectLst>
                <a:outerShdw blurRad="38100" dist="19050" dir="2700000" algn="tl" rotWithShape="0">
                  <a:schemeClr val="dk1">
                    <a:alpha val="40000"/>
                  </a:schemeClr>
                </a:outerShdw>
              </a:effectLst>
            </a:endParaRPr>
          </a:p>
        </p:txBody>
      </p:sp>
      <p:sp>
        <p:nvSpPr>
          <p:cNvPr id="3" name="Google Shape;255;p8"/>
          <p:cNvSpPr/>
          <p:nvPr/>
        </p:nvSpPr>
        <p:spPr>
          <a:xfrm>
            <a:off x="7402830" y="2820829"/>
            <a:ext cx="4268298" cy="292100"/>
          </a:xfrm>
          <a:prstGeom prst="rect">
            <a:avLst/>
          </a:prstGeom>
          <a:noFill/>
          <a:ln>
            <a:noFill/>
          </a:ln>
        </p:spPr>
        <p:txBody>
          <a:bodyPr spcFirstLastPara="1" wrap="square" lIns="0" tIns="0" rIns="0" bIns="0" anchor="t" anchorCtr="0">
            <a:spAutoFit/>
          </a:bodyPr>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Muestras positivas clasificadas correctamente: 0.9304</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4" name="Cuadro de texto 3"/>
          <p:cNvSpPr txBox="1"/>
          <p:nvPr/>
        </p:nvSpPr>
        <p:spPr>
          <a:xfrm>
            <a:off x="7845425" y="2146300"/>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Precision</a:t>
            </a:r>
            <a:endParaRPr lang="es-ES" altLang="es-MX" sz="2400">
              <a:solidFill>
                <a:schemeClr val="tx1"/>
              </a:solidFill>
              <a:effectLst>
                <a:outerShdw blurRad="38100" dist="19050" dir="2700000" algn="tl" rotWithShape="0">
                  <a:schemeClr val="dk1">
                    <a:alpha val="40000"/>
                  </a:schemeClr>
                </a:outerShdw>
              </a:effectLst>
            </a:endParaRPr>
          </a:p>
        </p:txBody>
      </p:sp>
      <p:sp>
        <p:nvSpPr>
          <p:cNvPr id="5" name="Google Shape;255;p8"/>
          <p:cNvSpPr/>
          <p:nvPr/>
        </p:nvSpPr>
        <p:spPr>
          <a:xfrm>
            <a:off x="7403465" y="4040664"/>
            <a:ext cx="4268298" cy="29210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Tasa de verdaderos positivos: 0.8898</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6" name="Cuadro de texto 5"/>
          <p:cNvSpPr txBox="1"/>
          <p:nvPr/>
        </p:nvSpPr>
        <p:spPr>
          <a:xfrm>
            <a:off x="7846060" y="3472815"/>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Recall</a:t>
            </a:r>
            <a:endParaRPr lang="es-ES" altLang="es-MX" sz="2400">
              <a:solidFill>
                <a:schemeClr val="tx1"/>
              </a:solidFill>
              <a:effectLst>
                <a:outerShdw blurRad="38100" dist="19050" dir="2700000" algn="tl" rotWithShape="0">
                  <a:schemeClr val="dk1">
                    <a:alpha val="40000"/>
                  </a:schemeClr>
                </a:outerShdw>
              </a:effectLst>
            </a:endParaRPr>
          </a:p>
        </p:txBody>
      </p:sp>
      <p:sp>
        <p:nvSpPr>
          <p:cNvPr id="7" name="Google Shape;255;p8"/>
          <p:cNvSpPr/>
          <p:nvPr/>
        </p:nvSpPr>
        <p:spPr>
          <a:xfrm>
            <a:off x="7312025" y="5260499"/>
            <a:ext cx="4268298" cy="29210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Desequilibrio entre las clases: 0.9094</a:t>
            </a:r>
            <a:endPar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8" name="Cuadro de texto 7"/>
          <p:cNvSpPr txBox="1"/>
          <p:nvPr/>
        </p:nvSpPr>
        <p:spPr>
          <a:xfrm>
            <a:off x="7846695" y="4799330"/>
            <a:ext cx="3382645" cy="460375"/>
          </a:xfrm>
          <a:prstGeom prst="rect">
            <a:avLst/>
          </a:prstGeom>
          <a:noFill/>
        </p:spPr>
        <p:txBody>
          <a:bodyPr wrap="square" rtlCol="0">
            <a:spAutoFit/>
            <a:scene3d>
              <a:camera prst="orthographicFront"/>
              <a:lightRig rig="threePt" dir="t"/>
            </a:scene3d>
          </a:bodyPr>
          <a:p>
            <a:pPr algn="ctr"/>
            <a:r>
              <a:rPr lang="es-ES" altLang="es-MX" sz="2400">
                <a:solidFill>
                  <a:schemeClr val="tx1"/>
                </a:solidFill>
                <a:effectLst>
                  <a:outerShdw blurRad="38100" dist="19050" dir="2700000" algn="tl" rotWithShape="0">
                    <a:schemeClr val="dk1">
                      <a:alpha val="40000"/>
                    </a:schemeClr>
                  </a:outerShdw>
                </a:effectLst>
              </a:rPr>
              <a:t>F1</a:t>
            </a:r>
            <a:endParaRPr lang="es-ES" altLang="es-MX" sz="2400">
              <a:solidFill>
                <a:schemeClr val="tx1"/>
              </a:solidFill>
              <a:effectLst>
                <a:outerShdw blurRad="38100" dist="19050" dir="2700000" algn="tl" rotWithShape="0">
                  <a:schemeClr val="dk1">
                    <a:alpha val="40000"/>
                  </a:schemeClr>
                </a:outerShdw>
              </a:effectLst>
            </a:endParaRPr>
          </a:p>
        </p:txBody>
      </p:sp>
      <p:sp>
        <p:nvSpPr>
          <p:cNvPr id="10" name="Cuadro de texto 9"/>
          <p:cNvSpPr txBox="1"/>
          <p:nvPr/>
        </p:nvSpPr>
        <p:spPr>
          <a:xfrm>
            <a:off x="755015" y="6061075"/>
            <a:ext cx="10791825" cy="737235"/>
          </a:xfrm>
          <a:prstGeom prst="rect">
            <a:avLst/>
          </a:prstGeom>
          <a:noFill/>
        </p:spPr>
        <p:txBody>
          <a:bodyPr wrap="square" rtlCol="0">
            <a:spAutoFit/>
          </a:bodyPr>
          <a:p>
            <a:r>
              <a:rPr lang="es-MX" altLang="en-US"/>
              <a:t>Puntualmente hay un diferencia del 5% en recall (verdaderos positivos) el cual es el punto fuerte de nuestro proyecto. El modelo muestra un buen nivel de confianza y presición. Se puede observar que el modelo aprendio correctamente y no realiza overfitting ya que al aplicar la validación cruzada los parametros tienden a ser similares.</a:t>
            </a:r>
            <a:endParaRPr lang="es-MX" altLang="en-US"/>
          </a:p>
        </p:txBody>
      </p:sp>
      <p:pic>
        <p:nvPicPr>
          <p:cNvPr id="9" name="Imagen 8" descr="XGBoost"/>
          <p:cNvPicPr>
            <a:picLocks noChangeAspect="1"/>
          </p:cNvPicPr>
          <p:nvPr/>
        </p:nvPicPr>
        <p:blipFill>
          <a:blip r:embed="rId1"/>
          <a:stretch>
            <a:fillRect/>
          </a:stretch>
        </p:blipFill>
        <p:spPr>
          <a:xfrm>
            <a:off x="929640" y="887730"/>
            <a:ext cx="5882005" cy="49650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cxnSp>
        <p:nvCxnSpPr>
          <p:cNvPr id="285" name="Google Shape;285;p10"/>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86" name="Google Shape;286;p10"/>
          <p:cNvSpPr txBox="1"/>
          <p:nvPr/>
        </p:nvSpPr>
        <p:spPr>
          <a:xfrm>
            <a:off x="228600" y="64282"/>
            <a:ext cx="11734800" cy="6647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a:solidFill>
                  <a:srgbClr val="3F3F3F"/>
                </a:solidFill>
                <a:latin typeface="Gill Sans" panose="020B0502020104020203"/>
                <a:ea typeface="Gill Sans" panose="020B0502020104020203"/>
                <a:cs typeface="Gill Sans" panose="020B0502020104020203"/>
                <a:sym typeface="Gill Sans" panose="020B0502020104020203"/>
              </a:rPr>
              <a:t>Conclusiones - FODA</a:t>
            </a:r>
            <a:br>
              <a:rPr lang="es-ES" sz="2800">
                <a:solidFill>
                  <a:srgbClr val="3F3F3F"/>
                </a:solidFill>
                <a:latin typeface="Gill Sans" panose="020B0502020104020203"/>
                <a:ea typeface="Gill Sans" panose="020B0502020104020203"/>
                <a:cs typeface="Gill Sans" panose="020B0502020104020203"/>
                <a:sym typeface="Gill Sans" panose="020B0502020104020203"/>
              </a:rPr>
            </a:br>
            <a:r>
              <a:rPr lang="es-ES" sz="2000">
                <a:solidFill>
                  <a:srgbClr val="3F3F3F"/>
                </a:solidFill>
                <a:latin typeface="Gill Sans" panose="020B0502020104020203"/>
                <a:ea typeface="Gill Sans" panose="020B0502020104020203"/>
                <a:cs typeface="Gill Sans" panose="020B0502020104020203"/>
                <a:sym typeface="Gill Sans" panose="020B0502020104020203"/>
              </a:rPr>
              <a:t> </a:t>
            </a:r>
            <a:endParaRPr sz="2800">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87" name="Google Shape;287;p10"/>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288" name="Google Shape;288;p10"/>
          <p:cNvSpPr/>
          <p:nvPr/>
        </p:nvSpPr>
        <p:spPr>
          <a:xfrm>
            <a:off x="1211942" y="922455"/>
            <a:ext cx="4967514" cy="664797"/>
          </a:xfrm>
          <a:prstGeom prst="roundRect">
            <a:avLst>
              <a:gd name="adj" fmla="val 16667"/>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Gill Sans" panose="020B0502020104020203"/>
                <a:ea typeface="Gill Sans" panose="020B0502020104020203"/>
                <a:cs typeface="Gill Sans" panose="020B0502020104020203"/>
                <a:sym typeface="Gill Sans" panose="020B0502020104020203"/>
              </a:rPr>
              <a:t>POSITIVO</a:t>
            </a:r>
            <a:endParaRPr lang="es-ES" sz="1800" b="1">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89" name="Google Shape;289;p10"/>
          <p:cNvSpPr/>
          <p:nvPr/>
        </p:nvSpPr>
        <p:spPr>
          <a:xfrm>
            <a:off x="6313716" y="939126"/>
            <a:ext cx="4967514" cy="664797"/>
          </a:xfrm>
          <a:prstGeom prst="roundRect">
            <a:avLst>
              <a:gd name="adj" fmla="val 16667"/>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Gill Sans" panose="020B0502020104020203"/>
                <a:ea typeface="Gill Sans" panose="020B0502020104020203"/>
                <a:cs typeface="Gill Sans" panose="020B0502020104020203"/>
                <a:sym typeface="Gill Sans" panose="020B0502020104020203"/>
              </a:rPr>
              <a:t>NEGATIVO</a:t>
            </a:r>
            <a:endParaRPr lang="es-ES" sz="1800" b="1">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90" name="Google Shape;290;p10"/>
          <p:cNvSpPr/>
          <p:nvPr/>
        </p:nvSpPr>
        <p:spPr>
          <a:xfrm rot="-5400000">
            <a:off x="-106838" y="4864308"/>
            <a:ext cx="1972763" cy="664797"/>
          </a:xfrm>
          <a:prstGeom prst="roundRect">
            <a:avLst>
              <a:gd name="adj" fmla="val 16667"/>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Gill Sans" panose="020B0502020104020203"/>
                <a:ea typeface="Gill Sans" panose="020B0502020104020203"/>
                <a:cs typeface="Gill Sans" panose="020B0502020104020203"/>
                <a:sym typeface="Gill Sans" panose="020B0502020104020203"/>
              </a:rPr>
              <a:t>EXTERNO</a:t>
            </a:r>
            <a:endParaRPr lang="es-ES" sz="1800" b="1">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91" name="Google Shape;291;p10"/>
          <p:cNvSpPr/>
          <p:nvPr/>
        </p:nvSpPr>
        <p:spPr>
          <a:xfrm rot="-5400000">
            <a:off x="-106838" y="2758556"/>
            <a:ext cx="1972763" cy="664797"/>
          </a:xfrm>
          <a:prstGeom prst="roundRect">
            <a:avLst>
              <a:gd name="adj" fmla="val 16667"/>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b="1">
                <a:solidFill>
                  <a:schemeClr val="lt1"/>
                </a:solidFill>
                <a:latin typeface="Gill Sans" panose="020B0502020104020203"/>
                <a:ea typeface="Gill Sans" panose="020B0502020104020203"/>
                <a:cs typeface="Gill Sans" panose="020B0502020104020203"/>
                <a:sym typeface="Gill Sans" panose="020B0502020104020203"/>
              </a:rPr>
              <a:t>INTERNO</a:t>
            </a:r>
            <a:endParaRPr lang="es-ES" sz="1800" b="1">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292" name="Google Shape;292;p10"/>
          <p:cNvCxnSpPr/>
          <p:nvPr/>
        </p:nvCxnSpPr>
        <p:spPr>
          <a:xfrm>
            <a:off x="1385888" y="4143831"/>
            <a:ext cx="9895342" cy="0"/>
          </a:xfrm>
          <a:prstGeom prst="straightConnector1">
            <a:avLst/>
          </a:prstGeom>
          <a:noFill/>
          <a:ln w="12700" cap="rnd" cmpd="sng">
            <a:solidFill>
              <a:schemeClr val="dk2"/>
            </a:solidFill>
            <a:prstDash val="solid"/>
            <a:round/>
            <a:headEnd type="none" w="sm" len="sm"/>
            <a:tailEnd type="none" w="sm" len="sm"/>
          </a:ln>
        </p:spPr>
      </p:cxnSp>
      <p:cxnSp>
        <p:nvCxnSpPr>
          <p:cNvPr id="293" name="Google Shape;293;p10"/>
          <p:cNvCxnSpPr/>
          <p:nvPr/>
        </p:nvCxnSpPr>
        <p:spPr>
          <a:xfrm flipH="1">
            <a:off x="6172583" y="1804865"/>
            <a:ext cx="58058" cy="4367047"/>
          </a:xfrm>
          <a:prstGeom prst="straightConnector1">
            <a:avLst/>
          </a:prstGeom>
          <a:noFill/>
          <a:ln w="12700" cap="rnd" cmpd="sng">
            <a:solidFill>
              <a:schemeClr val="dk2"/>
            </a:solidFill>
            <a:prstDash val="solid"/>
            <a:round/>
            <a:headEnd type="none" w="sm" len="sm"/>
            <a:tailEnd type="none" w="sm" len="sm"/>
          </a:ln>
        </p:spPr>
      </p:cxnSp>
      <p:sp>
        <p:nvSpPr>
          <p:cNvPr id="294" name="Google Shape;294;p10"/>
          <p:cNvSpPr/>
          <p:nvPr/>
        </p:nvSpPr>
        <p:spPr>
          <a:xfrm>
            <a:off x="1500071" y="2110952"/>
            <a:ext cx="4449313" cy="1877437"/>
          </a:xfrm>
          <a:prstGeom prst="rect">
            <a:avLst/>
          </a:prstGeom>
          <a:noFill/>
          <a:ln>
            <a:noFill/>
          </a:ln>
        </p:spPr>
        <p:txBody>
          <a:bodyPr spcFirstLastPara="1" wrap="square" lIns="0" tIns="0" rIns="0" bIns="0" anchor="t" anchorCtr="0">
            <a:spAutoFit/>
          </a:bodyPr>
          <a:lstStyle/>
          <a:p>
            <a:pPr marL="171450" marR="0" lvl="0" indent="-171450" algn="l" rtl="0">
              <a:spcBef>
                <a:spcPts val="0"/>
              </a:spcBef>
              <a:spcAft>
                <a:spcPts val="0"/>
              </a:spcAft>
              <a:buClr>
                <a:schemeClr val="dk2"/>
              </a:buClr>
              <a:buSzPts val="1400"/>
              <a:buFont typeface="Quattrocento Sans"/>
              <a:buChar char="›"/>
            </a:pPr>
            <a:r>
              <a:rPr lang="es-ES" sz="1400">
                <a:solidFill>
                  <a:srgbClr val="3F3F3F"/>
                </a:solidFill>
                <a:latin typeface="Gill Sans" panose="020B0502020104020203"/>
                <a:ea typeface="Gill Sans" panose="020B0502020104020203"/>
                <a:cs typeface="Gill Sans" panose="020B0502020104020203"/>
                <a:sym typeface="Gill Sans" panose="020B0502020104020203"/>
              </a:rPr>
              <a:t>Acceso a datos históricos: La empresa tiene acceso a un conjunto de datos históricos de tarjetas de crédito, lo cual proporciona una base sólida para el análisis y la predicción de los saldos disponibles en el futuro.</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171450" marR="0" lvl="0" indent="-171450" algn="l" rtl="0">
              <a:spcBef>
                <a:spcPts val="1200"/>
              </a:spcBef>
              <a:spcAft>
                <a:spcPts val="0"/>
              </a:spcAft>
              <a:buClr>
                <a:schemeClr val="dk2"/>
              </a:buClr>
              <a:buSzPts val="1400"/>
              <a:buFont typeface="Quattrocento Sans"/>
              <a:buChar char="›"/>
            </a:pPr>
            <a:r>
              <a:rPr lang="es-ES" sz="1400">
                <a:solidFill>
                  <a:srgbClr val="3F3F3F"/>
                </a:solidFill>
                <a:latin typeface="Gill Sans" panose="020B0502020104020203"/>
                <a:ea typeface="Gill Sans" panose="020B0502020104020203"/>
                <a:cs typeface="Gill Sans" panose="020B0502020104020203"/>
                <a:sym typeface="Gill Sans" panose="020B0502020104020203"/>
              </a:rPr>
              <a:t>Capacidad de análisis avanzado: El equipo cuenta con habilidades en análisis de datos y aprendizaje automático, lo cual les permite aplicar técnicas avanzadas para obtener información valiosa y realizar predicciones precisas.</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95" name="Google Shape;295;p10"/>
          <p:cNvSpPr/>
          <p:nvPr/>
        </p:nvSpPr>
        <p:spPr>
          <a:xfrm>
            <a:off x="6625847" y="2149479"/>
            <a:ext cx="4878582" cy="193899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Calidad de los datos: Es posible que los datos históricos de las tarjetas de crédito no estén completamente limpios o sean incompletos.</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a:t>
            </a:r>
            <a:endParaRPr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Falta de experiencia en aprendizaje automático: Si el equipo no cuenta con una sólida experiencia en técnicas de aprendizaje automático, podría requerir capacitación adicional o colaboración con expertos en el campo para aplicar correctamente estas técnicas.</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96" name="Google Shape;296;p10"/>
          <p:cNvSpPr/>
          <p:nvPr/>
        </p:nvSpPr>
        <p:spPr>
          <a:xfrm>
            <a:off x="1607195" y="4563926"/>
            <a:ext cx="4162870" cy="215443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Personalización de servicios: La empresa puede identificar patrones y preferencias de los clientes, lo que les permite ofrecer servicios personalizados y adaptados a las necesidades individuales de cada cliente.</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Detección temprana de riesgos: Mediante el análisis de datos históricos, la empresa puede identificar patrones de comportamiento de los clientes que indican un mayor riesgo de abandono. Esto les permite tomar medidas preventivas para retener a los clientes en riesgo.</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97" name="Google Shape;297;p10"/>
          <p:cNvSpPr/>
          <p:nvPr/>
        </p:nvSpPr>
        <p:spPr>
          <a:xfrm>
            <a:off x="6716039" y="4710220"/>
            <a:ext cx="4162870" cy="129266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Competencia en el mercado: Existe una competencia significativa en el mercado de servicios financieros. Otras empresas podrían ofrecer servicios similares o mejores, lo que podría llevar a la pérdida de clientes si no se brinda un valor diferenciado o se satisfacen adecuadamente sus necesidades.</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98" name="Google Shape;298;p10"/>
          <p:cNvSpPr/>
          <p:nvPr/>
        </p:nvSpPr>
        <p:spPr>
          <a:xfrm>
            <a:off x="1760736" y="1816041"/>
            <a:ext cx="416287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b="1">
                <a:solidFill>
                  <a:srgbClr val="3F3F3F"/>
                </a:solidFill>
                <a:latin typeface="Gill Sans" panose="020B0502020104020203"/>
                <a:ea typeface="Gill Sans" panose="020B0502020104020203"/>
                <a:cs typeface="Gill Sans" panose="020B0502020104020203"/>
                <a:sym typeface="Gill Sans" panose="020B0502020104020203"/>
              </a:rPr>
              <a:t>FUERZA</a:t>
            </a:r>
            <a:endParaRPr lang="es-ES" sz="1600" b="1">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99" name="Google Shape;299;p10"/>
          <p:cNvSpPr/>
          <p:nvPr/>
        </p:nvSpPr>
        <p:spPr>
          <a:xfrm>
            <a:off x="6747155" y="1858352"/>
            <a:ext cx="416287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b="1">
                <a:solidFill>
                  <a:srgbClr val="3F3F3F"/>
                </a:solidFill>
                <a:latin typeface="Gill Sans" panose="020B0502020104020203"/>
                <a:ea typeface="Gill Sans" panose="020B0502020104020203"/>
                <a:cs typeface="Gill Sans" panose="020B0502020104020203"/>
                <a:sym typeface="Gill Sans" panose="020B0502020104020203"/>
              </a:rPr>
              <a:t>PUNTOS DÉBILES</a:t>
            </a:r>
            <a:endParaRPr lang="es-ES" sz="1600" b="1">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300" name="Google Shape;300;p10"/>
          <p:cNvSpPr/>
          <p:nvPr/>
        </p:nvSpPr>
        <p:spPr>
          <a:xfrm>
            <a:off x="1632399" y="4303915"/>
            <a:ext cx="416287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b="1">
                <a:solidFill>
                  <a:srgbClr val="3F3F3F"/>
                </a:solidFill>
                <a:latin typeface="Gill Sans" panose="020B0502020104020203"/>
                <a:ea typeface="Gill Sans" panose="020B0502020104020203"/>
                <a:cs typeface="Gill Sans" panose="020B0502020104020203"/>
                <a:sym typeface="Gill Sans" panose="020B0502020104020203"/>
              </a:rPr>
              <a:t>OPORTUNIDAD</a:t>
            </a:r>
            <a:endParaRPr lang="es-ES" sz="1600" b="1">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301" name="Google Shape;301;p10"/>
          <p:cNvSpPr/>
          <p:nvPr/>
        </p:nvSpPr>
        <p:spPr>
          <a:xfrm>
            <a:off x="6716039" y="4303915"/>
            <a:ext cx="416287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1600" b="1">
                <a:solidFill>
                  <a:srgbClr val="3F3F3F"/>
                </a:solidFill>
                <a:latin typeface="Gill Sans" panose="020B0502020104020203"/>
                <a:ea typeface="Gill Sans" panose="020B0502020104020203"/>
                <a:cs typeface="Gill Sans" panose="020B0502020104020203"/>
                <a:sym typeface="Gill Sans" panose="020B0502020104020203"/>
              </a:rPr>
              <a:t>AMENAZA</a:t>
            </a:r>
            <a:endParaRPr lang="es-ES" sz="1600" b="1">
              <a:solidFill>
                <a:srgbClr val="3F3F3F"/>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07185"/>
        </a:solidFill>
        <a:effectLst/>
      </p:bgPr>
    </p:bg>
    <p:spTree>
      <p:nvGrpSpPr>
        <p:cNvPr id="306" name="Shape 306"/>
        <p:cNvGrpSpPr/>
        <p:nvPr/>
      </p:nvGrpSpPr>
      <p:grpSpPr>
        <a:xfrm>
          <a:off x="0" y="0"/>
          <a:ext cx="0" cy="0"/>
          <a:chOff x="0" y="0"/>
          <a:chExt cx="0" cy="0"/>
        </a:xfrm>
      </p:grpSpPr>
      <p:grpSp>
        <p:nvGrpSpPr>
          <p:cNvPr id="307" name="Google Shape;307;p11"/>
          <p:cNvGrpSpPr/>
          <p:nvPr/>
        </p:nvGrpSpPr>
        <p:grpSpPr>
          <a:xfrm>
            <a:off x="4325258" y="1544068"/>
            <a:ext cx="3541486" cy="3769865"/>
            <a:chOff x="4325258" y="1229517"/>
            <a:chExt cx="3541486" cy="3769865"/>
          </a:xfrm>
        </p:grpSpPr>
        <p:sp>
          <p:nvSpPr>
            <p:cNvPr id="308" name="Google Shape;308;p11"/>
            <p:cNvSpPr/>
            <p:nvPr/>
          </p:nvSpPr>
          <p:spPr>
            <a:xfrm>
              <a:off x="4792319" y="2392018"/>
              <a:ext cx="2607364" cy="2607364"/>
            </a:xfrm>
            <a:prstGeom prst="diamond">
              <a:avLst/>
            </a:prstGeom>
            <a:noFill/>
            <a:ln w="222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309" name="Google Shape;309;p11"/>
            <p:cNvSpPr/>
            <p:nvPr/>
          </p:nvSpPr>
          <p:spPr>
            <a:xfrm>
              <a:off x="4325258" y="1229517"/>
              <a:ext cx="3541486" cy="3541486"/>
            </a:xfrm>
            <a:prstGeom prst="diamond">
              <a:avLst/>
            </a:prstGeom>
            <a:noFill/>
            <a:ln w="222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grpSp>
      <p:sp>
        <p:nvSpPr>
          <p:cNvPr id="310" name="Google Shape;310;p11"/>
          <p:cNvSpPr txBox="1"/>
          <p:nvPr>
            <p:ph type="ctrTitle"/>
          </p:nvPr>
        </p:nvSpPr>
        <p:spPr>
          <a:xfrm>
            <a:off x="4074795" y="2875280"/>
            <a:ext cx="4042410" cy="110744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lt1"/>
              </a:buClr>
              <a:buSzPts val="7200"/>
              <a:buFont typeface="Gill Sans" panose="020B0502020104020203"/>
              <a:buNone/>
            </a:pPr>
            <a:r>
              <a:rPr lang="es-ES" sz="7200" b="1">
                <a:solidFill>
                  <a:schemeClr val="lt1"/>
                </a:solidFill>
              </a:rPr>
              <a:t>GRACIAS</a:t>
            </a:r>
            <a:endParaRPr sz="7200">
              <a:solidFill>
                <a:schemeClr val="accent4"/>
              </a:solidFill>
            </a:endParaRPr>
          </a:p>
        </p:txBody>
      </p:sp>
      <p:sp>
        <p:nvSpPr>
          <p:cNvPr id="311" name="Google Shape;311;p11"/>
          <p:cNvSpPr txBox="1"/>
          <p:nvPr/>
        </p:nvSpPr>
        <p:spPr>
          <a:xfrm>
            <a:off x="8662737" y="5534733"/>
            <a:ext cx="314425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a:solidFill>
                  <a:schemeClr val="lt1"/>
                </a:solidFill>
                <a:latin typeface="Gill Sans" panose="020B0502020104020203"/>
                <a:ea typeface="Gill Sans" panose="020B0502020104020203"/>
                <a:cs typeface="Gill Sans" panose="020B0502020104020203"/>
                <a:sym typeface="Gill Sans" panose="020B0502020104020203"/>
              </a:rPr>
              <a:t>Carlos Davoli</a:t>
            </a:r>
            <a:endParaRPr sz="36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
          <p:cNvSpPr/>
          <p:nvPr/>
        </p:nvSpPr>
        <p:spPr>
          <a:xfrm>
            <a:off x="4111626" y="1720850"/>
            <a:ext cx="3968750" cy="3968750"/>
          </a:xfrm>
          <a:prstGeom prst="ellipse">
            <a:avLst/>
          </a:prstGeom>
          <a:noFill/>
          <a:ln w="222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111" name="Google Shape;111;p2"/>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112" name="Google Shape;112;p2"/>
          <p:cNvSpPr txBox="1"/>
          <p:nvPr/>
        </p:nvSpPr>
        <p:spPr>
          <a:xfrm>
            <a:off x="228600" y="89740"/>
            <a:ext cx="11734800" cy="3877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Índice</a:t>
            </a: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113" name="Google Shape;113;p2"/>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114" name="Google Shape;114;p2"/>
          <p:cNvSpPr/>
          <p:nvPr/>
        </p:nvSpPr>
        <p:spPr>
          <a:xfrm>
            <a:off x="4950007" y="2567458"/>
            <a:ext cx="2352493" cy="218855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5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7.</a:t>
            </a:r>
            <a:r>
              <a:rPr lang="es-ES" sz="1500" b="1">
                <a:solidFill>
                  <a:schemeClr val="lt1"/>
                </a:solidFill>
                <a:latin typeface="Gill Sans" panose="020B0502020104020203"/>
                <a:ea typeface="Gill Sans" panose="020B0502020104020203"/>
                <a:cs typeface="Gill Sans" panose="020B0502020104020203"/>
                <a:sym typeface="Gill Sans" panose="020B0502020104020203"/>
              </a:rPr>
              <a:t>Conclusiones</a:t>
            </a:r>
            <a:endParaRPr sz="15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5" name="Google Shape;115;p2"/>
          <p:cNvSpPr/>
          <p:nvPr/>
        </p:nvSpPr>
        <p:spPr>
          <a:xfrm>
            <a:off x="6943725" y="1613877"/>
            <a:ext cx="3660775" cy="740997"/>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2. Objetivo del proyecto</a:t>
            </a:r>
            <a:endPara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6" name="Google Shape;116;p2"/>
          <p:cNvSpPr/>
          <p:nvPr/>
        </p:nvSpPr>
        <p:spPr>
          <a:xfrm>
            <a:off x="6832600" y="1514475"/>
            <a:ext cx="939800" cy="939800"/>
          </a:xfrm>
          <a:prstGeom prst="ellipse">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7" name="Google Shape;117;p2"/>
          <p:cNvSpPr/>
          <p:nvPr/>
        </p:nvSpPr>
        <p:spPr>
          <a:xfrm>
            <a:off x="7693025" y="3334727"/>
            <a:ext cx="3660775" cy="740997"/>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3. Etapas</a:t>
            </a:r>
            <a:endPara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8" name="Google Shape;118;p2"/>
          <p:cNvSpPr/>
          <p:nvPr/>
        </p:nvSpPr>
        <p:spPr>
          <a:xfrm>
            <a:off x="7490264" y="3235325"/>
            <a:ext cx="939800" cy="939800"/>
          </a:xfrm>
          <a:prstGeom prst="ellipse">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9" name="Google Shape;119;p2"/>
          <p:cNvSpPr/>
          <p:nvPr/>
        </p:nvSpPr>
        <p:spPr>
          <a:xfrm>
            <a:off x="6943725" y="5154978"/>
            <a:ext cx="3660775" cy="740997"/>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4. Análisis de univariado</a:t>
            </a:r>
            <a:endPara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0" name="Google Shape;120;p2"/>
          <p:cNvSpPr/>
          <p:nvPr/>
        </p:nvSpPr>
        <p:spPr>
          <a:xfrm>
            <a:off x="6832600" y="5055576"/>
            <a:ext cx="939800" cy="939800"/>
          </a:xfrm>
          <a:prstGeom prst="ellipse">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1" name="Google Shape;121;p2"/>
          <p:cNvSpPr/>
          <p:nvPr/>
        </p:nvSpPr>
        <p:spPr>
          <a:xfrm>
            <a:off x="1354916" y="1535120"/>
            <a:ext cx="3660775" cy="740997"/>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1. Contexto</a:t>
            </a:r>
            <a:endPara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2" name="Google Shape;122;p2"/>
          <p:cNvSpPr/>
          <p:nvPr/>
        </p:nvSpPr>
        <p:spPr>
          <a:xfrm>
            <a:off x="4169658" y="1435718"/>
            <a:ext cx="939800" cy="939800"/>
          </a:xfrm>
          <a:prstGeom prst="ellipse">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3" name="Google Shape;123;p2"/>
          <p:cNvSpPr/>
          <p:nvPr/>
        </p:nvSpPr>
        <p:spPr>
          <a:xfrm>
            <a:off x="838200" y="3334727"/>
            <a:ext cx="3660775" cy="740997"/>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6. Modelo ML</a:t>
            </a:r>
            <a:endPara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4" name="Google Shape;124;p2"/>
          <p:cNvSpPr/>
          <p:nvPr/>
        </p:nvSpPr>
        <p:spPr>
          <a:xfrm>
            <a:off x="3670300" y="3235325"/>
            <a:ext cx="939800" cy="939800"/>
          </a:xfrm>
          <a:prstGeom prst="ellipse">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5" name="Google Shape;125;p2"/>
          <p:cNvSpPr/>
          <p:nvPr/>
        </p:nvSpPr>
        <p:spPr>
          <a:xfrm>
            <a:off x="1587500" y="5154978"/>
            <a:ext cx="3660775" cy="740997"/>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5.Analiss de correlación</a:t>
            </a:r>
            <a:endParaRPr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6" name="Google Shape;126;p2"/>
          <p:cNvSpPr/>
          <p:nvPr/>
        </p:nvSpPr>
        <p:spPr>
          <a:xfrm>
            <a:off x="4419600" y="5055576"/>
            <a:ext cx="939800" cy="939800"/>
          </a:xfrm>
          <a:prstGeom prst="ellipse">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nvGrpSpPr>
          <p:cNvPr id="127" name="Google Shape;127;p2" descr="Iconos de gráfico de barras y gráfico de líneas."/>
          <p:cNvGrpSpPr/>
          <p:nvPr/>
        </p:nvGrpSpPr>
        <p:grpSpPr>
          <a:xfrm>
            <a:off x="7170329" y="1761013"/>
            <a:ext cx="347679" cy="347679"/>
            <a:chOff x="4319588" y="2492375"/>
            <a:chExt cx="287338" cy="287338"/>
          </a:xfrm>
        </p:grpSpPr>
        <p:sp>
          <p:nvSpPr>
            <p:cNvPr id="128" name="Google Shape;128;p2"/>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29" name="Google Shape;129;p2"/>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sp>
        <p:nvSpPr>
          <p:cNvPr id="130" name="Google Shape;130;p2" descr="Icono de casilla de verificación. "/>
          <p:cNvSpPr/>
          <p:nvPr/>
        </p:nvSpPr>
        <p:spPr>
          <a:xfrm>
            <a:off x="4512223" y="1732739"/>
            <a:ext cx="345758" cy="345758"/>
          </a:xfrm>
          <a:custGeom>
            <a:avLst/>
            <a:gdLst/>
            <a:ahLst/>
            <a:cxnLst/>
            <a:rect l="l" t="t" r="r" b="b"/>
            <a:pathLst>
              <a:path w="719" h="719" extrusionOk="0">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31" name="Google Shape;131;p2" descr="Icono de gráfico "/>
          <p:cNvSpPr/>
          <p:nvPr/>
        </p:nvSpPr>
        <p:spPr>
          <a:xfrm>
            <a:off x="7877961" y="3531386"/>
            <a:ext cx="347679" cy="347679"/>
          </a:xfrm>
          <a:custGeom>
            <a:avLst/>
            <a:gdLst/>
            <a:ahLst/>
            <a:cxnLst/>
            <a:rect l="l" t="t" r="r" b="b"/>
            <a:pathLst>
              <a:path w="904" h="903" extrusionOk="0">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132" name="Google Shape;132;p2" descr="Icono de ser humano y engranaje. "/>
          <p:cNvGrpSpPr/>
          <p:nvPr/>
        </p:nvGrpSpPr>
        <p:grpSpPr>
          <a:xfrm>
            <a:off x="7133464" y="5355478"/>
            <a:ext cx="338073" cy="339996"/>
            <a:chOff x="6450013" y="5349875"/>
            <a:chExt cx="279399" cy="280988"/>
          </a:xfrm>
        </p:grpSpPr>
        <p:sp>
          <p:nvSpPr>
            <p:cNvPr id="133" name="Google Shape;133;p2"/>
            <p:cNvSpPr/>
            <p:nvPr/>
          </p:nvSpPr>
          <p:spPr>
            <a:xfrm>
              <a:off x="6450013" y="5349875"/>
              <a:ext cx="182562" cy="238125"/>
            </a:xfrm>
            <a:custGeom>
              <a:avLst/>
              <a:gdLst/>
              <a:ahLst/>
              <a:cxnLst/>
              <a:rect l="l" t="t" r="r" b="b"/>
              <a:pathLst>
                <a:path w="459" h="602" extrusionOk="0">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34" name="Google Shape;134;p2"/>
            <p:cNvSpPr/>
            <p:nvPr/>
          </p:nvSpPr>
          <p:spPr>
            <a:xfrm>
              <a:off x="6597650" y="5497513"/>
              <a:ext cx="131762" cy="133350"/>
            </a:xfrm>
            <a:custGeom>
              <a:avLst/>
              <a:gdLst/>
              <a:ahLst/>
              <a:cxnLst/>
              <a:rect l="l" t="t" r="r" b="b"/>
              <a:pathLst>
                <a:path w="332" h="336" extrusionOk="0">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grpSp>
        <p:nvGrpSpPr>
          <p:cNvPr id="135" name="Google Shape;135;p2" descr="Icono de engranajes. "/>
          <p:cNvGrpSpPr/>
          <p:nvPr/>
        </p:nvGrpSpPr>
        <p:grpSpPr>
          <a:xfrm>
            <a:off x="4717582" y="5353558"/>
            <a:ext cx="343837" cy="343837"/>
            <a:chOff x="7613650" y="1387475"/>
            <a:chExt cx="284163" cy="284163"/>
          </a:xfrm>
        </p:grpSpPr>
        <p:sp>
          <p:nvSpPr>
            <p:cNvPr id="136" name="Google Shape;136;p2"/>
            <p:cNvSpPr/>
            <p:nvPr/>
          </p:nvSpPr>
          <p:spPr>
            <a:xfrm>
              <a:off x="7613650" y="1471613"/>
              <a:ext cx="200025" cy="200025"/>
            </a:xfrm>
            <a:custGeom>
              <a:avLst/>
              <a:gdLst/>
              <a:ahLst/>
              <a:cxnLst/>
              <a:rect l="l" t="t" r="r" b="b"/>
              <a:pathLst>
                <a:path w="629" h="629" extrusionOk="0">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37" name="Google Shape;137;p2"/>
            <p:cNvSpPr/>
            <p:nvPr/>
          </p:nvSpPr>
          <p:spPr>
            <a:xfrm>
              <a:off x="7781925" y="1387475"/>
              <a:ext cx="115888" cy="117475"/>
            </a:xfrm>
            <a:custGeom>
              <a:avLst/>
              <a:gdLst/>
              <a:ahLst/>
              <a:cxnLst/>
              <a:rect l="l" t="t" r="r" b="b"/>
              <a:pathLst>
                <a:path w="362" h="369" extrusionOk="0">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sp>
        <p:nvSpPr>
          <p:cNvPr id="138" name="Google Shape;138;p2" descr="Icono de gráfico de cajas y bigotes. "/>
          <p:cNvSpPr/>
          <p:nvPr/>
        </p:nvSpPr>
        <p:spPr>
          <a:xfrm>
            <a:off x="3967321" y="3532346"/>
            <a:ext cx="345758" cy="345758"/>
          </a:xfrm>
          <a:custGeom>
            <a:avLst/>
            <a:gdLst/>
            <a:ahLst/>
            <a:cxnLst/>
            <a:rect l="l" t="t" r="r" b="b"/>
            <a:pathLst>
              <a:path w="898" h="898" extrusionOk="0">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3"/>
          <p:cNvSpPr txBox="1"/>
          <p:nvPr>
            <p:ph type="title"/>
          </p:nvPr>
        </p:nvSpPr>
        <p:spPr>
          <a:xfrm>
            <a:off x="581192" y="702156"/>
            <a:ext cx="11029616" cy="74163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panose="020B0502020104020203"/>
              <a:buNone/>
            </a:pPr>
            <a:r>
              <a:rPr lang="es-ES"/>
              <a:t>CONTEXTO</a:t>
            </a:r>
            <a:endParaRPr lang="es-ES"/>
          </a:p>
        </p:txBody>
      </p:sp>
      <p:sp>
        <p:nvSpPr>
          <p:cNvPr id="144" name="Google Shape;144;p3"/>
          <p:cNvSpPr txBox="1"/>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208"/>
              <a:buNone/>
            </a:pPr>
            <a:r>
              <a:rPr lang="es-ES" sz="2400"/>
              <a:t>Una empresa de servicios financieros cuyo rol es brindarle un sistema crediticio a sus clientes, nos encomendó la tarea analizar los datos relacionados con las tarjetas de crédito y, en particular, de estimar los saldos disponibles en estas tarjetas en el futuro. Este análisis es crucial para ayudar a la empresa a tomar decisiones estratégicas sobre sus operaciones y servicios.</a:t>
            </a:r>
            <a:endParaRPr lang="es-ES" sz="2400"/>
          </a:p>
          <a:p>
            <a:pPr marL="0" lvl="0" indent="0" algn="l" rtl="0">
              <a:spcBef>
                <a:spcPts val="1080"/>
              </a:spcBef>
              <a:spcAft>
                <a:spcPts val="0"/>
              </a:spcAft>
              <a:buSzPts val="2208"/>
              <a:buNone/>
            </a:pPr>
            <a:r>
              <a:rPr lang="es-ES" sz="2400"/>
              <a:t>A su vez nos solicito que realicemos la probabilidad de que los clientes abandonen la empresa es un proceso complejo que involucra el uso de técnicas avanzadas de análisis de datos y aprendizaje automático.</a:t>
            </a:r>
            <a:endParaRPr lang="es-ES" sz="2400"/>
          </a:p>
          <a:p>
            <a:pPr marL="0" lvl="0" indent="0" algn="l" rtl="0">
              <a:spcBef>
                <a:spcPts val="960"/>
              </a:spcBef>
              <a:spcAft>
                <a:spcPts val="0"/>
              </a:spcAft>
              <a:buSzPts val="1656"/>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cxnSp>
        <p:nvCxnSpPr>
          <p:cNvPr id="150" name="Google Shape;150;p4"/>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151" name="Google Shape;151;p4"/>
          <p:cNvSpPr txBox="1"/>
          <p:nvPr/>
        </p:nvSpPr>
        <p:spPr>
          <a:xfrm>
            <a:off x="228600" y="107768"/>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Objetivos del proyecto</a:t>
            </a:r>
            <a:br>
              <a:rPr lang="es-ES"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b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152" name="Google Shape;152;p4"/>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153" name="Google Shape;153;p4"/>
          <p:cNvSpPr/>
          <p:nvPr/>
        </p:nvSpPr>
        <p:spPr>
          <a:xfrm rot="5400000">
            <a:off x="-405667" y="2673357"/>
            <a:ext cx="4336142" cy="2044685"/>
          </a:xfrm>
          <a:prstGeom prst="trapezoid">
            <a:avLst>
              <a:gd name="adj" fmla="val 25000"/>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4" name="Google Shape;154;p4"/>
          <p:cNvSpPr/>
          <p:nvPr/>
        </p:nvSpPr>
        <p:spPr>
          <a:xfrm rot="5400000">
            <a:off x="1761132" y="2673357"/>
            <a:ext cx="4336142" cy="2044685"/>
          </a:xfrm>
          <a:prstGeom prst="trapezoid">
            <a:avLst>
              <a:gd name="adj" fmla="val 25000"/>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5" name="Google Shape;155;p4"/>
          <p:cNvSpPr/>
          <p:nvPr/>
        </p:nvSpPr>
        <p:spPr>
          <a:xfrm rot="5400000">
            <a:off x="3927930" y="2673357"/>
            <a:ext cx="4336142" cy="2044685"/>
          </a:xfrm>
          <a:prstGeom prst="trapezoid">
            <a:avLst>
              <a:gd name="adj" fmla="val 25000"/>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6" name="Google Shape;156;p4"/>
          <p:cNvSpPr/>
          <p:nvPr/>
        </p:nvSpPr>
        <p:spPr>
          <a:xfrm rot="5400000">
            <a:off x="6094728" y="2631261"/>
            <a:ext cx="4336142" cy="2044685"/>
          </a:xfrm>
          <a:prstGeom prst="trapezoid">
            <a:avLst>
              <a:gd name="adj" fmla="val 25000"/>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7" name="Google Shape;157;p4"/>
          <p:cNvSpPr/>
          <p:nvPr/>
        </p:nvSpPr>
        <p:spPr>
          <a:xfrm rot="5400000">
            <a:off x="8263685" y="2673357"/>
            <a:ext cx="4336142" cy="2044685"/>
          </a:xfrm>
          <a:prstGeom prst="trapezoid">
            <a:avLst>
              <a:gd name="adj" fmla="val 25000"/>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8" name="Google Shape;158;p4"/>
          <p:cNvSpPr/>
          <p:nvPr/>
        </p:nvSpPr>
        <p:spPr>
          <a:xfrm>
            <a:off x="1076604" y="2886560"/>
            <a:ext cx="1371600"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ANÁLISIS DE MERCADO</a:t>
            </a:r>
            <a:endPar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59" name="Google Shape;159;p4"/>
          <p:cNvSpPr/>
          <p:nvPr/>
        </p:nvSpPr>
        <p:spPr>
          <a:xfrm>
            <a:off x="3243403" y="2886560"/>
            <a:ext cx="1371600"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ANÁLISIS TÉCNICO</a:t>
            </a:r>
            <a:endPar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0" name="Google Shape;160;p4"/>
          <p:cNvSpPr/>
          <p:nvPr/>
        </p:nvSpPr>
        <p:spPr>
          <a:xfrm>
            <a:off x="5410201" y="2886560"/>
            <a:ext cx="1371600"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ANÁLISIS FINANCIERO</a:t>
            </a:r>
            <a:endPar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1" name="Google Shape;161;p4"/>
          <p:cNvSpPr/>
          <p:nvPr/>
        </p:nvSpPr>
        <p:spPr>
          <a:xfrm>
            <a:off x="7577000" y="2886560"/>
            <a:ext cx="1371600"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CUSTOMER EXPREIENCE</a:t>
            </a:r>
            <a:endParaRPr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2" name="Google Shape;162;p4"/>
          <p:cNvSpPr/>
          <p:nvPr/>
        </p:nvSpPr>
        <p:spPr>
          <a:xfrm>
            <a:off x="9745956" y="2886560"/>
            <a:ext cx="1371600" cy="49244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s-ES"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ANÁLISIS DE DATOS</a:t>
            </a:r>
            <a:endParaRPr sz="16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3" name="Google Shape;163;p4"/>
          <p:cNvSpPr/>
          <p:nvPr/>
        </p:nvSpPr>
        <p:spPr>
          <a:xfrm>
            <a:off x="889000" y="3409950"/>
            <a:ext cx="1747520" cy="2046605"/>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Identificar los factores que más influyen en la tasa de abandono de clientes y desarrollar un plan de acción para retener a los clientes</a:t>
            </a:r>
            <a:endPar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4" name="Google Shape;164;p4"/>
          <p:cNvSpPr/>
          <p:nvPr/>
        </p:nvSpPr>
        <p:spPr>
          <a:xfrm>
            <a:off x="2931068" y="3695699"/>
            <a:ext cx="1892540" cy="1461770"/>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Se utilizan técnicas de análisis de aprendizaje automático para desarrollar un modelo predictivo preciso.</a:t>
            </a:r>
            <a:endPar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5" name="Google Shape;165;p4"/>
          <p:cNvSpPr/>
          <p:nvPr/>
        </p:nvSpPr>
        <p:spPr>
          <a:xfrm>
            <a:off x="5218709" y="3451673"/>
            <a:ext cx="1752042" cy="1753870"/>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Analizar los datos relacionados con las tarjetas de crédito, particular  los saldos disponibles en estas tarjetas </a:t>
            </a:r>
            <a:endPar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6" name="Google Shape;166;p4"/>
          <p:cNvSpPr/>
          <p:nvPr/>
        </p:nvSpPr>
        <p:spPr>
          <a:xfrm>
            <a:off x="7386779" y="3653603"/>
            <a:ext cx="1752042" cy="1461939"/>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La empresa puede anticiparse a las necesidades de sus clientes y ofrecerles servicios personalizados</a:t>
            </a:r>
            <a:endPar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7" name="Google Shape;167;p4"/>
          <p:cNvSpPr/>
          <p:nvPr/>
        </p:nvSpPr>
        <p:spPr>
          <a:xfrm>
            <a:off x="9555735" y="3653603"/>
            <a:ext cx="1752042" cy="1705595"/>
          </a:xfrm>
          <a:prstGeom prst="rect">
            <a:avLst/>
          </a:prstGeom>
          <a:noFill/>
          <a:ln>
            <a:noFill/>
          </a:ln>
        </p:spPr>
        <p:txBody>
          <a:bodyPr spcFirstLastPara="1" wrap="square" lIns="0" tIns="0" rIns="0" bIns="0" anchor="t" anchorCtr="0">
            <a:spAutoFit/>
          </a:bodyPr>
          <a:lstStyle/>
          <a:p>
            <a:pPr marL="0" marR="0" lvl="0" indent="0" algn="ctr" rtl="0">
              <a:lnSpc>
                <a:spcPct val="119000"/>
              </a:lnSpc>
              <a:spcBef>
                <a:spcPts val="0"/>
              </a:spcBef>
              <a:spcAft>
                <a:spcPts val="0"/>
              </a:spcAft>
              <a:buNone/>
            </a:pPr>
            <a:r>
              <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Recopilamos datos históricos de las transacciones de los clientes, como compras realizadas, pagos realizados y límites de crédito</a:t>
            </a:r>
            <a:endParaRPr lang="es-ES" sz="16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8" name="Google Shape;168;p4" descr="Icono de carro de la compra."/>
          <p:cNvSpPr/>
          <p:nvPr/>
        </p:nvSpPr>
        <p:spPr>
          <a:xfrm>
            <a:off x="1572237" y="2313021"/>
            <a:ext cx="380334" cy="348640"/>
          </a:xfrm>
          <a:custGeom>
            <a:avLst/>
            <a:gdLst/>
            <a:ahLst/>
            <a:cxnLst/>
            <a:rect l="l" t="t" r="r" b="b"/>
            <a:pathLst>
              <a:path w="901" h="826" extrusionOk="0">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69" name="Google Shape;169;p4" descr="Icono de llave inglesa. "/>
          <p:cNvSpPr/>
          <p:nvPr/>
        </p:nvSpPr>
        <p:spPr>
          <a:xfrm>
            <a:off x="3742205" y="2300343"/>
            <a:ext cx="373996" cy="373996"/>
          </a:xfrm>
          <a:custGeom>
            <a:avLst/>
            <a:gdLst/>
            <a:ahLst/>
            <a:cxnLst/>
            <a:rect l="l" t="t" r="r" b="b"/>
            <a:pathLst>
              <a:path w="886" h="886" extrusionOk="0">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170" name="Google Shape;170;p4" descr="Icono de dinero. "/>
          <p:cNvGrpSpPr/>
          <p:nvPr/>
        </p:nvGrpSpPr>
        <p:grpSpPr>
          <a:xfrm>
            <a:off x="5905833" y="2296118"/>
            <a:ext cx="380334" cy="382447"/>
            <a:chOff x="3746500" y="1344613"/>
            <a:chExt cx="285750" cy="287338"/>
          </a:xfrm>
        </p:grpSpPr>
        <p:sp>
          <p:nvSpPr>
            <p:cNvPr id="171" name="Google Shape;171;p4"/>
            <p:cNvSpPr/>
            <p:nvPr/>
          </p:nvSpPr>
          <p:spPr>
            <a:xfrm>
              <a:off x="3746500" y="1344613"/>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2" name="Google Shape;172;p4"/>
            <p:cNvSpPr/>
            <p:nvPr/>
          </p:nvSpPr>
          <p:spPr>
            <a:xfrm>
              <a:off x="3775075" y="1373188"/>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3" name="Google Shape;173;p4"/>
            <p:cNvSpPr/>
            <p:nvPr/>
          </p:nvSpPr>
          <p:spPr>
            <a:xfrm>
              <a:off x="3756025" y="1598613"/>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4" name="Google Shape;174;p4"/>
            <p:cNvSpPr/>
            <p:nvPr/>
          </p:nvSpPr>
          <p:spPr>
            <a:xfrm>
              <a:off x="3756025" y="1474788"/>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5" name="Google Shape;175;p4"/>
            <p:cNvSpPr/>
            <p:nvPr/>
          </p:nvSpPr>
          <p:spPr>
            <a:xfrm>
              <a:off x="3756025" y="1503363"/>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6" name="Google Shape;176;p4"/>
            <p:cNvSpPr/>
            <p:nvPr/>
          </p:nvSpPr>
          <p:spPr>
            <a:xfrm>
              <a:off x="3756025" y="1574800"/>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7" name="Google Shape;177;p4"/>
            <p:cNvSpPr/>
            <p:nvPr/>
          </p:nvSpPr>
          <p:spPr>
            <a:xfrm>
              <a:off x="3756025" y="1550988"/>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78" name="Google Shape;178;p4"/>
            <p:cNvSpPr/>
            <p:nvPr/>
          </p:nvSpPr>
          <p:spPr>
            <a:xfrm>
              <a:off x="3756025" y="1527175"/>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grpSp>
        <p:nvGrpSpPr>
          <p:cNvPr id="179" name="Google Shape;179;p4" descr="Icono de ábaco. "/>
          <p:cNvGrpSpPr/>
          <p:nvPr/>
        </p:nvGrpSpPr>
        <p:grpSpPr>
          <a:xfrm>
            <a:off x="8071577" y="2296118"/>
            <a:ext cx="382447" cy="382447"/>
            <a:chOff x="877888" y="771525"/>
            <a:chExt cx="287338" cy="287338"/>
          </a:xfrm>
        </p:grpSpPr>
        <p:sp>
          <p:nvSpPr>
            <p:cNvPr id="180" name="Google Shape;180;p4"/>
            <p:cNvSpPr/>
            <p:nvPr/>
          </p:nvSpPr>
          <p:spPr>
            <a:xfrm>
              <a:off x="877888" y="771525"/>
              <a:ext cx="61913" cy="287338"/>
            </a:xfrm>
            <a:custGeom>
              <a:avLst/>
              <a:gdLst/>
              <a:ahLst/>
              <a:cxnLst/>
              <a:rect l="l" t="t" r="r" b="b"/>
              <a:pathLst>
                <a:path w="196" h="903" extrusionOk="0">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81" name="Google Shape;181;p4"/>
            <p:cNvSpPr/>
            <p:nvPr/>
          </p:nvSpPr>
          <p:spPr>
            <a:xfrm>
              <a:off x="1027113" y="771525"/>
              <a:ext cx="66675" cy="287338"/>
            </a:xfrm>
            <a:custGeom>
              <a:avLst/>
              <a:gdLst/>
              <a:ahLst/>
              <a:cxnLst/>
              <a:rect l="l" t="t" r="r" b="b"/>
              <a:pathLst>
                <a:path w="211" h="903" extrusionOk="0">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82" name="Google Shape;182;p4"/>
            <p:cNvSpPr/>
            <p:nvPr/>
          </p:nvSpPr>
          <p:spPr>
            <a:xfrm>
              <a:off x="949325" y="771525"/>
              <a:ext cx="68263" cy="287338"/>
            </a:xfrm>
            <a:custGeom>
              <a:avLst/>
              <a:gdLst/>
              <a:ahLst/>
              <a:cxnLst/>
              <a:rect l="l" t="t" r="r" b="b"/>
              <a:pathLst>
                <a:path w="211" h="903" extrusionOk="0">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83" name="Google Shape;183;p4"/>
            <p:cNvSpPr/>
            <p:nvPr/>
          </p:nvSpPr>
          <p:spPr>
            <a:xfrm>
              <a:off x="1103313" y="771525"/>
              <a:ext cx="61913" cy="287338"/>
            </a:xfrm>
            <a:custGeom>
              <a:avLst/>
              <a:gdLst/>
              <a:ahLst/>
              <a:cxnLst/>
              <a:rect l="l" t="t" r="r" b="b"/>
              <a:pathLst>
                <a:path w="195" h="903" extrusionOk="0">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pic>
        <p:nvPicPr>
          <p:cNvPr id="184" name="Google Shape;184;p4" descr="Draccus : Clientes"/>
          <p:cNvPicPr preferRelativeResize="0"/>
          <p:nvPr/>
        </p:nvPicPr>
        <p:blipFill rotWithShape="1">
          <a:blip r:embed="rId1"/>
          <a:srcRect/>
          <a:stretch>
            <a:fillRect/>
          </a:stretch>
        </p:blipFill>
        <p:spPr>
          <a:xfrm>
            <a:off x="10203233" y="2258818"/>
            <a:ext cx="457046" cy="4570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cxnSp>
        <p:nvCxnSpPr>
          <p:cNvPr id="190" name="Google Shape;190;p5"/>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191" name="Google Shape;191;p5"/>
          <p:cNvSpPr txBox="1"/>
          <p:nvPr/>
        </p:nvSpPr>
        <p:spPr>
          <a:xfrm>
            <a:off x="228600" y="80603"/>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Etapas del proyecto</a:t>
            </a:r>
            <a:br>
              <a:rPr lang="es-ES"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b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192" name="Google Shape;192;p5"/>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193" name="Google Shape;193;p5"/>
          <p:cNvSpPr/>
          <p:nvPr/>
        </p:nvSpPr>
        <p:spPr>
          <a:xfrm>
            <a:off x="1723232" y="1786303"/>
            <a:ext cx="1587500" cy="158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4" name="Google Shape;194;p5"/>
          <p:cNvSpPr/>
          <p:nvPr/>
        </p:nvSpPr>
        <p:spPr>
          <a:xfrm>
            <a:off x="1723232" y="4071326"/>
            <a:ext cx="1587500" cy="158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5" name="Google Shape;195;p5"/>
          <p:cNvSpPr/>
          <p:nvPr/>
        </p:nvSpPr>
        <p:spPr>
          <a:xfrm>
            <a:off x="4109244" y="2928814"/>
            <a:ext cx="1587500" cy="1587500"/>
          </a:xfrm>
          <a:prstGeom prst="ellipse">
            <a:avLst/>
          </a:prstGeom>
          <a:solidFill>
            <a:srgbClr val="18A9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6" name="Google Shape;196;p5"/>
          <p:cNvSpPr/>
          <p:nvPr/>
        </p:nvSpPr>
        <p:spPr>
          <a:xfrm>
            <a:off x="6495256" y="2928814"/>
            <a:ext cx="1587500" cy="1587500"/>
          </a:xfrm>
          <a:prstGeom prst="ellipse">
            <a:avLst/>
          </a:prstGeom>
          <a:solidFill>
            <a:srgbClr val="6C77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7" name="Google Shape;197;p5"/>
          <p:cNvSpPr/>
          <p:nvPr/>
        </p:nvSpPr>
        <p:spPr>
          <a:xfrm>
            <a:off x="8881268" y="2928814"/>
            <a:ext cx="1587500" cy="1587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8" name="Google Shape;198;p5"/>
          <p:cNvSpPr/>
          <p:nvPr/>
        </p:nvSpPr>
        <p:spPr>
          <a:xfrm>
            <a:off x="8881268" y="1107833"/>
            <a:ext cx="1587500" cy="1587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9" name="Google Shape;199;p5"/>
          <p:cNvSpPr/>
          <p:nvPr/>
        </p:nvSpPr>
        <p:spPr>
          <a:xfrm>
            <a:off x="8881268" y="4749795"/>
            <a:ext cx="1587500" cy="1587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200" name="Google Shape;200;p5"/>
          <p:cNvCxnSpPr>
            <a:stCxn id="193" idx="6"/>
            <a:endCxn id="194" idx="6"/>
          </p:cNvCxnSpPr>
          <p:nvPr/>
        </p:nvCxnSpPr>
        <p:spPr>
          <a:xfrm>
            <a:off x="3310732" y="2580053"/>
            <a:ext cx="600" cy="2285100"/>
          </a:xfrm>
          <a:prstGeom prst="bentConnector3">
            <a:avLst>
              <a:gd name="adj1" fmla="val 38100000"/>
            </a:avLst>
          </a:prstGeom>
          <a:noFill/>
          <a:ln w="22225" cap="flat" cmpd="sng">
            <a:solidFill>
              <a:schemeClr val="dk2"/>
            </a:solidFill>
            <a:prstDash val="solid"/>
            <a:round/>
            <a:headEnd type="none" w="sm" len="sm"/>
            <a:tailEnd type="none" w="sm" len="sm"/>
          </a:ln>
        </p:spPr>
      </p:cxnSp>
      <p:cxnSp>
        <p:nvCxnSpPr>
          <p:cNvPr id="201" name="Google Shape;201;p5"/>
          <p:cNvCxnSpPr>
            <a:endCxn id="195" idx="2"/>
          </p:cNvCxnSpPr>
          <p:nvPr/>
        </p:nvCxnSpPr>
        <p:spPr>
          <a:xfrm>
            <a:off x="3540144" y="3722564"/>
            <a:ext cx="569100" cy="0"/>
          </a:xfrm>
          <a:prstGeom prst="straightConnector1">
            <a:avLst/>
          </a:prstGeom>
          <a:noFill/>
          <a:ln w="22225" cap="flat" cmpd="sng">
            <a:solidFill>
              <a:schemeClr val="dk2"/>
            </a:solidFill>
            <a:prstDash val="solid"/>
            <a:round/>
            <a:headEnd type="none" w="sm" len="sm"/>
            <a:tailEnd type="stealth" w="med" len="med"/>
          </a:ln>
        </p:spPr>
      </p:cxnSp>
      <p:cxnSp>
        <p:nvCxnSpPr>
          <p:cNvPr id="202" name="Google Shape;202;p5"/>
          <p:cNvCxnSpPr>
            <a:stCxn id="195" idx="6"/>
            <a:endCxn id="196" idx="2"/>
          </p:cNvCxnSpPr>
          <p:nvPr/>
        </p:nvCxnSpPr>
        <p:spPr>
          <a:xfrm>
            <a:off x="5696744" y="3722564"/>
            <a:ext cx="798600" cy="0"/>
          </a:xfrm>
          <a:prstGeom prst="straightConnector1">
            <a:avLst/>
          </a:prstGeom>
          <a:noFill/>
          <a:ln w="22225" cap="flat" cmpd="sng">
            <a:solidFill>
              <a:schemeClr val="dk2"/>
            </a:solidFill>
            <a:prstDash val="solid"/>
            <a:round/>
            <a:headEnd type="none" w="sm" len="sm"/>
            <a:tailEnd type="stealth" w="med" len="med"/>
          </a:ln>
        </p:spPr>
      </p:cxnSp>
      <p:cxnSp>
        <p:nvCxnSpPr>
          <p:cNvPr id="203" name="Google Shape;203;p5"/>
          <p:cNvCxnSpPr>
            <a:stCxn id="196" idx="6"/>
            <a:endCxn id="197" idx="2"/>
          </p:cNvCxnSpPr>
          <p:nvPr/>
        </p:nvCxnSpPr>
        <p:spPr>
          <a:xfrm>
            <a:off x="8082756" y="3722564"/>
            <a:ext cx="798600" cy="0"/>
          </a:xfrm>
          <a:prstGeom prst="straightConnector1">
            <a:avLst/>
          </a:prstGeom>
          <a:noFill/>
          <a:ln w="22225" cap="flat" cmpd="sng">
            <a:solidFill>
              <a:schemeClr val="dk2"/>
            </a:solidFill>
            <a:prstDash val="solid"/>
            <a:round/>
            <a:headEnd type="none" w="sm" len="sm"/>
            <a:tailEnd type="stealth" w="med" len="med"/>
          </a:ln>
        </p:spPr>
      </p:cxnSp>
      <p:cxnSp>
        <p:nvCxnSpPr>
          <p:cNvPr id="204" name="Google Shape;204;p5"/>
          <p:cNvCxnSpPr>
            <a:stCxn id="198" idx="2"/>
            <a:endCxn id="199" idx="2"/>
          </p:cNvCxnSpPr>
          <p:nvPr/>
        </p:nvCxnSpPr>
        <p:spPr>
          <a:xfrm>
            <a:off x="8881268" y="1901583"/>
            <a:ext cx="600" cy="3642000"/>
          </a:xfrm>
          <a:prstGeom prst="bentConnector3">
            <a:avLst>
              <a:gd name="adj1" fmla="val -35983333"/>
            </a:avLst>
          </a:prstGeom>
          <a:noFill/>
          <a:ln w="22225" cap="flat" cmpd="sng">
            <a:solidFill>
              <a:schemeClr val="dk2"/>
            </a:solidFill>
            <a:prstDash val="solid"/>
            <a:round/>
            <a:headEnd type="stealth" w="med" len="med"/>
            <a:tailEnd type="stealth" w="med" len="med"/>
          </a:ln>
        </p:spPr>
      </p:cxnSp>
      <p:sp>
        <p:nvSpPr>
          <p:cNvPr id="205" name="Google Shape;205;p5"/>
          <p:cNvSpPr/>
          <p:nvPr/>
        </p:nvSpPr>
        <p:spPr>
          <a:xfrm>
            <a:off x="1831182" y="2349221"/>
            <a:ext cx="13716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Recopilación de datos de clientes</a:t>
            </a:r>
            <a:endParaRPr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06" name="Google Shape;206;p5"/>
          <p:cNvSpPr/>
          <p:nvPr/>
        </p:nvSpPr>
        <p:spPr>
          <a:xfrm>
            <a:off x="1831182" y="4634243"/>
            <a:ext cx="13716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Recopilación de datos financieros</a:t>
            </a:r>
            <a:endParaRPr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07" name="Google Shape;207;p5"/>
          <p:cNvSpPr/>
          <p:nvPr/>
        </p:nvSpPr>
        <p:spPr>
          <a:xfrm>
            <a:off x="4217194" y="3376316"/>
            <a:ext cx="1371600" cy="69249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Dataset con información de los clientes</a:t>
            </a:r>
            <a:endParaRPr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08" name="Google Shape;208;p5"/>
          <p:cNvSpPr/>
          <p:nvPr/>
        </p:nvSpPr>
        <p:spPr>
          <a:xfrm>
            <a:off x="6607968" y="3491732"/>
            <a:ext cx="13716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Plan de implementación</a:t>
            </a:r>
            <a:endPar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09" name="Google Shape;209;p5"/>
          <p:cNvSpPr/>
          <p:nvPr/>
        </p:nvSpPr>
        <p:spPr>
          <a:xfrm>
            <a:off x="8989218" y="3491742"/>
            <a:ext cx="1371600" cy="46164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Análisis correlación</a:t>
            </a:r>
            <a:endParaRPr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10" name="Google Shape;210;p5"/>
          <p:cNvSpPr/>
          <p:nvPr/>
        </p:nvSpPr>
        <p:spPr>
          <a:xfrm>
            <a:off x="8989218" y="1670750"/>
            <a:ext cx="13716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Análisis univariado</a:t>
            </a:r>
            <a:endParaRPr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11" name="Google Shape;211;p5"/>
          <p:cNvSpPr/>
          <p:nvPr/>
        </p:nvSpPr>
        <p:spPr>
          <a:xfrm>
            <a:off x="8989218" y="5197297"/>
            <a:ext cx="1371600" cy="69249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ES"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Implmentacion de modelos de machine learning</a:t>
            </a:r>
            <a:endParaRPr sz="15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12" name="Google Shape;212;p5"/>
          <p:cNvSpPr/>
          <p:nvPr/>
        </p:nvSpPr>
        <p:spPr>
          <a:xfrm>
            <a:off x="266700" y="2467298"/>
            <a:ext cx="1348582" cy="225511"/>
          </a:xfrm>
          <a:prstGeom prst="rect">
            <a:avLst/>
          </a:prstGeom>
          <a:noFill/>
          <a:ln>
            <a:noFill/>
          </a:ln>
        </p:spPr>
        <p:txBody>
          <a:bodyPr spcFirstLastPara="1" wrap="square" lIns="0" tIns="0" rIns="0" bIns="0" anchor="ctr" anchorCtr="0">
            <a:spAutoFit/>
          </a:bodyPr>
          <a:lstStyle/>
          <a:p>
            <a:pPr marL="0" marR="0" lvl="0" indent="0" algn="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7"/>
          <p:cNvSpPr/>
          <p:nvPr/>
        </p:nvSpPr>
        <p:spPr>
          <a:xfrm>
            <a:off x="0" y="990601"/>
            <a:ext cx="12192000" cy="3513665"/>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233" name="Google Shape;233;p7"/>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34" name="Google Shape;234;p7"/>
          <p:cNvSpPr txBox="1"/>
          <p:nvPr/>
        </p:nvSpPr>
        <p:spPr>
          <a:xfrm>
            <a:off x="228600" y="111150"/>
            <a:ext cx="11734800" cy="3877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Estabilidad de clientes</a:t>
            </a: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35" name="Google Shape;235;p7"/>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cxnSp>
        <p:nvCxnSpPr>
          <p:cNvPr id="236" name="Google Shape;236;p7"/>
          <p:cNvCxnSpPr/>
          <p:nvPr/>
        </p:nvCxnSpPr>
        <p:spPr>
          <a:xfrm>
            <a:off x="4152902" y="4879971"/>
            <a:ext cx="0" cy="1206500"/>
          </a:xfrm>
          <a:prstGeom prst="straightConnector1">
            <a:avLst/>
          </a:prstGeom>
          <a:noFill/>
          <a:ln w="12700" cap="rnd" cmpd="sng">
            <a:solidFill>
              <a:srgbClr val="107185"/>
            </a:solidFill>
            <a:prstDash val="solid"/>
            <a:round/>
            <a:headEnd type="none" w="sm" len="sm"/>
            <a:tailEnd type="none" w="sm" len="sm"/>
          </a:ln>
        </p:spPr>
      </p:cxnSp>
      <p:cxnSp>
        <p:nvCxnSpPr>
          <p:cNvPr id="237" name="Google Shape;237;p7"/>
          <p:cNvCxnSpPr/>
          <p:nvPr/>
        </p:nvCxnSpPr>
        <p:spPr>
          <a:xfrm>
            <a:off x="8039100" y="4879971"/>
            <a:ext cx="0" cy="1206500"/>
          </a:xfrm>
          <a:prstGeom prst="straightConnector1">
            <a:avLst/>
          </a:prstGeom>
          <a:noFill/>
          <a:ln w="12700" cap="rnd" cmpd="sng">
            <a:solidFill>
              <a:srgbClr val="107185"/>
            </a:solidFill>
            <a:prstDash val="solid"/>
            <a:round/>
            <a:headEnd type="none" w="sm" len="sm"/>
            <a:tailEnd type="none" w="sm" len="sm"/>
          </a:ln>
        </p:spPr>
      </p:cxnSp>
      <p:sp>
        <p:nvSpPr>
          <p:cNvPr id="238" name="Google Shape;238;p7"/>
          <p:cNvSpPr/>
          <p:nvPr/>
        </p:nvSpPr>
        <p:spPr>
          <a:xfrm>
            <a:off x="838205" y="5521007"/>
            <a:ext cx="2743195" cy="974626"/>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Se encuentra un pico de clientes que poseen 36 meses de antigüedad en la empresa alcanzando el aproximadamente el 30%</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40" name="Google Shape;240;p7"/>
          <p:cNvSpPr/>
          <p:nvPr/>
        </p:nvSpPr>
        <p:spPr>
          <a:xfrm>
            <a:off x="838205" y="4748574"/>
            <a:ext cx="2743195" cy="225511"/>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None/>
            </a:pPr>
            <a:r>
              <a:rPr lang="es-ES" sz="1400" b="1" i="0" u="none" strike="noStrike" cap="none">
                <a:solidFill>
                  <a:srgbClr val="18A9C8"/>
                </a:solidFill>
                <a:latin typeface="Gill Sans" panose="020B0502020104020203"/>
                <a:ea typeface="Gill Sans" panose="020B0502020104020203"/>
                <a:cs typeface="Gill Sans" panose="020B0502020104020203"/>
                <a:sym typeface="Gill Sans" panose="020B0502020104020203"/>
              </a:rPr>
              <a:t>Clientes Activos</a:t>
            </a:r>
            <a:endParaRPr sz="1400" b="1" i="0" u="none" strike="noStrike" cap="none">
              <a:solidFill>
                <a:srgbClr val="18A9C8"/>
              </a:solidFill>
              <a:latin typeface="Gill Sans" panose="020B0502020104020203"/>
              <a:ea typeface="Gill Sans" panose="020B0502020104020203"/>
              <a:cs typeface="Gill Sans" panose="020B0502020104020203"/>
              <a:sym typeface="Gill Sans" panose="020B0502020104020203"/>
            </a:endParaRPr>
          </a:p>
        </p:txBody>
      </p:sp>
      <p:sp>
        <p:nvSpPr>
          <p:cNvPr id="241" name="Google Shape;241;p7"/>
          <p:cNvSpPr/>
          <p:nvPr/>
        </p:nvSpPr>
        <p:spPr>
          <a:xfrm>
            <a:off x="4724403" y="5622607"/>
            <a:ext cx="2743195" cy="730969"/>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La mayor recisión de clientes se da en los que poseen 36 meses de antigüedad</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42" name="Google Shape;242;p7"/>
          <p:cNvSpPr/>
          <p:nvPr/>
        </p:nvSpPr>
        <p:spPr>
          <a:xfrm>
            <a:off x="4724403" y="5071386"/>
            <a:ext cx="2743195" cy="49212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ES" sz="3200" b="0" i="0" u="none" strike="noStrike" cap="none">
                <a:solidFill>
                  <a:srgbClr val="6C7781"/>
                </a:solidFill>
                <a:latin typeface="Gill Sans" panose="020B0502020104020203"/>
                <a:ea typeface="Gill Sans" panose="020B0502020104020203"/>
                <a:cs typeface="Gill Sans" panose="020B0502020104020203"/>
                <a:sym typeface="Gill Sans" panose="020B0502020104020203"/>
              </a:rPr>
              <a:t>1627</a:t>
            </a:r>
            <a:endParaRPr sz="3200" b="0" i="0" u="none" strike="noStrike" cap="none">
              <a:solidFill>
                <a:srgbClr val="6C7781"/>
              </a:solidFill>
              <a:latin typeface="Gill Sans" panose="020B0502020104020203"/>
              <a:ea typeface="Gill Sans" panose="020B0502020104020203"/>
              <a:cs typeface="Gill Sans" panose="020B0502020104020203"/>
              <a:sym typeface="Gill Sans" panose="020B0502020104020203"/>
            </a:endParaRPr>
          </a:p>
        </p:txBody>
      </p:sp>
      <p:sp>
        <p:nvSpPr>
          <p:cNvPr id="243" name="Google Shape;243;p7"/>
          <p:cNvSpPr/>
          <p:nvPr/>
        </p:nvSpPr>
        <p:spPr>
          <a:xfrm>
            <a:off x="4724403" y="4748574"/>
            <a:ext cx="2743195" cy="225511"/>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None/>
            </a:pPr>
            <a:r>
              <a:rPr lang="es-ES" sz="1400" b="1" i="0" u="none" strike="noStrike" cap="none">
                <a:solidFill>
                  <a:srgbClr val="6C7781"/>
                </a:solidFill>
                <a:latin typeface="Gill Sans" panose="020B0502020104020203"/>
                <a:ea typeface="Gill Sans" panose="020B0502020104020203"/>
                <a:cs typeface="Gill Sans" panose="020B0502020104020203"/>
                <a:sym typeface="Gill Sans" panose="020B0502020104020203"/>
              </a:rPr>
              <a:t>Clientes Dados de baja</a:t>
            </a:r>
            <a:endParaRPr sz="1400" b="1" i="0" u="none" strike="noStrike" cap="none">
              <a:solidFill>
                <a:srgbClr val="6C7781"/>
              </a:solidFill>
              <a:latin typeface="Gill Sans" panose="020B0502020104020203"/>
              <a:ea typeface="Gill Sans" panose="020B0502020104020203"/>
              <a:cs typeface="Gill Sans" panose="020B0502020104020203"/>
              <a:sym typeface="Gill Sans" panose="020B0502020104020203"/>
            </a:endParaRPr>
          </a:p>
        </p:txBody>
      </p:sp>
      <p:sp>
        <p:nvSpPr>
          <p:cNvPr id="244" name="Google Shape;244;p7"/>
          <p:cNvSpPr/>
          <p:nvPr/>
        </p:nvSpPr>
        <p:spPr>
          <a:xfrm>
            <a:off x="8382005" y="5033694"/>
            <a:ext cx="2743195" cy="1218282"/>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Podemos interpretar que hace un año y medio se hizo una campaña para captar nuevos clientes que fue muy efectiva y se observa la baja capitación de clientes nuevos.</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45" name="Google Shape;245;p7"/>
          <p:cNvSpPr/>
          <p:nvPr/>
        </p:nvSpPr>
        <p:spPr>
          <a:xfrm>
            <a:off x="8610600" y="4748574"/>
            <a:ext cx="2743195" cy="225511"/>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None/>
            </a:pPr>
            <a:r>
              <a:rPr lang="es-ES" sz="14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Resumen</a:t>
            </a:r>
            <a:endParaRPr sz="14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pic>
        <p:nvPicPr>
          <p:cNvPr id="2" name="Imagen 1" descr="descarga"/>
          <p:cNvPicPr>
            <a:picLocks noChangeAspect="1"/>
          </p:cNvPicPr>
          <p:nvPr/>
        </p:nvPicPr>
        <p:blipFill>
          <a:blip r:embed="rId1"/>
          <a:stretch>
            <a:fillRect/>
          </a:stretch>
        </p:blipFill>
        <p:spPr>
          <a:xfrm>
            <a:off x="0" y="694690"/>
            <a:ext cx="12192000" cy="4013200"/>
          </a:xfrm>
          <a:prstGeom prst="rect">
            <a:avLst/>
          </a:prstGeom>
        </p:spPr>
      </p:pic>
      <p:sp>
        <p:nvSpPr>
          <p:cNvPr id="3" name="Google Shape;239;p7"/>
          <p:cNvSpPr/>
          <p:nvPr/>
        </p:nvSpPr>
        <p:spPr>
          <a:xfrm>
            <a:off x="838205" y="5000266"/>
            <a:ext cx="2743195" cy="492125"/>
          </a:xfrm>
          <a:prstGeom prst="rect">
            <a:avLst/>
          </a:prstGeom>
          <a:noFill/>
          <a:ln>
            <a:noFill/>
          </a:ln>
        </p:spPr>
        <p:txBody>
          <a:bodyPr spcFirstLastPara="1" wrap="square" lIns="0" tIns="0" rIns="0" bIns="0" anchor="t" anchorCtr="0">
            <a:spAutoFit/>
          </a:bodyPr>
          <a:p>
            <a:pPr marL="0" marR="0" lvl="0" indent="0" algn="l" rtl="0">
              <a:spcBef>
                <a:spcPts val="0"/>
              </a:spcBef>
              <a:spcAft>
                <a:spcPts val="0"/>
              </a:spcAft>
              <a:buNone/>
            </a:pPr>
            <a:r>
              <a:rPr lang="es-ES" sz="3200" b="0" i="0" u="none" strike="noStrike" cap="none">
                <a:solidFill>
                  <a:srgbClr val="18A9C8"/>
                </a:solidFill>
                <a:latin typeface="Gill Sans" panose="020B0502020104020203"/>
                <a:ea typeface="Gill Sans" panose="020B0502020104020203"/>
                <a:cs typeface="Gill Sans" panose="020B0502020104020203"/>
                <a:sym typeface="Gill Sans" panose="020B0502020104020203"/>
              </a:rPr>
              <a:t>8500</a:t>
            </a:r>
            <a:endParaRPr sz="3200" b="0" i="0" u="none" strike="noStrike" cap="none">
              <a:solidFill>
                <a:srgbClr val="18A9C8"/>
              </a:solidFill>
              <a:latin typeface="Gill Sans" panose="020B0502020104020203"/>
              <a:ea typeface="Gill Sans" panose="020B0502020104020203"/>
              <a:cs typeface="Gill Sans" panose="020B0502020104020203"/>
              <a:sym typeface="Gill Sans" panose="020B0502020104020203"/>
            </a:endParaRPr>
          </a:p>
        </p:txBody>
      </p:sp>
      <p:sp>
        <p:nvSpPr>
          <p:cNvPr id="5" name="Cuadro de texto 4"/>
          <p:cNvSpPr txBox="1"/>
          <p:nvPr/>
        </p:nvSpPr>
        <p:spPr>
          <a:xfrm>
            <a:off x="1812290" y="5374005"/>
            <a:ext cx="309880" cy="306705"/>
          </a:xfrm>
          <a:prstGeom prst="rect">
            <a:avLst/>
          </a:prstGeom>
          <a:noFill/>
        </p:spPr>
        <p:txBody>
          <a:bodyPr wrap="none" rtlCol="0">
            <a:spAutoFit/>
          </a:bodyPr>
          <a:p>
            <a:endParaRPr lang="es-MX"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cxnSp>
        <p:nvCxnSpPr>
          <p:cNvPr id="218" name="Google Shape;218;p6"/>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19" name="Google Shape;219;p6"/>
          <p:cNvSpPr txBox="1"/>
          <p:nvPr/>
        </p:nvSpPr>
        <p:spPr>
          <a:xfrm>
            <a:off x="228600" y="75401"/>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Variables a analizar - Clientes</a:t>
            </a:r>
            <a:br>
              <a:rPr lang="es-ES"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b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20" name="Google Shape;220;p6"/>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221" name="Google Shape;221;p6"/>
          <p:cNvSpPr/>
          <p:nvPr/>
        </p:nvSpPr>
        <p:spPr>
          <a:xfrm>
            <a:off x="832609" y="1021455"/>
            <a:ext cx="2428875" cy="876935"/>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Income category: el 33% de los clientes Activos tienen ingresos menores a $40,000</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22" name="Google Shape;222;p6"/>
          <p:cNvSpPr/>
          <p:nvPr/>
        </p:nvSpPr>
        <p:spPr>
          <a:xfrm>
            <a:off x="4479290" y="729615"/>
            <a:ext cx="3232785" cy="1461770"/>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Marital status: el 45% de los clientes son casados, cabe destacar que si bien hay pocos clientes divorciados, tiene una alta tasa de cuentas dadas de bajas en relación a las abiertas</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23" name="Google Shape;223;p6"/>
          <p:cNvSpPr/>
          <p:nvPr/>
        </p:nvSpPr>
        <p:spPr>
          <a:xfrm>
            <a:off x="8538638" y="1411028"/>
            <a:ext cx="2428875" cy="487313"/>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Card_Category: el 80 % de los clientes posee la tarjeta “Blue” </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pic>
        <p:nvPicPr>
          <p:cNvPr id="224" name="Google Shape;224;p6"/>
          <p:cNvPicPr preferRelativeResize="0"/>
          <p:nvPr/>
        </p:nvPicPr>
        <p:blipFill rotWithShape="1">
          <a:blip r:embed="rId1"/>
          <a:srcRect/>
          <a:stretch>
            <a:fillRect/>
          </a:stretch>
        </p:blipFill>
        <p:spPr>
          <a:xfrm>
            <a:off x="824837" y="2173949"/>
            <a:ext cx="2436549" cy="3794917"/>
          </a:xfrm>
          <a:prstGeom prst="rect">
            <a:avLst/>
          </a:prstGeom>
          <a:noFill/>
          <a:ln>
            <a:noFill/>
          </a:ln>
        </p:spPr>
      </p:pic>
      <p:pic>
        <p:nvPicPr>
          <p:cNvPr id="225" name="Google Shape;225;p6"/>
          <p:cNvPicPr preferRelativeResize="0"/>
          <p:nvPr/>
        </p:nvPicPr>
        <p:blipFill rotWithShape="1">
          <a:blip r:embed="rId2"/>
          <a:srcRect/>
          <a:stretch>
            <a:fillRect/>
          </a:stretch>
        </p:blipFill>
        <p:spPr>
          <a:xfrm>
            <a:off x="4649704" y="2191305"/>
            <a:ext cx="2892091" cy="3930386"/>
          </a:xfrm>
          <a:prstGeom prst="rect">
            <a:avLst/>
          </a:prstGeom>
          <a:noFill/>
          <a:ln>
            <a:noFill/>
          </a:ln>
        </p:spPr>
      </p:pic>
      <p:pic>
        <p:nvPicPr>
          <p:cNvPr id="226" name="Google Shape;226;p6"/>
          <p:cNvPicPr preferRelativeResize="0"/>
          <p:nvPr/>
        </p:nvPicPr>
        <p:blipFill rotWithShape="1">
          <a:blip r:embed="rId3"/>
          <a:srcRect/>
          <a:stretch>
            <a:fillRect/>
          </a:stretch>
        </p:blipFill>
        <p:spPr>
          <a:xfrm>
            <a:off x="8337745" y="3069268"/>
            <a:ext cx="2830659" cy="3842784"/>
          </a:xfrm>
          <a:prstGeom prst="rect">
            <a:avLst/>
          </a:prstGeom>
          <a:noFill/>
          <a:ln>
            <a:noFill/>
          </a:ln>
        </p:spPr>
      </p:pic>
      <p:sp>
        <p:nvSpPr>
          <p:cNvPr id="2" name="Google Shape;221;p6"/>
          <p:cNvSpPr/>
          <p:nvPr/>
        </p:nvSpPr>
        <p:spPr>
          <a:xfrm>
            <a:off x="832485" y="6121400"/>
            <a:ext cx="6400800" cy="292100"/>
          </a:xfrm>
          <a:prstGeom prst="rect">
            <a:avLst/>
          </a:prstGeom>
          <a:noFill/>
          <a:ln>
            <a:noFill/>
          </a:ln>
        </p:spPr>
        <p:txBody>
          <a:bodyPr spcFirstLastPara="1" wrap="square" lIns="0" tIns="0" rIns="0" bIns="0" anchor="t" anchorCtr="0">
            <a:spAutoFit/>
          </a:bodyPr>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 destacamos que las variables Education_ Level</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cxnSp>
        <p:nvCxnSpPr>
          <p:cNvPr id="252" name="Google Shape;252;p8"/>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53" name="Google Shape;253;p8"/>
          <p:cNvSpPr txBox="1"/>
          <p:nvPr/>
        </p:nvSpPr>
        <p:spPr>
          <a:xfrm>
            <a:off x="228600" y="71365"/>
            <a:ext cx="11734800" cy="6647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Análisis de correlación</a:t>
            </a:r>
            <a:br>
              <a:rPr lang="es-ES"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br>
            <a:r>
              <a:rPr lang="es-ES" sz="20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 </a:t>
            </a:r>
            <a:endParaRPr sz="28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54" name="Google Shape;254;p8"/>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255" name="Google Shape;255;p8"/>
          <p:cNvSpPr/>
          <p:nvPr/>
        </p:nvSpPr>
        <p:spPr>
          <a:xfrm>
            <a:off x="7400925" y="2026444"/>
            <a:ext cx="4268298" cy="487313"/>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Podemos observar una correlación positiva entre los meses que esta el cliente con la edad del mismo</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56" name="Google Shape;256;p8"/>
          <p:cNvSpPr/>
          <p:nvPr/>
        </p:nvSpPr>
        <p:spPr>
          <a:xfrm>
            <a:off x="7400925" y="3546456"/>
            <a:ext cx="4268298" cy="487313"/>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Se observa una correlación muy fuerte entre el limite de crédito y el promedio de crédito de los últimos 12 meses</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57" name="Google Shape;257;p8"/>
          <p:cNvSpPr/>
          <p:nvPr/>
        </p:nvSpPr>
        <p:spPr>
          <a:xfrm>
            <a:off x="7400925" y="5066469"/>
            <a:ext cx="4268298" cy="730969"/>
          </a:xfrm>
          <a:prstGeom prst="rect">
            <a:avLst/>
          </a:prstGeom>
          <a:noFill/>
          <a:ln>
            <a:noFill/>
          </a:ln>
        </p:spPr>
        <p:txBody>
          <a:bodyPr spcFirstLastPara="1" wrap="square" lIns="0" tIns="0" rIns="0" bIns="0" anchor="t" anchorCtr="0">
            <a:spAutoFit/>
          </a:bodyPr>
          <a:lstStyle/>
          <a:p>
            <a:pPr marL="0" marR="0" lvl="0" indent="0" algn="ctr" rtl="0">
              <a:lnSpc>
                <a:spcPct val="136000"/>
              </a:lnSpc>
              <a:spcBef>
                <a:spcPts val="0"/>
              </a:spcBef>
              <a:spcAft>
                <a:spcPts val="0"/>
              </a:spcAft>
              <a:buNone/>
            </a:pPr>
            <a:r>
              <a:rPr lang="es-ES"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Se destaca una correlación negativa entre la posibilidad de que el cliente permanezca o no en la empresa con la cantidad de transacciones netas (count)</a:t>
            </a:r>
            <a:endParaRPr sz="1400" b="0"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sp>
        <p:nvSpPr>
          <p:cNvPr id="258" name="Google Shape;258;p8" descr="Icono de gráfico de líneas."/>
          <p:cNvSpPr/>
          <p:nvPr/>
        </p:nvSpPr>
        <p:spPr>
          <a:xfrm>
            <a:off x="9425537" y="1614222"/>
            <a:ext cx="219075" cy="285750"/>
          </a:xfrm>
          <a:custGeom>
            <a:avLst/>
            <a:gdLst/>
            <a:ahLst/>
            <a:cxnLst/>
            <a:rect l="l" t="t" r="r" b="b"/>
            <a:pathLst>
              <a:path w="553" h="722" extrusionOk="0">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259" name="Google Shape;259;p8" descr="Esta imagen es un icono de cuatro hojas de papel. "/>
          <p:cNvGrpSpPr/>
          <p:nvPr/>
        </p:nvGrpSpPr>
        <p:grpSpPr>
          <a:xfrm>
            <a:off x="9415218" y="4652698"/>
            <a:ext cx="239712" cy="285750"/>
            <a:chOff x="5494338" y="1370013"/>
            <a:chExt cx="239712" cy="285750"/>
          </a:xfrm>
        </p:grpSpPr>
        <p:sp>
          <p:nvSpPr>
            <p:cNvPr id="260" name="Google Shape;260;p8"/>
            <p:cNvSpPr/>
            <p:nvPr/>
          </p:nvSpPr>
          <p:spPr>
            <a:xfrm>
              <a:off x="5629275" y="1370013"/>
              <a:ext cx="104775" cy="133350"/>
            </a:xfrm>
            <a:custGeom>
              <a:avLst/>
              <a:gdLst/>
              <a:ahLst/>
              <a:cxnLst/>
              <a:rect l="l" t="t" r="r" b="b"/>
              <a:pathLst>
                <a:path w="265" h="337" extrusionOk="0">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1" name="Google Shape;261;p8"/>
            <p:cNvSpPr/>
            <p:nvPr/>
          </p:nvSpPr>
          <p:spPr>
            <a:xfrm>
              <a:off x="5494338" y="1370013"/>
              <a:ext cx="106363" cy="133350"/>
            </a:xfrm>
            <a:custGeom>
              <a:avLst/>
              <a:gdLst/>
              <a:ahLst/>
              <a:cxnLst/>
              <a:rect l="l" t="t" r="r" b="b"/>
              <a:pathLst>
                <a:path w="266" h="337" extrusionOk="0">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2" name="Google Shape;262;p8"/>
            <p:cNvSpPr/>
            <p:nvPr/>
          </p:nvSpPr>
          <p:spPr>
            <a:xfrm>
              <a:off x="5629275" y="1522413"/>
              <a:ext cx="104775" cy="133350"/>
            </a:xfrm>
            <a:custGeom>
              <a:avLst/>
              <a:gdLst/>
              <a:ahLst/>
              <a:cxnLst/>
              <a:rect l="l" t="t" r="r" b="b"/>
              <a:pathLst>
                <a:path w="265" h="336" extrusionOk="0">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3" name="Google Shape;263;p8"/>
            <p:cNvSpPr/>
            <p:nvPr/>
          </p:nvSpPr>
          <p:spPr>
            <a:xfrm>
              <a:off x="5494338" y="1522413"/>
              <a:ext cx="106363" cy="133350"/>
            </a:xfrm>
            <a:custGeom>
              <a:avLst/>
              <a:gdLst/>
              <a:ahLst/>
              <a:cxnLst/>
              <a:rect l="l" t="t" r="r" b="b"/>
              <a:pathLst>
                <a:path w="266" h="336" extrusionOk="0">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grpSp>
        <p:nvGrpSpPr>
          <p:cNvPr id="264" name="Google Shape;264;p8" descr="Esta imagen es un icono de dos hojas de papel. "/>
          <p:cNvGrpSpPr/>
          <p:nvPr/>
        </p:nvGrpSpPr>
        <p:grpSpPr>
          <a:xfrm>
            <a:off x="9391405" y="3139847"/>
            <a:ext cx="287338" cy="285750"/>
            <a:chOff x="4319588" y="1370013"/>
            <a:chExt cx="287338" cy="285750"/>
          </a:xfrm>
        </p:grpSpPr>
        <p:sp>
          <p:nvSpPr>
            <p:cNvPr id="265" name="Google Shape;265;p8"/>
            <p:cNvSpPr/>
            <p:nvPr/>
          </p:nvSpPr>
          <p:spPr>
            <a:xfrm>
              <a:off x="4319588" y="1370013"/>
              <a:ext cx="161925" cy="209550"/>
            </a:xfrm>
            <a:custGeom>
              <a:avLst/>
              <a:gdLst/>
              <a:ahLst/>
              <a:cxnLst/>
              <a:rect l="l" t="t" r="r" b="b"/>
              <a:pathLst>
                <a:path w="410" h="529" extrusionOk="0">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6" name="Google Shape;266;p8"/>
            <p:cNvSpPr/>
            <p:nvPr/>
          </p:nvSpPr>
          <p:spPr>
            <a:xfrm>
              <a:off x="4505325" y="1374775"/>
              <a:ext cx="90488" cy="66675"/>
            </a:xfrm>
            <a:custGeom>
              <a:avLst/>
              <a:gdLst/>
              <a:ahLst/>
              <a:cxnLst/>
              <a:rect l="l" t="t" r="r" b="b"/>
              <a:pathLst>
                <a:path w="229" h="169" extrusionOk="0">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7" name="Google Shape;267;p8"/>
            <p:cNvSpPr/>
            <p:nvPr/>
          </p:nvSpPr>
          <p:spPr>
            <a:xfrm>
              <a:off x="4329113" y="1593850"/>
              <a:ext cx="90488" cy="58738"/>
            </a:xfrm>
            <a:custGeom>
              <a:avLst/>
              <a:gdLst/>
              <a:ahLst/>
              <a:cxnLst/>
              <a:rect l="l" t="t" r="r" b="b"/>
              <a:pathLst>
                <a:path w="228" h="146" extrusionOk="0">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8" name="Google Shape;268;p8"/>
            <p:cNvSpPr/>
            <p:nvPr/>
          </p:nvSpPr>
          <p:spPr>
            <a:xfrm>
              <a:off x="4443413" y="1446213"/>
              <a:ext cx="163513" cy="209550"/>
            </a:xfrm>
            <a:custGeom>
              <a:avLst/>
              <a:gdLst/>
              <a:ahLst/>
              <a:cxnLst/>
              <a:rect l="l" t="t" r="r" b="b"/>
              <a:pathLst>
                <a:path w="410" h="529" extrusionOk="0">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solidFill>
              <a:srgbClr val="18A9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pic>
        <p:nvPicPr>
          <p:cNvPr id="269" name="Google Shape;269;p8"/>
          <p:cNvPicPr preferRelativeResize="0"/>
          <p:nvPr/>
        </p:nvPicPr>
        <p:blipFill rotWithShape="1">
          <a:blip r:embed="rId1"/>
          <a:srcRect/>
          <a:stretch>
            <a:fillRect/>
          </a:stretch>
        </p:blipFill>
        <p:spPr>
          <a:xfrm>
            <a:off x="228600" y="1357332"/>
            <a:ext cx="7229546" cy="50889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cxnSp>
        <p:nvCxnSpPr>
          <p:cNvPr id="275" name="Google Shape;275;p9"/>
          <p:cNvCxnSpPr/>
          <p:nvPr/>
        </p:nvCxnSpPr>
        <p:spPr>
          <a:xfrm>
            <a:off x="8105775" y="522898"/>
            <a:ext cx="4086225" cy="0"/>
          </a:xfrm>
          <a:prstGeom prst="straightConnector1">
            <a:avLst/>
          </a:prstGeom>
          <a:noFill/>
          <a:ln w="12700" cap="rnd" cmpd="sng">
            <a:solidFill>
              <a:srgbClr val="107185"/>
            </a:solidFill>
            <a:prstDash val="solid"/>
            <a:round/>
            <a:headEnd type="oval" w="med" len="med"/>
            <a:tailEnd type="none" w="sm" len="sm"/>
          </a:ln>
        </p:spPr>
      </p:cxnSp>
      <p:sp>
        <p:nvSpPr>
          <p:cNvPr id="276" name="Google Shape;276;p9"/>
          <p:cNvSpPr txBox="1"/>
          <p:nvPr/>
        </p:nvSpPr>
        <p:spPr>
          <a:xfrm>
            <a:off x="228600" y="0"/>
            <a:ext cx="11734800" cy="386715"/>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Gill Sans" panose="020B0502020104020203"/>
              <a:buNone/>
            </a:pPr>
            <a:r>
              <a:rPr lang="es-ES"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rPr>
              <a:t>Selección de modelo de machine learning</a:t>
            </a:r>
            <a:endParaRPr sz="2800" b="1" i="0" u="none" strike="noStrike" cap="none">
              <a:solidFill>
                <a:srgbClr val="3F3F3F"/>
              </a:solidFill>
              <a:latin typeface="Gill Sans" panose="020B0502020104020203"/>
              <a:ea typeface="Gill Sans" panose="020B0502020104020203"/>
              <a:cs typeface="Gill Sans" panose="020B0502020104020203"/>
              <a:sym typeface="Gill Sans" panose="020B0502020104020203"/>
            </a:endParaRPr>
          </a:p>
        </p:txBody>
      </p:sp>
      <p:cxnSp>
        <p:nvCxnSpPr>
          <p:cNvPr id="277" name="Google Shape;277;p9"/>
          <p:cNvCxnSpPr/>
          <p:nvPr/>
        </p:nvCxnSpPr>
        <p:spPr>
          <a:xfrm>
            <a:off x="0" y="522898"/>
            <a:ext cx="4086225" cy="0"/>
          </a:xfrm>
          <a:prstGeom prst="straightConnector1">
            <a:avLst/>
          </a:prstGeom>
          <a:noFill/>
          <a:ln w="12700" cap="rnd" cmpd="sng">
            <a:solidFill>
              <a:srgbClr val="107185"/>
            </a:solidFill>
            <a:prstDash val="solid"/>
            <a:round/>
            <a:headEnd type="none" w="sm" len="sm"/>
            <a:tailEnd type="oval" w="med" len="med"/>
          </a:ln>
        </p:spPr>
      </p:cxnSp>
      <p:sp>
        <p:nvSpPr>
          <p:cNvPr id="279" name="Google Shape;279;p9"/>
          <p:cNvSpPr txBox="1"/>
          <p:nvPr/>
        </p:nvSpPr>
        <p:spPr>
          <a:xfrm>
            <a:off x="916305" y="3742690"/>
            <a:ext cx="10546080" cy="28905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Se emprendió una prueba con el propósito de discernir cuál algoritmo podría sobresalir en términos de eficiencia al trabajar con el conjunto de datos en cuestión.</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Los resultados recopilados, tal como se detallan en la tabla superior, arrojan que el algoritmo con un desempeño más sobresaliente es el XGBoost, seguido de cerca por el Random Forest.</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Es esencial subrayar que este análisis se ejecutó previoa al proceso de depuración y limpieza del conjunto de datos y antes de que se llevara a cabo la fase de ajuste de hiperparámetros. Esta metodología garantiza una evaluación del rendimiento de los algoritmos en un estado de igualdad, permitiendo así identificar sus potencialidades.</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s-ES" sz="1400">
                <a:solidFill>
                  <a:srgbClr val="3F3F3F"/>
                </a:solidFill>
                <a:latin typeface="Gill Sans" panose="020B0502020104020203"/>
                <a:ea typeface="Gill Sans" panose="020B0502020104020203"/>
                <a:cs typeface="Gill Sans" panose="020B0502020104020203"/>
                <a:sym typeface="Gill Sans" panose="020B0502020104020203"/>
              </a:rPr>
              <a:t>En resumen, los datos actuales respaldan la noción de que tanto el XGBoost como el Random Forest presentan habilidades prometedoras en el manejo de este conjunto de datos, y sería recomendable proceder con una optimización de hiperparámetros para alcanzar su máximo potencial.s</a:t>
            </a:r>
            <a:endParaRPr lang="es-ES" sz="1400">
              <a:solidFill>
                <a:srgbClr val="3F3F3F"/>
              </a:solidFill>
              <a:latin typeface="Gill Sans" panose="020B0502020104020203"/>
              <a:ea typeface="Gill Sans" panose="020B0502020104020203"/>
              <a:cs typeface="Gill Sans" panose="020B0502020104020203"/>
              <a:sym typeface="Gill Sans" panose="020B0502020104020203"/>
            </a:endParaRPr>
          </a:p>
        </p:txBody>
      </p:sp>
      <p:pic>
        <p:nvPicPr>
          <p:cNvPr id="2" name="Imagen 1" descr="newplot (1)"/>
          <p:cNvPicPr>
            <a:picLocks noChangeAspect="1"/>
          </p:cNvPicPr>
          <p:nvPr/>
        </p:nvPicPr>
        <p:blipFill>
          <a:blip r:embed="rId1"/>
          <a:srcRect l="3785" t="5574" r="4291" b="28051"/>
          <a:stretch>
            <a:fillRect/>
          </a:stretch>
        </p:blipFill>
        <p:spPr>
          <a:xfrm>
            <a:off x="520065" y="918845"/>
            <a:ext cx="11151870" cy="2823845"/>
          </a:xfrm>
          <a:prstGeom prst="rect">
            <a:avLst/>
          </a:prstGeom>
        </p:spPr>
      </p:pic>
    </p:spTree>
  </p:cSld>
  <p:clrMapOvr>
    <a:masterClrMapping/>
  </p:clrMapOvr>
</p:sld>
</file>

<file path=ppt/theme/theme1.xml><?xml version="1.0" encoding="utf-8"?>
<a:theme xmlns:a="http://schemas.openxmlformats.org/drawingml/2006/main" name="Dividendo">
  <a:themeElements>
    <a:clrScheme name="Dividendo">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6743</Words>
  <Application>WPS Presentation</Application>
  <PresentationFormat/>
  <Paragraphs>187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Gill Sans</vt:lpstr>
      <vt:lpstr>Noto Sans Symbols</vt:lpstr>
      <vt:lpstr>Cano</vt:lpstr>
      <vt:lpstr>Calibri</vt:lpstr>
      <vt:lpstr>Quattrocento Sans</vt:lpstr>
      <vt:lpstr>Microsoft YaHei</vt:lpstr>
      <vt:lpstr>Arial Unicode MS</vt:lpstr>
      <vt:lpstr>Dividendo</vt:lpstr>
      <vt:lpstr>ANALISIS DE CARTERA DE CLIENTES </vt:lpstr>
      <vt:lpstr>PowerPoint 演示文稿</vt:lpstr>
      <vt:lpstr>CONTEXTO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 CARTERA DE CLIENTES </dc:title>
  <dc:creator/>
  <cp:lastModifiedBy>MegaTecnologia</cp:lastModifiedBy>
  <cp:revision>3</cp:revision>
  <dcterms:created xsi:type="dcterms:W3CDTF">2023-08-16T22:59:00Z</dcterms:created>
  <dcterms:modified xsi:type="dcterms:W3CDTF">2023-09-02T23:07:59Z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963C9A739E5E487CB8AC952077CD3643</vt:lpwstr>
  </property>
  <property fmtid="{D5CDD505-2E9C-101B-9397-08002B2CF9AE}" pid="3" name="KSOProductBuildVer">
    <vt:lpwstr>2058-11.2.0.11537</vt:lpwstr>
  </property>
</Properties>
</file>