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5" r:id="rId4"/>
    <p:sldId id="262" r:id="rId5"/>
    <p:sldId id="266" r:id="rId6"/>
    <p:sldId id="267" r:id="rId7"/>
    <p:sldId id="263" r:id="rId8"/>
    <p:sldId id="264" r:id="rId9"/>
    <p:sldId id="259" r:id="rId10"/>
    <p:sldId id="258" r:id="rId11"/>
    <p:sldId id="268"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CD144-A44C-4B16-B26C-2E677538FC2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CD47E2DB-095B-4ECE-9C73-9D16A6CFF6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E5F9DB9-ED06-4618-8630-A6A379F56DE5}"/>
              </a:ext>
            </a:extLst>
          </p:cNvPr>
          <p:cNvSpPr>
            <a:spLocks noGrp="1"/>
          </p:cNvSpPr>
          <p:nvPr>
            <p:ph type="dt" sz="half" idx="10"/>
          </p:nvPr>
        </p:nvSpPr>
        <p:spPr/>
        <p:txBody>
          <a:bodyPr/>
          <a:lstStyle/>
          <a:p>
            <a:fld id="{DAA5FEDD-0092-4FD7-986A-4920F69C0C1C}" type="datetimeFigureOut">
              <a:rPr lang="es-CO" smtClean="0"/>
              <a:t>1/03/2022</a:t>
            </a:fld>
            <a:endParaRPr lang="es-CO"/>
          </a:p>
        </p:txBody>
      </p:sp>
      <p:sp>
        <p:nvSpPr>
          <p:cNvPr id="5" name="Marcador de pie de página 4">
            <a:extLst>
              <a:ext uri="{FF2B5EF4-FFF2-40B4-BE49-F238E27FC236}">
                <a16:creationId xmlns:a16="http://schemas.microsoft.com/office/drawing/2014/main" id="{2DF95A92-EF32-462D-8A8B-CBDA34725EB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C0E63AA-7929-4E30-A64D-E1A1CD9BB972}"/>
              </a:ext>
            </a:extLst>
          </p:cNvPr>
          <p:cNvSpPr>
            <a:spLocks noGrp="1"/>
          </p:cNvSpPr>
          <p:nvPr>
            <p:ph type="sldNum" sz="quarter" idx="12"/>
          </p:nvPr>
        </p:nvSpPr>
        <p:spPr/>
        <p:txBody>
          <a:bodyPr/>
          <a:lstStyle/>
          <a:p>
            <a:fld id="{2FD61D06-11E5-44D8-85BE-36FE03E50FDA}" type="slidenum">
              <a:rPr lang="es-CO" smtClean="0"/>
              <a:t>‹#›</a:t>
            </a:fld>
            <a:endParaRPr lang="es-CO"/>
          </a:p>
        </p:txBody>
      </p:sp>
    </p:spTree>
    <p:extLst>
      <p:ext uri="{BB962C8B-B14F-4D97-AF65-F5344CB8AC3E}">
        <p14:creationId xmlns:p14="http://schemas.microsoft.com/office/powerpoint/2010/main" val="313265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622E3-7BBC-4C87-84DA-7E391BFD8B8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B0CF85D-3DA5-498C-8D50-785AF10E38B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D8A03FA-3B19-4919-BBEB-3325BF20A798}"/>
              </a:ext>
            </a:extLst>
          </p:cNvPr>
          <p:cNvSpPr>
            <a:spLocks noGrp="1"/>
          </p:cNvSpPr>
          <p:nvPr>
            <p:ph type="dt" sz="half" idx="10"/>
          </p:nvPr>
        </p:nvSpPr>
        <p:spPr/>
        <p:txBody>
          <a:bodyPr/>
          <a:lstStyle/>
          <a:p>
            <a:fld id="{DAA5FEDD-0092-4FD7-986A-4920F69C0C1C}" type="datetimeFigureOut">
              <a:rPr lang="es-CO" smtClean="0"/>
              <a:t>1/03/2022</a:t>
            </a:fld>
            <a:endParaRPr lang="es-CO"/>
          </a:p>
        </p:txBody>
      </p:sp>
      <p:sp>
        <p:nvSpPr>
          <p:cNvPr id="5" name="Marcador de pie de página 4">
            <a:extLst>
              <a:ext uri="{FF2B5EF4-FFF2-40B4-BE49-F238E27FC236}">
                <a16:creationId xmlns:a16="http://schemas.microsoft.com/office/drawing/2014/main" id="{6B1219AF-1BA0-4D49-B620-DFF66FEF28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9306CB1-5175-44EE-B412-62F926B1AD1D}"/>
              </a:ext>
            </a:extLst>
          </p:cNvPr>
          <p:cNvSpPr>
            <a:spLocks noGrp="1"/>
          </p:cNvSpPr>
          <p:nvPr>
            <p:ph type="sldNum" sz="quarter" idx="12"/>
          </p:nvPr>
        </p:nvSpPr>
        <p:spPr/>
        <p:txBody>
          <a:bodyPr/>
          <a:lstStyle/>
          <a:p>
            <a:fld id="{2FD61D06-11E5-44D8-85BE-36FE03E50FDA}" type="slidenum">
              <a:rPr lang="es-CO" smtClean="0"/>
              <a:t>‹#›</a:t>
            </a:fld>
            <a:endParaRPr lang="es-CO"/>
          </a:p>
        </p:txBody>
      </p:sp>
    </p:spTree>
    <p:extLst>
      <p:ext uri="{BB962C8B-B14F-4D97-AF65-F5344CB8AC3E}">
        <p14:creationId xmlns:p14="http://schemas.microsoft.com/office/powerpoint/2010/main" val="109410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84FD08-1355-48A4-A842-0642EC4658C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25222EF-BF41-4643-A2A1-B8D6A49A560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3ECE36F-C5B3-46D9-A7C9-D1AD445D5E8D}"/>
              </a:ext>
            </a:extLst>
          </p:cNvPr>
          <p:cNvSpPr>
            <a:spLocks noGrp="1"/>
          </p:cNvSpPr>
          <p:nvPr>
            <p:ph type="dt" sz="half" idx="10"/>
          </p:nvPr>
        </p:nvSpPr>
        <p:spPr/>
        <p:txBody>
          <a:bodyPr/>
          <a:lstStyle/>
          <a:p>
            <a:fld id="{DAA5FEDD-0092-4FD7-986A-4920F69C0C1C}" type="datetimeFigureOut">
              <a:rPr lang="es-CO" smtClean="0"/>
              <a:t>1/03/2022</a:t>
            </a:fld>
            <a:endParaRPr lang="es-CO"/>
          </a:p>
        </p:txBody>
      </p:sp>
      <p:sp>
        <p:nvSpPr>
          <p:cNvPr id="5" name="Marcador de pie de página 4">
            <a:extLst>
              <a:ext uri="{FF2B5EF4-FFF2-40B4-BE49-F238E27FC236}">
                <a16:creationId xmlns:a16="http://schemas.microsoft.com/office/drawing/2014/main" id="{9EDF709C-017E-4116-B19D-E6C14967FA2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250194-4F5A-4C6A-A7F6-D51978ABA4C7}"/>
              </a:ext>
            </a:extLst>
          </p:cNvPr>
          <p:cNvSpPr>
            <a:spLocks noGrp="1"/>
          </p:cNvSpPr>
          <p:nvPr>
            <p:ph type="sldNum" sz="quarter" idx="12"/>
          </p:nvPr>
        </p:nvSpPr>
        <p:spPr/>
        <p:txBody>
          <a:bodyPr/>
          <a:lstStyle/>
          <a:p>
            <a:fld id="{2FD61D06-11E5-44D8-85BE-36FE03E50FDA}" type="slidenum">
              <a:rPr lang="es-CO" smtClean="0"/>
              <a:t>‹#›</a:t>
            </a:fld>
            <a:endParaRPr lang="es-CO"/>
          </a:p>
        </p:txBody>
      </p:sp>
    </p:spTree>
    <p:extLst>
      <p:ext uri="{BB962C8B-B14F-4D97-AF65-F5344CB8AC3E}">
        <p14:creationId xmlns:p14="http://schemas.microsoft.com/office/powerpoint/2010/main" val="79380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E929D8-8884-432F-8554-13E7595D461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2AFBF9-0685-46DC-8E04-4E693BCA8E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F1CA5F9-66BE-4CC6-BAB8-7392D2374FAA}"/>
              </a:ext>
            </a:extLst>
          </p:cNvPr>
          <p:cNvSpPr>
            <a:spLocks noGrp="1"/>
          </p:cNvSpPr>
          <p:nvPr>
            <p:ph type="dt" sz="half" idx="10"/>
          </p:nvPr>
        </p:nvSpPr>
        <p:spPr/>
        <p:txBody>
          <a:bodyPr/>
          <a:lstStyle/>
          <a:p>
            <a:fld id="{DAA5FEDD-0092-4FD7-986A-4920F69C0C1C}" type="datetimeFigureOut">
              <a:rPr lang="es-CO" smtClean="0"/>
              <a:t>1/03/2022</a:t>
            </a:fld>
            <a:endParaRPr lang="es-CO"/>
          </a:p>
        </p:txBody>
      </p:sp>
      <p:sp>
        <p:nvSpPr>
          <p:cNvPr id="5" name="Marcador de pie de página 4">
            <a:extLst>
              <a:ext uri="{FF2B5EF4-FFF2-40B4-BE49-F238E27FC236}">
                <a16:creationId xmlns:a16="http://schemas.microsoft.com/office/drawing/2014/main" id="{38143F76-FF84-4A99-8129-F4ABF8F91D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8178309-40F3-4C0F-B062-4FAD22F7E8BD}"/>
              </a:ext>
            </a:extLst>
          </p:cNvPr>
          <p:cNvSpPr>
            <a:spLocks noGrp="1"/>
          </p:cNvSpPr>
          <p:nvPr>
            <p:ph type="sldNum" sz="quarter" idx="12"/>
          </p:nvPr>
        </p:nvSpPr>
        <p:spPr/>
        <p:txBody>
          <a:bodyPr/>
          <a:lstStyle/>
          <a:p>
            <a:fld id="{2FD61D06-11E5-44D8-85BE-36FE03E50FDA}" type="slidenum">
              <a:rPr lang="es-CO" smtClean="0"/>
              <a:t>‹#›</a:t>
            </a:fld>
            <a:endParaRPr lang="es-CO"/>
          </a:p>
        </p:txBody>
      </p:sp>
    </p:spTree>
    <p:extLst>
      <p:ext uri="{BB962C8B-B14F-4D97-AF65-F5344CB8AC3E}">
        <p14:creationId xmlns:p14="http://schemas.microsoft.com/office/powerpoint/2010/main" val="401912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795D5-842B-4487-A176-542639DDE0B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9FA1AA4-F309-4010-BDDB-64788385A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1533597-1CA2-4B45-84DB-C9ACDEF4D263}"/>
              </a:ext>
            </a:extLst>
          </p:cNvPr>
          <p:cNvSpPr>
            <a:spLocks noGrp="1"/>
          </p:cNvSpPr>
          <p:nvPr>
            <p:ph type="dt" sz="half" idx="10"/>
          </p:nvPr>
        </p:nvSpPr>
        <p:spPr/>
        <p:txBody>
          <a:bodyPr/>
          <a:lstStyle/>
          <a:p>
            <a:fld id="{DAA5FEDD-0092-4FD7-986A-4920F69C0C1C}" type="datetimeFigureOut">
              <a:rPr lang="es-CO" smtClean="0"/>
              <a:t>1/03/2022</a:t>
            </a:fld>
            <a:endParaRPr lang="es-CO"/>
          </a:p>
        </p:txBody>
      </p:sp>
      <p:sp>
        <p:nvSpPr>
          <p:cNvPr id="5" name="Marcador de pie de página 4">
            <a:extLst>
              <a:ext uri="{FF2B5EF4-FFF2-40B4-BE49-F238E27FC236}">
                <a16:creationId xmlns:a16="http://schemas.microsoft.com/office/drawing/2014/main" id="{4A7D0DCD-BEB3-440A-8ECC-EC85240AA4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622525D-95AE-4A35-A57F-69B89F7D83E0}"/>
              </a:ext>
            </a:extLst>
          </p:cNvPr>
          <p:cNvSpPr>
            <a:spLocks noGrp="1"/>
          </p:cNvSpPr>
          <p:nvPr>
            <p:ph type="sldNum" sz="quarter" idx="12"/>
          </p:nvPr>
        </p:nvSpPr>
        <p:spPr/>
        <p:txBody>
          <a:bodyPr/>
          <a:lstStyle/>
          <a:p>
            <a:fld id="{2FD61D06-11E5-44D8-85BE-36FE03E50FDA}" type="slidenum">
              <a:rPr lang="es-CO" smtClean="0"/>
              <a:t>‹#›</a:t>
            </a:fld>
            <a:endParaRPr lang="es-CO"/>
          </a:p>
        </p:txBody>
      </p:sp>
    </p:spTree>
    <p:extLst>
      <p:ext uri="{BB962C8B-B14F-4D97-AF65-F5344CB8AC3E}">
        <p14:creationId xmlns:p14="http://schemas.microsoft.com/office/powerpoint/2010/main" val="177765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9E7F1C-5324-4D08-B2E1-DC78CD5EE61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E384DD1-12BB-4AD7-BA9B-C76B22B6896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5C091EA-FF39-4C02-A104-F186CB8D44A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EF932AF-B78F-45E9-9B82-B8992AC31DE5}"/>
              </a:ext>
            </a:extLst>
          </p:cNvPr>
          <p:cNvSpPr>
            <a:spLocks noGrp="1"/>
          </p:cNvSpPr>
          <p:nvPr>
            <p:ph type="dt" sz="half" idx="10"/>
          </p:nvPr>
        </p:nvSpPr>
        <p:spPr/>
        <p:txBody>
          <a:bodyPr/>
          <a:lstStyle/>
          <a:p>
            <a:fld id="{DAA5FEDD-0092-4FD7-986A-4920F69C0C1C}" type="datetimeFigureOut">
              <a:rPr lang="es-CO" smtClean="0"/>
              <a:t>1/03/2022</a:t>
            </a:fld>
            <a:endParaRPr lang="es-CO"/>
          </a:p>
        </p:txBody>
      </p:sp>
      <p:sp>
        <p:nvSpPr>
          <p:cNvPr id="6" name="Marcador de pie de página 5">
            <a:extLst>
              <a:ext uri="{FF2B5EF4-FFF2-40B4-BE49-F238E27FC236}">
                <a16:creationId xmlns:a16="http://schemas.microsoft.com/office/drawing/2014/main" id="{455F9C3C-BF53-417E-9E17-4EBC62BDC9D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8D83CAB-1F52-4134-BE2C-F6DD2C8338AC}"/>
              </a:ext>
            </a:extLst>
          </p:cNvPr>
          <p:cNvSpPr>
            <a:spLocks noGrp="1"/>
          </p:cNvSpPr>
          <p:nvPr>
            <p:ph type="sldNum" sz="quarter" idx="12"/>
          </p:nvPr>
        </p:nvSpPr>
        <p:spPr/>
        <p:txBody>
          <a:bodyPr/>
          <a:lstStyle/>
          <a:p>
            <a:fld id="{2FD61D06-11E5-44D8-85BE-36FE03E50FDA}" type="slidenum">
              <a:rPr lang="es-CO" smtClean="0"/>
              <a:t>‹#›</a:t>
            </a:fld>
            <a:endParaRPr lang="es-CO"/>
          </a:p>
        </p:txBody>
      </p:sp>
    </p:spTree>
    <p:extLst>
      <p:ext uri="{BB962C8B-B14F-4D97-AF65-F5344CB8AC3E}">
        <p14:creationId xmlns:p14="http://schemas.microsoft.com/office/powerpoint/2010/main" val="37538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88462-D799-4473-AB21-CD52377B377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4C7D377-C257-452F-ACBA-9040F4F3E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AA79B44-F7E1-4C09-B51E-D23DECA202E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F2B1BB2-A563-40AF-A62D-260B3A7F9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B44BFB8-CA90-4D17-9782-EEA7AED3317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8548756-F885-45DE-B960-A02E47564C1C}"/>
              </a:ext>
            </a:extLst>
          </p:cNvPr>
          <p:cNvSpPr>
            <a:spLocks noGrp="1"/>
          </p:cNvSpPr>
          <p:nvPr>
            <p:ph type="dt" sz="half" idx="10"/>
          </p:nvPr>
        </p:nvSpPr>
        <p:spPr/>
        <p:txBody>
          <a:bodyPr/>
          <a:lstStyle/>
          <a:p>
            <a:fld id="{DAA5FEDD-0092-4FD7-986A-4920F69C0C1C}" type="datetimeFigureOut">
              <a:rPr lang="es-CO" smtClean="0"/>
              <a:t>1/03/2022</a:t>
            </a:fld>
            <a:endParaRPr lang="es-CO"/>
          </a:p>
        </p:txBody>
      </p:sp>
      <p:sp>
        <p:nvSpPr>
          <p:cNvPr id="8" name="Marcador de pie de página 7">
            <a:extLst>
              <a:ext uri="{FF2B5EF4-FFF2-40B4-BE49-F238E27FC236}">
                <a16:creationId xmlns:a16="http://schemas.microsoft.com/office/drawing/2014/main" id="{62E8953A-439F-4D72-9399-4B1D2A1047E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C0FA4EDF-D254-4EBB-831D-6976AE377647}"/>
              </a:ext>
            </a:extLst>
          </p:cNvPr>
          <p:cNvSpPr>
            <a:spLocks noGrp="1"/>
          </p:cNvSpPr>
          <p:nvPr>
            <p:ph type="sldNum" sz="quarter" idx="12"/>
          </p:nvPr>
        </p:nvSpPr>
        <p:spPr/>
        <p:txBody>
          <a:bodyPr/>
          <a:lstStyle/>
          <a:p>
            <a:fld id="{2FD61D06-11E5-44D8-85BE-36FE03E50FDA}" type="slidenum">
              <a:rPr lang="es-CO" smtClean="0"/>
              <a:t>‹#›</a:t>
            </a:fld>
            <a:endParaRPr lang="es-CO"/>
          </a:p>
        </p:txBody>
      </p:sp>
    </p:spTree>
    <p:extLst>
      <p:ext uri="{BB962C8B-B14F-4D97-AF65-F5344CB8AC3E}">
        <p14:creationId xmlns:p14="http://schemas.microsoft.com/office/powerpoint/2010/main" val="354714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77513-9CA7-4A00-A5F1-BA2D6A143F7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E07ED98-54D0-42D8-94B0-F27C6F77D389}"/>
              </a:ext>
            </a:extLst>
          </p:cNvPr>
          <p:cNvSpPr>
            <a:spLocks noGrp="1"/>
          </p:cNvSpPr>
          <p:nvPr>
            <p:ph type="dt" sz="half" idx="10"/>
          </p:nvPr>
        </p:nvSpPr>
        <p:spPr/>
        <p:txBody>
          <a:bodyPr/>
          <a:lstStyle/>
          <a:p>
            <a:fld id="{DAA5FEDD-0092-4FD7-986A-4920F69C0C1C}" type="datetimeFigureOut">
              <a:rPr lang="es-CO" smtClean="0"/>
              <a:t>1/03/2022</a:t>
            </a:fld>
            <a:endParaRPr lang="es-CO"/>
          </a:p>
        </p:txBody>
      </p:sp>
      <p:sp>
        <p:nvSpPr>
          <p:cNvPr id="4" name="Marcador de pie de página 3">
            <a:extLst>
              <a:ext uri="{FF2B5EF4-FFF2-40B4-BE49-F238E27FC236}">
                <a16:creationId xmlns:a16="http://schemas.microsoft.com/office/drawing/2014/main" id="{C080E703-2EA3-47B1-BBAD-F953C5D4ABA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090087C-7FD3-4FEE-BB42-B2DA05A4E576}"/>
              </a:ext>
            </a:extLst>
          </p:cNvPr>
          <p:cNvSpPr>
            <a:spLocks noGrp="1"/>
          </p:cNvSpPr>
          <p:nvPr>
            <p:ph type="sldNum" sz="quarter" idx="12"/>
          </p:nvPr>
        </p:nvSpPr>
        <p:spPr/>
        <p:txBody>
          <a:bodyPr/>
          <a:lstStyle/>
          <a:p>
            <a:fld id="{2FD61D06-11E5-44D8-85BE-36FE03E50FDA}" type="slidenum">
              <a:rPr lang="es-CO" smtClean="0"/>
              <a:t>‹#›</a:t>
            </a:fld>
            <a:endParaRPr lang="es-CO"/>
          </a:p>
        </p:txBody>
      </p:sp>
    </p:spTree>
    <p:extLst>
      <p:ext uri="{BB962C8B-B14F-4D97-AF65-F5344CB8AC3E}">
        <p14:creationId xmlns:p14="http://schemas.microsoft.com/office/powerpoint/2010/main" val="81162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EDE689F-66C2-4C1A-A17B-D022C93A79A9}"/>
              </a:ext>
            </a:extLst>
          </p:cNvPr>
          <p:cNvSpPr>
            <a:spLocks noGrp="1"/>
          </p:cNvSpPr>
          <p:nvPr>
            <p:ph type="dt" sz="half" idx="10"/>
          </p:nvPr>
        </p:nvSpPr>
        <p:spPr/>
        <p:txBody>
          <a:bodyPr/>
          <a:lstStyle/>
          <a:p>
            <a:fld id="{DAA5FEDD-0092-4FD7-986A-4920F69C0C1C}" type="datetimeFigureOut">
              <a:rPr lang="es-CO" smtClean="0"/>
              <a:t>1/03/2022</a:t>
            </a:fld>
            <a:endParaRPr lang="es-CO"/>
          </a:p>
        </p:txBody>
      </p:sp>
      <p:sp>
        <p:nvSpPr>
          <p:cNvPr id="3" name="Marcador de pie de página 2">
            <a:extLst>
              <a:ext uri="{FF2B5EF4-FFF2-40B4-BE49-F238E27FC236}">
                <a16:creationId xmlns:a16="http://schemas.microsoft.com/office/drawing/2014/main" id="{69B0BCE0-C340-4959-9190-CD3A349AEBB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4F141F2-7A12-4148-8C95-51744AB8FF82}"/>
              </a:ext>
            </a:extLst>
          </p:cNvPr>
          <p:cNvSpPr>
            <a:spLocks noGrp="1"/>
          </p:cNvSpPr>
          <p:nvPr>
            <p:ph type="sldNum" sz="quarter" idx="12"/>
          </p:nvPr>
        </p:nvSpPr>
        <p:spPr/>
        <p:txBody>
          <a:bodyPr/>
          <a:lstStyle/>
          <a:p>
            <a:fld id="{2FD61D06-11E5-44D8-85BE-36FE03E50FDA}" type="slidenum">
              <a:rPr lang="es-CO" smtClean="0"/>
              <a:t>‹#›</a:t>
            </a:fld>
            <a:endParaRPr lang="es-CO"/>
          </a:p>
        </p:txBody>
      </p:sp>
    </p:spTree>
    <p:extLst>
      <p:ext uri="{BB962C8B-B14F-4D97-AF65-F5344CB8AC3E}">
        <p14:creationId xmlns:p14="http://schemas.microsoft.com/office/powerpoint/2010/main" val="562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2AED29-26F1-4F7C-9DE4-BD608E3446F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BAD8B13-6FAF-4F11-8AC7-502CD5453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19C3097-7548-49E3-84D1-EE19DF4ED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BA8740-46F2-4282-9F25-509BAA7128A4}"/>
              </a:ext>
            </a:extLst>
          </p:cNvPr>
          <p:cNvSpPr>
            <a:spLocks noGrp="1"/>
          </p:cNvSpPr>
          <p:nvPr>
            <p:ph type="dt" sz="half" idx="10"/>
          </p:nvPr>
        </p:nvSpPr>
        <p:spPr/>
        <p:txBody>
          <a:bodyPr/>
          <a:lstStyle/>
          <a:p>
            <a:fld id="{DAA5FEDD-0092-4FD7-986A-4920F69C0C1C}" type="datetimeFigureOut">
              <a:rPr lang="es-CO" smtClean="0"/>
              <a:t>1/03/2022</a:t>
            </a:fld>
            <a:endParaRPr lang="es-CO"/>
          </a:p>
        </p:txBody>
      </p:sp>
      <p:sp>
        <p:nvSpPr>
          <p:cNvPr id="6" name="Marcador de pie de página 5">
            <a:extLst>
              <a:ext uri="{FF2B5EF4-FFF2-40B4-BE49-F238E27FC236}">
                <a16:creationId xmlns:a16="http://schemas.microsoft.com/office/drawing/2014/main" id="{BE006114-36A7-4D1D-B0D5-01DAC0C9405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A71C1E5-DA04-43DB-8092-EE841E3B7620}"/>
              </a:ext>
            </a:extLst>
          </p:cNvPr>
          <p:cNvSpPr>
            <a:spLocks noGrp="1"/>
          </p:cNvSpPr>
          <p:nvPr>
            <p:ph type="sldNum" sz="quarter" idx="12"/>
          </p:nvPr>
        </p:nvSpPr>
        <p:spPr/>
        <p:txBody>
          <a:bodyPr/>
          <a:lstStyle/>
          <a:p>
            <a:fld id="{2FD61D06-11E5-44D8-85BE-36FE03E50FDA}" type="slidenum">
              <a:rPr lang="es-CO" smtClean="0"/>
              <a:t>‹#›</a:t>
            </a:fld>
            <a:endParaRPr lang="es-CO"/>
          </a:p>
        </p:txBody>
      </p:sp>
    </p:spTree>
    <p:extLst>
      <p:ext uri="{BB962C8B-B14F-4D97-AF65-F5344CB8AC3E}">
        <p14:creationId xmlns:p14="http://schemas.microsoft.com/office/powerpoint/2010/main" val="241221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FADF75-50D8-4A10-BA19-0DDFA5A206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4A602D2-CB12-4E1C-A8D3-47508446C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564CA33-79A4-4AB5-9C6C-9C708D5AC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9CF3E4E-FBBB-4D4C-9DDF-9F11CD96ACB8}"/>
              </a:ext>
            </a:extLst>
          </p:cNvPr>
          <p:cNvSpPr>
            <a:spLocks noGrp="1"/>
          </p:cNvSpPr>
          <p:nvPr>
            <p:ph type="dt" sz="half" idx="10"/>
          </p:nvPr>
        </p:nvSpPr>
        <p:spPr/>
        <p:txBody>
          <a:bodyPr/>
          <a:lstStyle/>
          <a:p>
            <a:fld id="{DAA5FEDD-0092-4FD7-986A-4920F69C0C1C}" type="datetimeFigureOut">
              <a:rPr lang="es-CO" smtClean="0"/>
              <a:t>1/03/2022</a:t>
            </a:fld>
            <a:endParaRPr lang="es-CO"/>
          </a:p>
        </p:txBody>
      </p:sp>
      <p:sp>
        <p:nvSpPr>
          <p:cNvPr id="6" name="Marcador de pie de página 5">
            <a:extLst>
              <a:ext uri="{FF2B5EF4-FFF2-40B4-BE49-F238E27FC236}">
                <a16:creationId xmlns:a16="http://schemas.microsoft.com/office/drawing/2014/main" id="{91E4B639-232A-462C-A337-C903D2F59C8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0CB2FB3-AA82-41A5-8CFE-74EBCCBFA790}"/>
              </a:ext>
            </a:extLst>
          </p:cNvPr>
          <p:cNvSpPr>
            <a:spLocks noGrp="1"/>
          </p:cNvSpPr>
          <p:nvPr>
            <p:ph type="sldNum" sz="quarter" idx="12"/>
          </p:nvPr>
        </p:nvSpPr>
        <p:spPr/>
        <p:txBody>
          <a:bodyPr/>
          <a:lstStyle/>
          <a:p>
            <a:fld id="{2FD61D06-11E5-44D8-85BE-36FE03E50FDA}" type="slidenum">
              <a:rPr lang="es-CO" smtClean="0"/>
              <a:t>‹#›</a:t>
            </a:fld>
            <a:endParaRPr lang="es-CO"/>
          </a:p>
        </p:txBody>
      </p:sp>
    </p:spTree>
    <p:extLst>
      <p:ext uri="{BB962C8B-B14F-4D97-AF65-F5344CB8AC3E}">
        <p14:creationId xmlns:p14="http://schemas.microsoft.com/office/powerpoint/2010/main" val="331991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2B3B493-B120-4265-82C7-62F622D93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B20F6AE-E197-49AE-AEF2-A4E9E261C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9922A1B-8817-4B75-B5D6-8EF2B8BD27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5FEDD-0092-4FD7-986A-4920F69C0C1C}" type="datetimeFigureOut">
              <a:rPr lang="es-CO" smtClean="0"/>
              <a:t>1/03/2022</a:t>
            </a:fld>
            <a:endParaRPr lang="es-CO"/>
          </a:p>
        </p:txBody>
      </p:sp>
      <p:sp>
        <p:nvSpPr>
          <p:cNvPr id="5" name="Marcador de pie de página 4">
            <a:extLst>
              <a:ext uri="{FF2B5EF4-FFF2-40B4-BE49-F238E27FC236}">
                <a16:creationId xmlns:a16="http://schemas.microsoft.com/office/drawing/2014/main" id="{7AEA2742-2683-4FFF-954C-35475E081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380520A-9FAE-42B3-8D6D-E352F8FC2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61D06-11E5-44D8-85BE-36FE03E50FDA}" type="slidenum">
              <a:rPr lang="es-CO" smtClean="0"/>
              <a:t>‹#›</a:t>
            </a:fld>
            <a:endParaRPr lang="es-CO"/>
          </a:p>
        </p:txBody>
      </p:sp>
    </p:spTree>
    <p:extLst>
      <p:ext uri="{BB962C8B-B14F-4D97-AF65-F5344CB8AC3E}">
        <p14:creationId xmlns:p14="http://schemas.microsoft.com/office/powerpoint/2010/main" val="113034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97947-E66F-4DB8-9F5B-88911CE1C029}"/>
              </a:ext>
            </a:extLst>
          </p:cNvPr>
          <p:cNvSpPr>
            <a:spLocks noGrp="1"/>
          </p:cNvSpPr>
          <p:nvPr>
            <p:ph type="ctrTitle"/>
          </p:nvPr>
        </p:nvSpPr>
        <p:spPr/>
        <p:txBody>
          <a:bodyPr/>
          <a:lstStyle/>
          <a:p>
            <a:r>
              <a:rPr lang="es-ES" dirty="0"/>
              <a:t>Elementos de un problema de </a:t>
            </a:r>
            <a:r>
              <a:rPr lang="es-ES" dirty="0" err="1"/>
              <a:t>DistrictIn</a:t>
            </a:r>
            <a:endParaRPr lang="es-CO" dirty="0"/>
          </a:p>
        </p:txBody>
      </p:sp>
      <p:sp>
        <p:nvSpPr>
          <p:cNvPr id="3" name="Subtítulo 2">
            <a:extLst>
              <a:ext uri="{FF2B5EF4-FFF2-40B4-BE49-F238E27FC236}">
                <a16:creationId xmlns:a16="http://schemas.microsoft.com/office/drawing/2014/main" id="{8F262289-A65A-4BE4-94FD-BFF6B2F58195}"/>
              </a:ext>
            </a:extLst>
          </p:cNvPr>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208049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13283-4695-4AF4-8941-E59920FB4DB5}"/>
              </a:ext>
            </a:extLst>
          </p:cNvPr>
          <p:cNvSpPr>
            <a:spLocks noGrp="1"/>
          </p:cNvSpPr>
          <p:nvPr>
            <p:ph type="title"/>
          </p:nvPr>
        </p:nvSpPr>
        <p:spPr/>
        <p:txBody>
          <a:bodyPr/>
          <a:lstStyle/>
          <a:p>
            <a:r>
              <a:rPr lang="es-ES" dirty="0">
                <a:solidFill>
                  <a:srgbClr val="FF0000"/>
                </a:solidFill>
              </a:rPr>
              <a:t>Elementos de la Solución</a:t>
            </a:r>
            <a:endParaRPr lang="es-CO" dirty="0">
              <a:solidFill>
                <a:srgbClr val="FF0000"/>
              </a:solidFill>
            </a:endParaRPr>
          </a:p>
        </p:txBody>
      </p:sp>
      <p:sp>
        <p:nvSpPr>
          <p:cNvPr id="3" name="Marcador de contenido 2">
            <a:extLst>
              <a:ext uri="{FF2B5EF4-FFF2-40B4-BE49-F238E27FC236}">
                <a16:creationId xmlns:a16="http://schemas.microsoft.com/office/drawing/2014/main" id="{3CA34F1B-B665-40E5-B027-AF238A4F62D4}"/>
              </a:ext>
            </a:extLst>
          </p:cNvPr>
          <p:cNvSpPr>
            <a:spLocks noGrp="1"/>
          </p:cNvSpPr>
          <p:nvPr>
            <p:ph idx="1"/>
          </p:nvPr>
        </p:nvSpPr>
        <p:spPr/>
        <p:txBody>
          <a:bodyPr/>
          <a:lstStyle/>
          <a:p>
            <a:pPr algn="l"/>
            <a:r>
              <a:rPr lang="es-CO" b="1" dirty="0">
                <a:latin typeface="AdvTT94c8263f.I"/>
              </a:rPr>
              <a:t>Centroide de cada Distrito: </a:t>
            </a:r>
            <a:r>
              <a:rPr lang="es-CO" dirty="0">
                <a:latin typeface="AdvTT94c8263f.I"/>
              </a:rPr>
              <a:t>Punto Representativo (central) de cada distrito.</a:t>
            </a:r>
          </a:p>
          <a:p>
            <a:pPr algn="l"/>
            <a:endParaRPr lang="es-CO" dirty="0">
              <a:latin typeface="AdvTT94c8263f.I"/>
            </a:endParaRPr>
          </a:p>
          <a:p>
            <a:pPr algn="l"/>
            <a:r>
              <a:rPr lang="es-CO" b="1" i="0" u="none" strike="noStrike" baseline="0" dirty="0">
                <a:latin typeface="AdvTT94c8263f.I"/>
              </a:rPr>
              <a:t>Unidades básicas asignadas a cada distrito: </a:t>
            </a:r>
            <a:r>
              <a:rPr lang="es-CO" i="0" u="none" strike="noStrike" baseline="0" dirty="0">
                <a:latin typeface="AdvTT94c8263f.I"/>
              </a:rPr>
              <a:t>Conjunto de Unidades básicas asignadas a cada distrito.</a:t>
            </a:r>
          </a:p>
          <a:p>
            <a:pPr algn="l"/>
            <a:endParaRPr lang="en-US" sz="1800" dirty="0">
              <a:latin typeface="AdvTT5235d5a9"/>
            </a:endParaRPr>
          </a:p>
          <a:p>
            <a:pPr algn="l"/>
            <a:endParaRPr lang="es-CO" dirty="0"/>
          </a:p>
        </p:txBody>
      </p:sp>
    </p:spTree>
    <p:extLst>
      <p:ext uri="{BB962C8B-B14F-4D97-AF65-F5344CB8AC3E}">
        <p14:creationId xmlns:p14="http://schemas.microsoft.com/office/powerpoint/2010/main" val="159495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3BF5-16AD-4FF1-92AC-C1D3765A4510}"/>
              </a:ext>
            </a:extLst>
          </p:cNvPr>
          <p:cNvSpPr>
            <a:spLocks noGrp="1"/>
          </p:cNvSpPr>
          <p:nvPr>
            <p:ph type="title"/>
          </p:nvPr>
        </p:nvSpPr>
        <p:spPr/>
        <p:txBody>
          <a:bodyPr/>
          <a:lstStyle/>
          <a:p>
            <a:r>
              <a:rPr lang="es-ES" dirty="0" err="1"/>
              <a:t>Districtin</a:t>
            </a:r>
            <a:r>
              <a:rPr lang="es-ES" dirty="0"/>
              <a:t> </a:t>
            </a:r>
            <a:r>
              <a:rPr lang="es-ES" dirty="0" err="1"/>
              <a:t>Solution</a:t>
            </a:r>
            <a:endParaRPr lang="es-CO" dirty="0"/>
          </a:p>
        </p:txBody>
      </p:sp>
      <p:pic>
        <p:nvPicPr>
          <p:cNvPr id="5" name="Content Placeholder 4" descr="Map&#10;&#10;Description automatically generated">
            <a:extLst>
              <a:ext uri="{FF2B5EF4-FFF2-40B4-BE49-F238E27FC236}">
                <a16:creationId xmlns:a16="http://schemas.microsoft.com/office/drawing/2014/main" id="{7A57CE3A-E56E-4308-801C-393BACAA3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0233" y="1690688"/>
            <a:ext cx="8231534" cy="4621212"/>
          </a:xfrm>
        </p:spPr>
      </p:pic>
    </p:spTree>
    <p:extLst>
      <p:ext uri="{BB962C8B-B14F-4D97-AF65-F5344CB8AC3E}">
        <p14:creationId xmlns:p14="http://schemas.microsoft.com/office/powerpoint/2010/main" val="367071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DA9A-65A3-4B0D-8480-B43869D51601}"/>
              </a:ext>
            </a:extLst>
          </p:cNvPr>
          <p:cNvSpPr>
            <a:spLocks noGrp="1"/>
          </p:cNvSpPr>
          <p:nvPr>
            <p:ph type="title"/>
          </p:nvPr>
        </p:nvSpPr>
        <p:spPr/>
        <p:txBody>
          <a:bodyPr/>
          <a:lstStyle/>
          <a:p>
            <a:r>
              <a:rPr lang="es-ES" b="1" dirty="0">
                <a:solidFill>
                  <a:srgbClr val="FF0000"/>
                </a:solidFill>
              </a:rPr>
              <a:t>Elementos del Problema</a:t>
            </a:r>
            <a:endParaRPr lang="es-CO" b="1" dirty="0">
              <a:solidFill>
                <a:srgbClr val="FF0000"/>
              </a:solidFill>
            </a:endParaRPr>
          </a:p>
        </p:txBody>
      </p:sp>
      <p:sp>
        <p:nvSpPr>
          <p:cNvPr id="3" name="Content Placeholder 2">
            <a:extLst>
              <a:ext uri="{FF2B5EF4-FFF2-40B4-BE49-F238E27FC236}">
                <a16:creationId xmlns:a16="http://schemas.microsoft.com/office/drawing/2014/main" id="{45F7DDB9-65D0-4ABB-8248-D1642F2ABAFE}"/>
              </a:ext>
            </a:extLst>
          </p:cNvPr>
          <p:cNvSpPr>
            <a:spLocks noGrp="1"/>
          </p:cNvSpPr>
          <p:nvPr>
            <p:ph idx="1"/>
          </p:nvPr>
        </p:nvSpPr>
        <p:spPr/>
        <p:txBody>
          <a:bodyPr/>
          <a:lstStyle/>
          <a:p>
            <a:pPr marL="0" indent="0">
              <a:buNone/>
            </a:pPr>
            <a:r>
              <a:rPr lang="es-ES" dirty="0"/>
              <a:t>Función Objetivo</a:t>
            </a:r>
          </a:p>
          <a:p>
            <a:pPr marL="0" indent="0">
              <a:buNone/>
            </a:pPr>
            <a:r>
              <a:rPr lang="es-ES" dirty="0"/>
              <a:t>	Variables de Decisión.</a:t>
            </a:r>
          </a:p>
          <a:p>
            <a:pPr marL="0" indent="0">
              <a:buNone/>
            </a:pPr>
            <a:endParaRPr lang="es-ES" dirty="0"/>
          </a:p>
          <a:p>
            <a:pPr marL="0" indent="0">
              <a:buNone/>
            </a:pPr>
            <a:r>
              <a:rPr lang="es-ES" dirty="0"/>
              <a:t>Restricciones</a:t>
            </a:r>
          </a:p>
          <a:p>
            <a:pPr marL="0" indent="0">
              <a:buNone/>
            </a:pPr>
            <a:r>
              <a:rPr lang="es-ES" dirty="0"/>
              <a:t>	Parámetros</a:t>
            </a:r>
          </a:p>
          <a:p>
            <a:pPr marL="0" indent="0">
              <a:buNone/>
            </a:pPr>
            <a:r>
              <a:rPr lang="es-ES" dirty="0"/>
              <a:t>	</a:t>
            </a:r>
            <a:endParaRPr lang="es-CO" dirty="0"/>
          </a:p>
        </p:txBody>
      </p:sp>
    </p:spTree>
    <p:extLst>
      <p:ext uri="{BB962C8B-B14F-4D97-AF65-F5344CB8AC3E}">
        <p14:creationId xmlns:p14="http://schemas.microsoft.com/office/powerpoint/2010/main" val="343605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114C-0983-4F60-98AA-97D5C0550DC1}"/>
              </a:ext>
            </a:extLst>
          </p:cNvPr>
          <p:cNvSpPr>
            <a:spLocks noGrp="1"/>
          </p:cNvSpPr>
          <p:nvPr>
            <p:ph type="title"/>
          </p:nvPr>
        </p:nvSpPr>
        <p:spPr/>
        <p:txBody>
          <a:bodyPr/>
          <a:lstStyle/>
          <a:p>
            <a:r>
              <a:rPr lang="es-ES" dirty="0"/>
              <a:t>Función Objetivo</a:t>
            </a:r>
            <a:endParaRPr lang="es-CO" dirty="0"/>
          </a:p>
        </p:txBody>
      </p:sp>
      <p:sp>
        <p:nvSpPr>
          <p:cNvPr id="3" name="Content Placeholder 2">
            <a:extLst>
              <a:ext uri="{FF2B5EF4-FFF2-40B4-BE49-F238E27FC236}">
                <a16:creationId xmlns:a16="http://schemas.microsoft.com/office/drawing/2014/main" id="{8CA7643C-4338-4B0C-AE0C-14D9E1B868B6}"/>
              </a:ext>
            </a:extLst>
          </p:cNvPr>
          <p:cNvSpPr>
            <a:spLocks noGrp="1"/>
          </p:cNvSpPr>
          <p:nvPr>
            <p:ph idx="1"/>
          </p:nvPr>
        </p:nvSpPr>
        <p:spPr/>
        <p:txBody>
          <a:bodyPr/>
          <a:lstStyle/>
          <a:p>
            <a:r>
              <a:rPr lang="es-ES" b="1" dirty="0"/>
              <a:t>Función objetivo</a:t>
            </a:r>
            <a:r>
              <a:rPr lang="es-ES" dirty="0"/>
              <a:t>: Es aquella </a:t>
            </a:r>
            <a:r>
              <a:rPr lang="es-ES" b="1" dirty="0"/>
              <a:t>función</a:t>
            </a:r>
            <a:r>
              <a:rPr lang="es-ES" dirty="0"/>
              <a:t> que se optimiza, ya sea maximizando o minimizando su resultado</a:t>
            </a:r>
          </a:p>
          <a:p>
            <a:pPr marL="0" indent="0">
              <a:buNone/>
            </a:pPr>
            <a:r>
              <a:rPr lang="es-ES" dirty="0"/>
              <a:t>  </a:t>
            </a:r>
          </a:p>
          <a:p>
            <a:pPr marL="0" indent="0">
              <a:buNone/>
            </a:pPr>
            <a:r>
              <a:rPr lang="es-ES" dirty="0"/>
              <a:t>Ejemplo:</a:t>
            </a:r>
            <a:endParaRPr lang="es-CO" dirty="0"/>
          </a:p>
        </p:txBody>
      </p:sp>
      <p:pic>
        <p:nvPicPr>
          <p:cNvPr id="5" name="Picture 4">
            <a:extLst>
              <a:ext uri="{FF2B5EF4-FFF2-40B4-BE49-F238E27FC236}">
                <a16:creationId xmlns:a16="http://schemas.microsoft.com/office/drawing/2014/main" id="{AFE504AE-3625-4C52-98E8-13B440AC7DE6}"/>
              </a:ext>
            </a:extLst>
          </p:cNvPr>
          <p:cNvPicPr>
            <a:picLocks noChangeAspect="1"/>
          </p:cNvPicPr>
          <p:nvPr/>
        </p:nvPicPr>
        <p:blipFill rotWithShape="1">
          <a:blip r:embed="rId2"/>
          <a:srcRect l="36532" t="58700" r="49850" b="34973"/>
          <a:stretch/>
        </p:blipFill>
        <p:spPr>
          <a:xfrm>
            <a:off x="2393989" y="3797709"/>
            <a:ext cx="4862217" cy="1209368"/>
          </a:xfrm>
          <a:prstGeom prst="rect">
            <a:avLst/>
          </a:prstGeom>
        </p:spPr>
      </p:pic>
    </p:spTree>
    <p:extLst>
      <p:ext uri="{BB962C8B-B14F-4D97-AF65-F5344CB8AC3E}">
        <p14:creationId xmlns:p14="http://schemas.microsoft.com/office/powerpoint/2010/main" val="185395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6C81-9B7B-4149-8666-9D027F6C1612}"/>
              </a:ext>
            </a:extLst>
          </p:cNvPr>
          <p:cNvSpPr>
            <a:spLocks noGrp="1"/>
          </p:cNvSpPr>
          <p:nvPr>
            <p:ph type="title"/>
          </p:nvPr>
        </p:nvSpPr>
        <p:spPr/>
        <p:txBody>
          <a:bodyPr/>
          <a:lstStyle/>
          <a:p>
            <a:r>
              <a:rPr lang="es-ES" dirty="0"/>
              <a:t>Variables de decisión</a:t>
            </a:r>
            <a:endParaRPr lang="es-CO" dirty="0"/>
          </a:p>
        </p:txBody>
      </p:sp>
      <p:sp>
        <p:nvSpPr>
          <p:cNvPr id="3" name="Content Placeholder 2">
            <a:extLst>
              <a:ext uri="{FF2B5EF4-FFF2-40B4-BE49-F238E27FC236}">
                <a16:creationId xmlns:a16="http://schemas.microsoft.com/office/drawing/2014/main" id="{FB42814A-3A3D-419B-97CD-FB54E158EC92}"/>
              </a:ext>
            </a:extLst>
          </p:cNvPr>
          <p:cNvSpPr>
            <a:spLocks noGrp="1"/>
          </p:cNvSpPr>
          <p:nvPr>
            <p:ph idx="1"/>
          </p:nvPr>
        </p:nvSpPr>
        <p:spPr>
          <a:xfrm>
            <a:off x="838200" y="1312606"/>
            <a:ext cx="10515600" cy="4864357"/>
          </a:xfrm>
        </p:spPr>
        <p:txBody>
          <a:bodyPr>
            <a:noAutofit/>
          </a:bodyPr>
          <a:lstStyle/>
          <a:p>
            <a:pPr marL="0" indent="0" algn="l">
              <a:buNone/>
            </a:pPr>
            <a:r>
              <a:rPr lang="es-ES" sz="2300" dirty="0"/>
              <a:t>Las variables de decisión, son en teoría, </a:t>
            </a:r>
            <a:r>
              <a:rPr lang="es-ES" sz="2300" b="1" dirty="0"/>
              <a:t>factores controlables del sistema </a:t>
            </a:r>
            <a:r>
              <a:rPr lang="es-ES" sz="2300" dirty="0"/>
              <a:t>que se está modelando, y como tal, estas pueden tomar diversos valores posibles, de los cuales</a:t>
            </a:r>
            <a:r>
              <a:rPr lang="es-ES" sz="2300" b="1" dirty="0"/>
              <a:t> se precisa conocer su valor óptimo</a:t>
            </a:r>
            <a:r>
              <a:rPr lang="es-ES" sz="2300" dirty="0"/>
              <a:t>, que contribuya con la consecución del objetivo de la función general del problema.</a:t>
            </a:r>
            <a:endParaRPr lang="en-US" sz="2300" dirty="0"/>
          </a:p>
          <a:p>
            <a:pPr marL="0" indent="0">
              <a:buNone/>
            </a:pPr>
            <a:r>
              <a:rPr lang="es-ES" sz="2300" dirty="0"/>
              <a:t>Una </a:t>
            </a:r>
            <a:r>
              <a:rPr lang="es-ES" sz="2300" b="1" dirty="0"/>
              <a:t>variable de decisión</a:t>
            </a:r>
            <a:r>
              <a:rPr lang="es-ES" sz="2300" dirty="0"/>
              <a:t> es un elemento desconocido de un </a:t>
            </a:r>
            <a:r>
              <a:rPr lang="es-ES" sz="2300" b="1" dirty="0"/>
              <a:t>problema</a:t>
            </a:r>
            <a:r>
              <a:rPr lang="es-ES" sz="2300" dirty="0"/>
              <a:t> de optimización. Tiene un dominio, </a:t>
            </a:r>
            <a:r>
              <a:rPr lang="es-ES" sz="2300" b="1" dirty="0"/>
              <a:t>que</a:t>
            </a:r>
            <a:r>
              <a:rPr lang="es-ES" sz="2300" dirty="0"/>
              <a:t> es una representación compacta del conjunto de todos los valores posibles de la </a:t>
            </a:r>
            <a:r>
              <a:rPr lang="es-ES" sz="2300" b="1" dirty="0"/>
              <a:t>variable</a:t>
            </a:r>
            <a:r>
              <a:rPr lang="es-ES" sz="2300" dirty="0"/>
              <a:t>.</a:t>
            </a:r>
            <a:endParaRPr lang="en-US" sz="2300" dirty="0"/>
          </a:p>
          <a:p>
            <a:pPr marL="0" indent="0" algn="l">
              <a:buNone/>
            </a:pPr>
            <a:endParaRPr lang="en-US" sz="1800" b="0" i="0" u="none" strike="noStrike" baseline="0" dirty="0"/>
          </a:p>
          <a:p>
            <a:pPr marL="0" indent="0" algn="l">
              <a:buNone/>
            </a:pPr>
            <a:r>
              <a:rPr lang="en-US" sz="1800" b="0" i="0" u="none" strike="noStrike" baseline="0" dirty="0" err="1"/>
              <a:t>xij</a:t>
            </a:r>
            <a:r>
              <a:rPr lang="en-US" sz="1800" b="0" i="0" u="none" strike="noStrike" baseline="0" dirty="0"/>
              <a:t>: Assignment decision variables. </a:t>
            </a:r>
            <a:r>
              <a:rPr lang="en-US" sz="1800" b="0" i="0" u="none" strike="noStrike" baseline="0" dirty="0" err="1"/>
              <a:t>xij</a:t>
            </a:r>
            <a:r>
              <a:rPr lang="en-US" sz="1800" b="0" i="0" u="none" strike="noStrike" baseline="0" dirty="0"/>
              <a:t>=1 if the basic unit </a:t>
            </a:r>
            <a:r>
              <a:rPr lang="en-US" sz="1800" b="0" i="0" u="none" strike="noStrike" baseline="0" dirty="0" err="1"/>
              <a:t>i</a:t>
            </a:r>
            <a:r>
              <a:rPr lang="en-US" sz="1800" b="0" i="0" u="none" strike="noStrike" baseline="0" dirty="0"/>
              <a:t> (</a:t>
            </a:r>
            <a:r>
              <a:rPr lang="en-US" sz="1800" b="0" i="0" u="none" strike="noStrike" baseline="0" dirty="0" err="1"/>
              <a:t>i</a:t>
            </a:r>
            <a:r>
              <a:rPr lang="en-US" sz="1800" b="0" i="0" u="none" strike="noStrike" baseline="0" dirty="0"/>
              <a:t>=1… N) is assigned to district j (j=1…M) and 0 otherwise.</a:t>
            </a:r>
          </a:p>
          <a:p>
            <a:pPr marL="0" indent="0" algn="l">
              <a:buNone/>
            </a:pPr>
            <a:r>
              <a:rPr lang="en-US" sz="1800" b="0" i="0" u="none" strike="noStrike" baseline="0" dirty="0"/>
              <a:t>• </a:t>
            </a:r>
            <a:r>
              <a:rPr lang="en-US" sz="1800" b="0" i="0" u="none" strike="noStrike" baseline="0" dirty="0" err="1"/>
              <a:t>wdj</a:t>
            </a:r>
            <a:r>
              <a:rPr lang="en-US" sz="1800" b="0" i="0" u="none" strike="noStrike" baseline="0" dirty="0"/>
              <a:t>: Total care workload of district j (j=1…M).</a:t>
            </a:r>
          </a:p>
          <a:p>
            <a:pPr marL="0" indent="0" algn="l">
              <a:buNone/>
            </a:pPr>
            <a:r>
              <a:rPr lang="en-US" sz="1800" b="0" i="0" u="none" strike="noStrike" baseline="0" dirty="0"/>
              <a:t>• </a:t>
            </a:r>
            <a:r>
              <a:rPr lang="en-US" sz="1800" b="0" i="0" u="none" strike="noStrike" baseline="0" dirty="0" err="1"/>
              <a:t>gap_max</a:t>
            </a:r>
            <a:r>
              <a:rPr lang="en-US" sz="1800" b="0" i="0" u="none" strike="noStrike" baseline="0" dirty="0"/>
              <a:t>: The maximum deviation (expressed as a percentage) between the care workload associated to each district and the average care workload among all districts.</a:t>
            </a:r>
          </a:p>
          <a:p>
            <a:pPr marL="0" indent="0" algn="l">
              <a:buNone/>
            </a:pPr>
            <a:r>
              <a:rPr lang="en-US" sz="1800" b="0" i="0" u="none" strike="noStrike" baseline="0" dirty="0"/>
              <a:t>• distance: The maximum distance that separates two basic units that are in the same district, among all the districts.</a:t>
            </a:r>
            <a:endParaRPr lang="es-CO" sz="1800" dirty="0"/>
          </a:p>
        </p:txBody>
      </p:sp>
    </p:spTree>
    <p:extLst>
      <p:ext uri="{BB962C8B-B14F-4D97-AF65-F5344CB8AC3E}">
        <p14:creationId xmlns:p14="http://schemas.microsoft.com/office/powerpoint/2010/main" val="234741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29C1-7355-4DB2-A4B3-5A05E389DACF}"/>
              </a:ext>
            </a:extLst>
          </p:cNvPr>
          <p:cNvSpPr>
            <a:spLocks noGrp="1"/>
          </p:cNvSpPr>
          <p:nvPr>
            <p:ph type="title"/>
          </p:nvPr>
        </p:nvSpPr>
        <p:spPr/>
        <p:txBody>
          <a:bodyPr/>
          <a:lstStyle/>
          <a:p>
            <a:endParaRPr lang="es-CO" dirty="0"/>
          </a:p>
        </p:txBody>
      </p:sp>
      <p:sp>
        <p:nvSpPr>
          <p:cNvPr id="3" name="Content Placeholder 2">
            <a:extLst>
              <a:ext uri="{FF2B5EF4-FFF2-40B4-BE49-F238E27FC236}">
                <a16:creationId xmlns:a16="http://schemas.microsoft.com/office/drawing/2014/main" id="{94063FA3-975A-41A0-96FC-22D36677655C}"/>
              </a:ext>
            </a:extLst>
          </p:cNvPr>
          <p:cNvSpPr>
            <a:spLocks noGrp="1"/>
          </p:cNvSpPr>
          <p:nvPr>
            <p:ph idx="1"/>
          </p:nvPr>
        </p:nvSpPr>
        <p:spPr/>
        <p:txBody>
          <a:bodyPr>
            <a:normAutofit fontScale="92500" lnSpcReduction="10000"/>
          </a:bodyPr>
          <a:lstStyle/>
          <a:p>
            <a:pPr marL="0" indent="0" algn="just">
              <a:buNone/>
            </a:pPr>
            <a:r>
              <a:rPr lang="es-ES" sz="4800" dirty="0"/>
              <a:t>Restricciones</a:t>
            </a:r>
          </a:p>
          <a:p>
            <a:pPr marL="0" indent="0" algn="just">
              <a:buNone/>
            </a:pPr>
            <a:r>
              <a:rPr lang="es-ES" dirty="0"/>
              <a:t>Restricciones: Son aquellas condiciones que deben cumplirse al optimizar la </a:t>
            </a:r>
            <a:r>
              <a:rPr lang="es-ES" b="1" dirty="0"/>
              <a:t>función objetivo</a:t>
            </a:r>
            <a:r>
              <a:rPr lang="es-ES" dirty="0"/>
              <a:t>. Puede tratarse de ecuaciones o inecuaciones algebraicas.</a:t>
            </a:r>
          </a:p>
          <a:p>
            <a:pPr algn="just"/>
            <a:endParaRPr lang="es-ES" dirty="0"/>
          </a:p>
          <a:p>
            <a:pPr marL="0" indent="0" algn="just">
              <a:buNone/>
            </a:pPr>
            <a:r>
              <a:rPr lang="es-ES" sz="4800" dirty="0"/>
              <a:t>Parámetros</a:t>
            </a:r>
          </a:p>
          <a:p>
            <a:pPr marL="0" indent="0" algn="just">
              <a:buNone/>
            </a:pPr>
            <a:r>
              <a:rPr lang="es-ES" dirty="0"/>
              <a:t>Los </a:t>
            </a:r>
            <a:r>
              <a:rPr lang="es-ES" b="1" dirty="0"/>
              <a:t>parámetros</a:t>
            </a:r>
            <a:r>
              <a:rPr lang="es-ES" dirty="0"/>
              <a:t> representan los valores conocidos del sistema o que se pueden controlar. </a:t>
            </a:r>
          </a:p>
          <a:p>
            <a:pPr algn="just"/>
            <a:endParaRPr lang="es-ES" dirty="0"/>
          </a:p>
          <a:p>
            <a:pPr marL="0" indent="0" algn="just">
              <a:buNone/>
            </a:pPr>
            <a:r>
              <a:rPr lang="es-ES" dirty="0"/>
              <a:t>	</a:t>
            </a:r>
            <a:endParaRPr lang="es-CO" dirty="0"/>
          </a:p>
        </p:txBody>
      </p:sp>
    </p:spTree>
    <p:extLst>
      <p:ext uri="{BB962C8B-B14F-4D97-AF65-F5344CB8AC3E}">
        <p14:creationId xmlns:p14="http://schemas.microsoft.com/office/powerpoint/2010/main" val="22851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3E5C-5C1B-4DD3-8BAD-0E38481F86A9}"/>
              </a:ext>
            </a:extLst>
          </p:cNvPr>
          <p:cNvSpPr>
            <a:spLocks noGrp="1"/>
          </p:cNvSpPr>
          <p:nvPr>
            <p:ph type="title"/>
          </p:nvPr>
        </p:nvSpPr>
        <p:spPr/>
        <p:txBody>
          <a:bodyPr/>
          <a:lstStyle/>
          <a:p>
            <a:r>
              <a:rPr lang="es-ES" dirty="0"/>
              <a:t>Ejemplo:</a:t>
            </a:r>
            <a:endParaRPr lang="es-CO" dirty="0"/>
          </a:p>
        </p:txBody>
      </p:sp>
      <p:pic>
        <p:nvPicPr>
          <p:cNvPr id="5" name="Content Placeholder 4" descr="Diagram&#10;&#10;Description automatically generated">
            <a:extLst>
              <a:ext uri="{FF2B5EF4-FFF2-40B4-BE49-F238E27FC236}">
                <a16:creationId xmlns:a16="http://schemas.microsoft.com/office/drawing/2014/main" id="{22BD9828-65A3-4AF2-AFB7-2998AB1E55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5407" y="1825625"/>
            <a:ext cx="6161186" cy="4351338"/>
          </a:xfrm>
        </p:spPr>
      </p:pic>
      <p:sp>
        <p:nvSpPr>
          <p:cNvPr id="6" name="TextBox 5">
            <a:extLst>
              <a:ext uri="{FF2B5EF4-FFF2-40B4-BE49-F238E27FC236}">
                <a16:creationId xmlns:a16="http://schemas.microsoft.com/office/drawing/2014/main" id="{DA764C74-7BCE-4507-A18B-D21F2CD158FA}"/>
              </a:ext>
            </a:extLst>
          </p:cNvPr>
          <p:cNvSpPr txBox="1"/>
          <p:nvPr/>
        </p:nvSpPr>
        <p:spPr>
          <a:xfrm>
            <a:off x="4572000" y="6176963"/>
            <a:ext cx="1524000" cy="369332"/>
          </a:xfrm>
          <a:prstGeom prst="rect">
            <a:avLst/>
          </a:prstGeom>
          <a:noFill/>
        </p:spPr>
        <p:txBody>
          <a:bodyPr wrap="square" rtlCol="0">
            <a:spAutoFit/>
          </a:bodyPr>
          <a:lstStyle/>
          <a:p>
            <a:r>
              <a:rPr lang="es-ES" b="1" dirty="0"/>
              <a:t>Parámetros</a:t>
            </a:r>
            <a:endParaRPr lang="es-CO" b="1" dirty="0"/>
          </a:p>
        </p:txBody>
      </p:sp>
      <p:cxnSp>
        <p:nvCxnSpPr>
          <p:cNvPr id="8" name="Straight Arrow Connector 7">
            <a:extLst>
              <a:ext uri="{FF2B5EF4-FFF2-40B4-BE49-F238E27FC236}">
                <a16:creationId xmlns:a16="http://schemas.microsoft.com/office/drawing/2014/main" id="{9F6BA75F-9242-402E-853D-07A655B8B0D1}"/>
              </a:ext>
            </a:extLst>
          </p:cNvPr>
          <p:cNvCxnSpPr/>
          <p:nvPr/>
        </p:nvCxnSpPr>
        <p:spPr>
          <a:xfrm flipH="1" flipV="1">
            <a:off x="4373880" y="5608320"/>
            <a:ext cx="609600" cy="568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00EA9AF-3D97-4FD7-A546-417D7A99DBA0}"/>
              </a:ext>
            </a:extLst>
          </p:cNvPr>
          <p:cNvCxnSpPr/>
          <p:nvPr/>
        </p:nvCxnSpPr>
        <p:spPr>
          <a:xfrm flipH="1" flipV="1">
            <a:off x="4373880" y="4953000"/>
            <a:ext cx="716280" cy="1223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E8B747-16B4-4ADF-B0E2-AE4B34148B4F}"/>
              </a:ext>
            </a:extLst>
          </p:cNvPr>
          <p:cNvCxnSpPr/>
          <p:nvPr/>
        </p:nvCxnSpPr>
        <p:spPr>
          <a:xfrm flipV="1">
            <a:off x="5090160" y="4373880"/>
            <a:ext cx="0" cy="180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38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5B97-017C-4F3E-B369-C0E45931D0E6}"/>
              </a:ext>
            </a:extLst>
          </p:cNvPr>
          <p:cNvSpPr>
            <a:spLocks noGrp="1"/>
          </p:cNvSpPr>
          <p:nvPr>
            <p:ph type="title"/>
          </p:nvPr>
        </p:nvSpPr>
        <p:spPr/>
        <p:txBody>
          <a:bodyPr/>
          <a:lstStyle/>
          <a:p>
            <a:r>
              <a:rPr lang="es-ES" dirty="0"/>
              <a:t>Parámetros</a:t>
            </a:r>
            <a:endParaRPr lang="es-CO" dirty="0"/>
          </a:p>
        </p:txBody>
      </p:sp>
      <p:sp>
        <p:nvSpPr>
          <p:cNvPr id="3" name="Content Placeholder 2">
            <a:extLst>
              <a:ext uri="{FF2B5EF4-FFF2-40B4-BE49-F238E27FC236}">
                <a16:creationId xmlns:a16="http://schemas.microsoft.com/office/drawing/2014/main" id="{77C1CD6D-0ADA-4AF2-BB7A-D286FEF6A5D0}"/>
              </a:ext>
            </a:extLst>
          </p:cNvPr>
          <p:cNvSpPr>
            <a:spLocks noGrp="1"/>
          </p:cNvSpPr>
          <p:nvPr>
            <p:ph idx="1"/>
          </p:nvPr>
        </p:nvSpPr>
        <p:spPr/>
        <p:txBody>
          <a:bodyPr>
            <a:normAutofit/>
          </a:bodyPr>
          <a:lstStyle/>
          <a:p>
            <a:pPr marL="0" indent="0" algn="l">
              <a:buNone/>
            </a:pPr>
            <a:r>
              <a:rPr lang="en-US" sz="1800" b="0" i="0" u="none" strike="noStrike" baseline="0" dirty="0">
                <a:latin typeface="AdvTT5235d5a9"/>
              </a:rPr>
              <a:t>N: number of basic units.</a:t>
            </a:r>
          </a:p>
          <a:p>
            <a:pPr marL="0" indent="0" algn="l">
              <a:buNone/>
            </a:pPr>
            <a:r>
              <a:rPr lang="en-US" sz="1800" b="0" i="0" u="none" strike="noStrike" baseline="0" dirty="0">
                <a:latin typeface="AdvTT5235d5a9+20"/>
              </a:rPr>
              <a:t>• </a:t>
            </a:r>
            <a:r>
              <a:rPr lang="en-US" sz="1800" b="0" i="0" u="none" strike="noStrike" baseline="0" dirty="0">
                <a:latin typeface="AdvTT5235d5a9"/>
              </a:rPr>
              <a:t>M: number of districts to design.</a:t>
            </a:r>
          </a:p>
          <a:p>
            <a:pPr marL="0" indent="0" algn="l">
              <a:buNone/>
            </a:pPr>
            <a:r>
              <a:rPr lang="en-US" sz="1800" b="0" i="0" u="none" strike="noStrike" baseline="0" dirty="0">
                <a:latin typeface="AdvTT5235d5a9+20"/>
              </a:rPr>
              <a:t>• </a:t>
            </a:r>
            <a:r>
              <a:rPr lang="en-US" sz="1800" b="0" i="0" u="none" strike="noStrike" baseline="0" dirty="0">
                <a:latin typeface="AdvTT5235d5a9"/>
              </a:rPr>
              <a:t>H: number of patients' pro</a:t>
            </a:r>
            <a:r>
              <a:rPr lang="en-US" sz="1800" b="0" i="0" u="none" strike="noStrike" baseline="0" dirty="0">
                <a:latin typeface="AdvTT5235d5a9+fb"/>
              </a:rPr>
              <a:t>fi</a:t>
            </a:r>
            <a:r>
              <a:rPr lang="en-US" sz="1800" b="0" i="0" u="none" strike="noStrike" baseline="0" dirty="0">
                <a:latin typeface="AdvTT5235d5a9"/>
              </a:rPr>
              <a:t>les considered.</a:t>
            </a:r>
          </a:p>
          <a:p>
            <a:pPr marL="0" indent="0" algn="l">
              <a:buNone/>
            </a:pPr>
            <a:r>
              <a:rPr lang="en-US" sz="1800" b="0" i="0" u="none" strike="noStrike" baseline="0" dirty="0">
                <a:latin typeface="AdvTT5235d5a9+20"/>
              </a:rPr>
              <a:t>• </a:t>
            </a:r>
            <a:r>
              <a:rPr lang="en-US" sz="1800" b="0" i="0" u="none" strike="noStrike" baseline="0" dirty="0" err="1">
                <a:latin typeface="AdvTT5235d5a9"/>
              </a:rPr>
              <a:t>bh</a:t>
            </a:r>
            <a:r>
              <a:rPr lang="en-US" sz="1800" b="0" i="0" u="none" strike="noStrike" baseline="0" dirty="0">
                <a:latin typeface="AdvTT5235d5a9"/>
              </a:rPr>
              <a:t>: Number of visits required by a patient of pro</a:t>
            </a:r>
            <a:r>
              <a:rPr lang="en-US" sz="1800" b="0" i="0" u="none" strike="noStrike" baseline="0" dirty="0">
                <a:latin typeface="AdvTT5235d5a9+fb"/>
              </a:rPr>
              <a:t>fi</a:t>
            </a:r>
            <a:r>
              <a:rPr lang="en-US" sz="1800" b="0" i="0" u="none" strike="noStrike" baseline="0" dirty="0">
                <a:latin typeface="AdvTT5235d5a9"/>
              </a:rPr>
              <a:t>le h (h=1</a:t>
            </a:r>
            <a:r>
              <a:rPr lang="en-US" sz="1800" b="0" i="0" u="none" strike="noStrike" baseline="0" dirty="0">
                <a:latin typeface="AdvTT5235d5a9+20"/>
              </a:rPr>
              <a:t>…</a:t>
            </a:r>
            <a:r>
              <a:rPr lang="en-US" sz="1800" b="0" i="0" u="none" strike="noStrike" baseline="0" dirty="0">
                <a:latin typeface="AdvTT5235d5a9"/>
              </a:rPr>
              <a:t>H) during his/her stay within the HHC system.</a:t>
            </a:r>
          </a:p>
          <a:p>
            <a:pPr marL="0" indent="0" algn="l">
              <a:buNone/>
            </a:pPr>
            <a:r>
              <a:rPr lang="en-US" sz="1800" b="0" i="0" u="none" strike="noStrike" baseline="0" dirty="0">
                <a:latin typeface="AdvTT5235d5a9+20"/>
              </a:rPr>
              <a:t>• </a:t>
            </a:r>
            <a:r>
              <a:rPr lang="en-US" sz="1800" b="0" i="0" u="none" strike="noStrike" baseline="0" dirty="0">
                <a:latin typeface="AdvTT5235d5a9"/>
              </a:rPr>
              <a:t>Th: Average duration of a visit relative to the pro</a:t>
            </a:r>
            <a:r>
              <a:rPr lang="en-US" sz="1800" b="0" i="0" u="none" strike="noStrike" baseline="0" dirty="0">
                <a:latin typeface="AdvTT5235d5a9+fb"/>
              </a:rPr>
              <a:t>fi</a:t>
            </a:r>
            <a:r>
              <a:rPr lang="en-US" sz="1800" b="0" i="0" u="none" strike="noStrike" baseline="0" dirty="0">
                <a:latin typeface="AdvTT5235d5a9"/>
              </a:rPr>
              <a:t>le h (h=1</a:t>
            </a:r>
            <a:r>
              <a:rPr lang="en-US" sz="1800" b="0" i="0" u="none" strike="noStrike" baseline="0" dirty="0">
                <a:latin typeface="AdvTT5235d5a9+20"/>
              </a:rPr>
              <a:t>…</a:t>
            </a:r>
            <a:r>
              <a:rPr lang="en-US" sz="1800" b="0" i="0" u="none" strike="noStrike" baseline="0" dirty="0">
                <a:latin typeface="AdvTT5235d5a9"/>
              </a:rPr>
              <a:t>H).</a:t>
            </a:r>
          </a:p>
          <a:p>
            <a:pPr marL="0" indent="0" algn="l">
              <a:buNone/>
            </a:pPr>
            <a:r>
              <a:rPr lang="en-US" sz="1800" b="0" i="0" u="none" strike="noStrike" baseline="0" dirty="0">
                <a:latin typeface="AdvTT5235d5a9+20"/>
              </a:rPr>
              <a:t>• </a:t>
            </a:r>
            <a:r>
              <a:rPr lang="en-US" sz="1800" b="0" i="0" u="none" strike="noStrike" baseline="0" dirty="0" err="1">
                <a:latin typeface="AdvTT5235d5a9"/>
              </a:rPr>
              <a:t>Pih</a:t>
            </a:r>
            <a:r>
              <a:rPr lang="en-US" sz="1800" b="0" i="0" u="none" strike="noStrike" baseline="0" dirty="0">
                <a:latin typeface="AdvTT5235d5a9"/>
              </a:rPr>
              <a:t>: Number of patients living in the basic unit </a:t>
            </a:r>
            <a:r>
              <a:rPr lang="en-US" sz="1800" b="0" i="0" u="none" strike="noStrike" baseline="0" dirty="0" err="1">
                <a:latin typeface="AdvTT5235d5a9"/>
              </a:rPr>
              <a:t>i</a:t>
            </a:r>
            <a:r>
              <a:rPr lang="en-US" sz="1800" b="0" i="0" u="none" strike="noStrike" baseline="0" dirty="0">
                <a:latin typeface="AdvTT5235d5a9"/>
              </a:rPr>
              <a:t> (</a:t>
            </a:r>
            <a:r>
              <a:rPr lang="en-US" sz="1800" b="0" i="0" u="none" strike="noStrike" baseline="0" dirty="0" err="1">
                <a:latin typeface="AdvTT5235d5a9"/>
              </a:rPr>
              <a:t>i</a:t>
            </a:r>
            <a:r>
              <a:rPr lang="en-US" sz="1800" b="0" i="0" u="none" strike="noStrike" baseline="0" dirty="0">
                <a:latin typeface="AdvTT5235d5a9"/>
              </a:rPr>
              <a:t>=1</a:t>
            </a:r>
            <a:r>
              <a:rPr lang="en-US" sz="1800" b="0" i="0" u="none" strike="noStrike" baseline="0" dirty="0">
                <a:latin typeface="AdvTT5235d5a9+20"/>
              </a:rPr>
              <a:t>…</a:t>
            </a:r>
            <a:r>
              <a:rPr lang="en-US" sz="1800" b="0" i="0" u="none" strike="noStrike" baseline="0" dirty="0">
                <a:latin typeface="AdvTT5235d5a9"/>
              </a:rPr>
              <a:t>N) and having </a:t>
            </a:r>
            <a:r>
              <a:rPr lang="pt-BR" sz="1800" b="0" i="0" u="none" strike="noStrike" baseline="0" dirty="0" err="1">
                <a:latin typeface="AdvTT5235d5a9"/>
              </a:rPr>
              <a:t>the</a:t>
            </a:r>
            <a:r>
              <a:rPr lang="pt-BR" sz="1800" b="0" i="0" u="none" strike="noStrike" baseline="0" dirty="0">
                <a:latin typeface="AdvTT5235d5a9"/>
              </a:rPr>
              <a:t> pro</a:t>
            </a:r>
            <a:r>
              <a:rPr lang="pt-BR" sz="1800" b="0" i="0" u="none" strike="noStrike" baseline="0" dirty="0">
                <a:latin typeface="AdvTT5235d5a9+fb"/>
              </a:rPr>
              <a:t>fi</a:t>
            </a:r>
            <a:r>
              <a:rPr lang="pt-BR" sz="1800" b="0" i="0" u="none" strike="noStrike" baseline="0" dirty="0">
                <a:latin typeface="AdvTT5235d5a9"/>
              </a:rPr>
              <a:t>le h (h=1</a:t>
            </a:r>
            <a:r>
              <a:rPr lang="pt-BR" sz="1800" b="0" i="0" u="none" strike="noStrike" baseline="0" dirty="0">
                <a:latin typeface="AdvTT5235d5a9+20"/>
              </a:rPr>
              <a:t>…</a:t>
            </a:r>
            <a:r>
              <a:rPr lang="pt-BR" sz="1800" b="0" i="0" u="none" strike="noStrike" baseline="0" dirty="0">
                <a:latin typeface="AdvTT5235d5a9"/>
              </a:rPr>
              <a:t>H).</a:t>
            </a:r>
          </a:p>
          <a:p>
            <a:pPr marL="0" indent="0" algn="l">
              <a:buNone/>
            </a:pPr>
            <a:r>
              <a:rPr lang="en-US" sz="1800" b="0" i="0" u="none" strike="noStrike" baseline="0" dirty="0">
                <a:latin typeface="AdvTT5235d5a9+20"/>
              </a:rPr>
              <a:t>• </a:t>
            </a:r>
            <a:r>
              <a:rPr lang="en-US" sz="1800" b="0" i="0" u="none" strike="noStrike" baseline="0" dirty="0" err="1">
                <a:latin typeface="AdvTT5235d5a9"/>
              </a:rPr>
              <a:t>dik</a:t>
            </a:r>
            <a:r>
              <a:rPr lang="en-US" sz="1800" b="0" i="0" u="none" strike="noStrike" baseline="0" dirty="0">
                <a:latin typeface="AdvTT5235d5a9"/>
              </a:rPr>
              <a:t>: Distance between the basic units </a:t>
            </a:r>
            <a:r>
              <a:rPr lang="en-US" sz="1800" b="0" i="0" u="none" strike="noStrike" baseline="0" dirty="0" err="1">
                <a:latin typeface="AdvTT5235d5a9"/>
              </a:rPr>
              <a:t>i</a:t>
            </a:r>
            <a:r>
              <a:rPr lang="en-US" sz="1800" b="0" i="0" u="none" strike="noStrike" baseline="0" dirty="0">
                <a:latin typeface="AdvTT5235d5a9"/>
              </a:rPr>
              <a:t> (</a:t>
            </a:r>
            <a:r>
              <a:rPr lang="en-US" sz="1800" b="0" i="0" u="none" strike="noStrike" baseline="0" dirty="0" err="1">
                <a:latin typeface="AdvTT5235d5a9"/>
              </a:rPr>
              <a:t>i</a:t>
            </a:r>
            <a:r>
              <a:rPr lang="en-US" sz="1800" b="0" i="0" u="none" strike="noStrike" baseline="0" dirty="0">
                <a:latin typeface="AdvTT5235d5a9"/>
              </a:rPr>
              <a:t>=1</a:t>
            </a:r>
            <a:r>
              <a:rPr lang="en-US" sz="1800" b="0" i="0" u="none" strike="noStrike" baseline="0" dirty="0">
                <a:latin typeface="AdvTT5235d5a9+20"/>
              </a:rPr>
              <a:t>…</a:t>
            </a:r>
            <a:r>
              <a:rPr lang="en-US" sz="1800" b="0" i="0" u="none" strike="noStrike" baseline="0" dirty="0">
                <a:latin typeface="AdvTT5235d5a9"/>
              </a:rPr>
              <a:t>N) and k (k=1</a:t>
            </a:r>
            <a:r>
              <a:rPr lang="en-US" sz="1800" b="0" i="0" u="none" strike="noStrike" baseline="0" dirty="0">
                <a:latin typeface="AdvTT5235d5a9+20"/>
              </a:rPr>
              <a:t>…</a:t>
            </a:r>
            <a:r>
              <a:rPr lang="en-US" sz="1800" b="0" i="0" u="none" strike="noStrike" baseline="0" dirty="0">
                <a:latin typeface="AdvTT5235d5a9"/>
              </a:rPr>
              <a:t>N).</a:t>
            </a:r>
          </a:p>
          <a:p>
            <a:pPr marL="0" indent="0" algn="l">
              <a:buNone/>
            </a:pPr>
            <a:r>
              <a:rPr lang="en-US" sz="1800" b="0" i="0" u="none" strike="noStrike" baseline="0" dirty="0">
                <a:latin typeface="AdvTT5235d5a9+20"/>
              </a:rPr>
              <a:t>• </a:t>
            </a:r>
            <a:r>
              <a:rPr lang="en-US" sz="1800" b="0" i="0" u="none" strike="noStrike" baseline="0" dirty="0" err="1">
                <a:latin typeface="AdvTT5235d5a9"/>
              </a:rPr>
              <a:t>dmax</a:t>
            </a:r>
            <a:r>
              <a:rPr lang="en-US" sz="1800" b="0" i="0" u="none" strike="noStrike" baseline="0" dirty="0">
                <a:latin typeface="AdvTT5235d5a9"/>
              </a:rPr>
              <a:t>: Maximum distance allowed between two basic units that can be assigned to the same district.</a:t>
            </a:r>
          </a:p>
          <a:p>
            <a:pPr marL="0" indent="0" algn="l">
              <a:buNone/>
            </a:pPr>
            <a:r>
              <a:rPr lang="en-US" sz="1800" b="0" i="0" u="none" strike="noStrike" baseline="0" dirty="0">
                <a:latin typeface="AdvTT5235d5a9+20"/>
              </a:rPr>
              <a:t>• </a:t>
            </a:r>
            <a:r>
              <a:rPr lang="en-US" sz="1800" b="0" i="0" u="none" strike="noStrike" baseline="0" dirty="0">
                <a:latin typeface="AdvTT5235d5a9"/>
              </a:rPr>
              <a:t>D: Set of basic units' pairs (</a:t>
            </a:r>
            <a:r>
              <a:rPr lang="en-US" sz="1800" b="0" i="0" u="none" strike="noStrike" baseline="0" dirty="0" err="1">
                <a:latin typeface="AdvTT5235d5a9"/>
              </a:rPr>
              <a:t>i</a:t>
            </a:r>
            <a:r>
              <a:rPr lang="en-US" sz="1800" b="0" i="0" u="none" strike="noStrike" baseline="0" dirty="0">
                <a:latin typeface="AdvTT5235d5a9"/>
              </a:rPr>
              <a:t>, k) where (</a:t>
            </a:r>
            <a:r>
              <a:rPr lang="en-US" sz="1800" b="0" i="0" u="none" strike="noStrike" baseline="0" dirty="0" err="1">
                <a:latin typeface="AdvTT94c8263f.I"/>
              </a:rPr>
              <a:t>i</a:t>
            </a:r>
            <a:r>
              <a:rPr lang="en-US" sz="1800" b="0" i="0" u="none" strike="noStrike" baseline="0" dirty="0" err="1">
                <a:latin typeface="AdvTT5235d5a9"/>
              </a:rPr>
              <a:t>,</a:t>
            </a:r>
            <a:r>
              <a:rPr lang="en-US" sz="1800" b="0" i="0" u="none" strike="noStrike" baseline="0" dirty="0" err="1">
                <a:latin typeface="AdvTT94c8263f.I"/>
              </a:rPr>
              <a:t>k</a:t>
            </a:r>
            <a:r>
              <a:rPr lang="en-US" sz="1800" b="0" i="0" u="none" strike="noStrike" baseline="0" dirty="0">
                <a:latin typeface="AdvTT5235d5a9"/>
              </a:rPr>
              <a:t>)</a:t>
            </a:r>
            <a:r>
              <a:rPr lang="en-US" sz="1800" b="0" i="0" u="none" strike="noStrike" baseline="0" dirty="0">
                <a:latin typeface="AdvTT5235d5a9+22"/>
              </a:rPr>
              <a:t>∈</a:t>
            </a:r>
            <a:r>
              <a:rPr lang="en-US" sz="1800" b="0" i="0" u="none" strike="noStrike" baseline="0" dirty="0">
                <a:latin typeface="AdvTT94c8263f.I"/>
              </a:rPr>
              <a:t>D </a:t>
            </a:r>
            <a:r>
              <a:rPr lang="en-US" sz="1800" b="0" i="0" u="none" strike="noStrike" baseline="0" dirty="0">
                <a:latin typeface="AdvTT5235d5a9"/>
              </a:rPr>
              <a:t>if and only if </a:t>
            </a:r>
            <a:r>
              <a:rPr lang="en-US" sz="1800" b="0" i="0" u="none" strike="noStrike" baseline="0" dirty="0" err="1">
                <a:latin typeface="AdvTT5235d5a9"/>
              </a:rPr>
              <a:t>dik</a:t>
            </a:r>
            <a:r>
              <a:rPr lang="en-US" sz="1800" b="0" i="0" u="none" strike="noStrike" baseline="0" dirty="0">
                <a:latin typeface="AdvTT5235d5a9"/>
              </a:rPr>
              <a:t>&gt;</a:t>
            </a:r>
            <a:r>
              <a:rPr lang="en-US" sz="1800" b="0" i="0" u="none" strike="noStrike" baseline="0" dirty="0" err="1">
                <a:latin typeface="AdvTT5235d5a9"/>
              </a:rPr>
              <a:t>dmax</a:t>
            </a:r>
            <a:r>
              <a:rPr lang="en-US" sz="1800" b="0" i="0" u="none" strike="noStrike" baseline="0" dirty="0">
                <a:latin typeface="AdvTT5235d5a9"/>
              </a:rPr>
              <a:t> </a:t>
            </a:r>
            <a:r>
              <a:rPr lang="es-CO" sz="1800" b="0" i="0" u="none" strike="noStrike" baseline="0" dirty="0">
                <a:latin typeface="AdvTT5235d5a9"/>
              </a:rPr>
              <a:t>(</a:t>
            </a:r>
            <a:r>
              <a:rPr lang="es-CO" sz="1800" b="0" i="0" u="none" strike="noStrike" baseline="0" dirty="0" err="1">
                <a:latin typeface="AdvTT5235d5a9"/>
              </a:rPr>
              <a:t>used</a:t>
            </a:r>
            <a:r>
              <a:rPr lang="es-CO" sz="1800" b="0" i="0" u="none" strike="noStrike" baseline="0" dirty="0">
                <a:latin typeface="AdvTT5235d5a9"/>
              </a:rPr>
              <a:t> in </a:t>
            </a:r>
            <a:r>
              <a:rPr lang="es-CO" sz="1800" b="0" i="0" u="none" strike="noStrike" baseline="0" dirty="0" err="1">
                <a:latin typeface="AdvTT5235d5a9"/>
              </a:rPr>
              <a:t>Model</a:t>
            </a:r>
            <a:r>
              <a:rPr lang="es-CO" sz="1800" b="0" i="0" u="none" strike="noStrike" baseline="0" dirty="0">
                <a:latin typeface="AdvTT5235d5a9"/>
              </a:rPr>
              <a:t> 1).</a:t>
            </a:r>
          </a:p>
        </p:txBody>
      </p:sp>
    </p:spTree>
    <p:extLst>
      <p:ext uri="{BB962C8B-B14F-4D97-AF65-F5344CB8AC3E}">
        <p14:creationId xmlns:p14="http://schemas.microsoft.com/office/powerpoint/2010/main" val="255583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5B97-017C-4F3E-B369-C0E45931D0E6}"/>
              </a:ext>
            </a:extLst>
          </p:cNvPr>
          <p:cNvSpPr>
            <a:spLocks noGrp="1"/>
          </p:cNvSpPr>
          <p:nvPr>
            <p:ph type="title"/>
          </p:nvPr>
        </p:nvSpPr>
        <p:spPr/>
        <p:txBody>
          <a:bodyPr/>
          <a:lstStyle/>
          <a:p>
            <a:r>
              <a:rPr lang="es-ES" dirty="0"/>
              <a:t>Parámetros	(Continuación)</a:t>
            </a:r>
            <a:endParaRPr lang="es-CO" dirty="0"/>
          </a:p>
        </p:txBody>
      </p:sp>
      <p:sp>
        <p:nvSpPr>
          <p:cNvPr id="3" name="Content Placeholder 2">
            <a:extLst>
              <a:ext uri="{FF2B5EF4-FFF2-40B4-BE49-F238E27FC236}">
                <a16:creationId xmlns:a16="http://schemas.microsoft.com/office/drawing/2014/main" id="{77C1CD6D-0ADA-4AF2-BB7A-D286FEF6A5D0}"/>
              </a:ext>
            </a:extLst>
          </p:cNvPr>
          <p:cNvSpPr>
            <a:spLocks noGrp="1"/>
          </p:cNvSpPr>
          <p:nvPr>
            <p:ph idx="1"/>
          </p:nvPr>
        </p:nvSpPr>
        <p:spPr/>
        <p:txBody>
          <a:bodyPr>
            <a:normAutofit/>
          </a:bodyPr>
          <a:lstStyle/>
          <a:p>
            <a:pPr marL="0" indent="0" algn="l">
              <a:buNone/>
            </a:pPr>
            <a:r>
              <a:rPr lang="en-US" sz="1800" b="0" i="0" u="none" strike="noStrike" baseline="0" dirty="0">
                <a:latin typeface="AdvTT5235d5a9+20"/>
              </a:rPr>
              <a:t>• </a:t>
            </a:r>
            <a:r>
              <a:rPr lang="en-US" sz="1800" b="0" i="0" u="none" strike="noStrike" baseline="0" dirty="0">
                <a:latin typeface="AdvTT94c8263f.I"/>
              </a:rPr>
              <a:t>wd </a:t>
            </a:r>
            <a:r>
              <a:rPr lang="en-US" sz="1800" b="0" i="0" u="none" strike="noStrike" baseline="0" dirty="0">
                <a:latin typeface="AdvP4C4E59"/>
              </a:rPr>
              <a:t>: </a:t>
            </a:r>
            <a:r>
              <a:rPr lang="en-US" sz="1800" b="0" i="0" u="none" strike="noStrike" baseline="0" dirty="0">
                <a:latin typeface="AdvTT5235d5a9"/>
              </a:rPr>
              <a:t>Average care workload among all districts.</a:t>
            </a:r>
          </a:p>
          <a:p>
            <a:pPr marL="0" indent="0" algn="l">
              <a:buNone/>
            </a:pPr>
            <a:r>
              <a:rPr lang="en-US" sz="1800" b="0" i="0" u="none" strike="noStrike" baseline="0" dirty="0">
                <a:latin typeface="AdvTT5235d5a9+20"/>
              </a:rPr>
              <a:t>• </a:t>
            </a:r>
            <a:r>
              <a:rPr lang="en-US" sz="1800" b="0" i="0" u="none" strike="noStrike" baseline="0" dirty="0">
                <a:latin typeface="AdvTT5235d5a9+03"/>
              </a:rPr>
              <a:t>τ</a:t>
            </a:r>
            <a:r>
              <a:rPr lang="en-US" sz="1800" b="0" i="0" u="none" strike="noStrike" baseline="0" dirty="0">
                <a:latin typeface="AdvTT5235d5a9"/>
              </a:rPr>
              <a:t>: Admissible percentage deviation of the workload associated to a given district in comparison with the average workload among all districts (used in Model 2).</a:t>
            </a:r>
          </a:p>
          <a:p>
            <a:pPr marL="0" indent="0" algn="l">
              <a:buNone/>
            </a:pPr>
            <a:r>
              <a:rPr lang="en-US" sz="1800" b="0" i="0" u="none" strike="noStrike" baseline="0" dirty="0">
                <a:latin typeface="AdvTT5235d5a9+20"/>
              </a:rPr>
              <a:t>• </a:t>
            </a:r>
            <a:r>
              <a:rPr lang="en-US" sz="1800" b="0" i="0" u="none" strike="noStrike" baseline="0" dirty="0" err="1">
                <a:latin typeface="AdvTT5235d5a9"/>
              </a:rPr>
              <a:t>eik</a:t>
            </a:r>
            <a:r>
              <a:rPr lang="en-US" sz="1800" b="0" i="0" u="none" strike="noStrike" baseline="0" dirty="0">
                <a:latin typeface="AdvTT5235d5a9"/>
              </a:rPr>
              <a:t>: Compatibility index. </a:t>
            </a:r>
            <a:r>
              <a:rPr lang="en-US" sz="1800" b="0" i="0" u="none" strike="noStrike" baseline="0" dirty="0" err="1">
                <a:latin typeface="AdvTT5235d5a9"/>
              </a:rPr>
              <a:t>eik</a:t>
            </a:r>
            <a:r>
              <a:rPr lang="en-US" sz="1800" b="0" i="0" u="none" strike="noStrike" baseline="0" dirty="0">
                <a:latin typeface="AdvTT5235d5a9"/>
              </a:rPr>
              <a:t>=1 if the basic units </a:t>
            </a:r>
            <a:r>
              <a:rPr lang="en-US" sz="1800" b="0" i="0" u="none" strike="noStrike" baseline="0" dirty="0" err="1">
                <a:latin typeface="AdvTT5235d5a9"/>
              </a:rPr>
              <a:t>i</a:t>
            </a:r>
            <a:r>
              <a:rPr lang="en-US" sz="1800" b="0" i="0" u="none" strike="noStrike" baseline="0" dirty="0">
                <a:latin typeface="AdvTT5235d5a9"/>
              </a:rPr>
              <a:t> and k are compatible, and 0 otherwise. The basic units </a:t>
            </a:r>
            <a:r>
              <a:rPr lang="en-US" sz="1800" b="0" i="0" u="none" strike="noStrike" baseline="0" dirty="0" err="1">
                <a:latin typeface="AdvTT5235d5a9"/>
              </a:rPr>
              <a:t>i</a:t>
            </a:r>
            <a:r>
              <a:rPr lang="en-US" sz="1800" b="0" i="0" u="none" strike="noStrike" baseline="0" dirty="0">
                <a:latin typeface="AdvTT5235d5a9"/>
              </a:rPr>
              <a:t> and k can be incompatible for several reasons: a) existence of geographical obstacles between them, b) dif</a:t>
            </a:r>
            <a:r>
              <a:rPr lang="en-US" sz="1800" b="0" i="0" u="none" strike="noStrike" baseline="0" dirty="0">
                <a:latin typeface="AdvTT5235d5a9+fb"/>
              </a:rPr>
              <a:t>fi</a:t>
            </a:r>
            <a:r>
              <a:rPr lang="en-US" sz="1800" b="0" i="0" u="none" strike="noStrike" baseline="0" dirty="0">
                <a:latin typeface="AdvTT5235d5a9"/>
              </a:rPr>
              <a:t>culty or impossibility to travel from one basic unit to another by the means of transportation used by the caregivers (public transportation, private cars, etc.) or c) they do not belong to the </a:t>
            </a:r>
            <a:r>
              <a:rPr lang="es-CO" sz="1800" b="0" i="0" u="none" strike="noStrike" baseline="0" dirty="0" err="1">
                <a:latin typeface="AdvTT5235d5a9"/>
              </a:rPr>
              <a:t>same</a:t>
            </a:r>
            <a:r>
              <a:rPr lang="es-CO" sz="1800" b="0" i="0" u="none" strike="noStrike" baseline="0" dirty="0">
                <a:latin typeface="AdvTT5235d5a9"/>
              </a:rPr>
              <a:t> administrative </a:t>
            </a:r>
            <a:r>
              <a:rPr lang="es-CO" sz="1800" b="0" i="0" u="none" strike="noStrike" baseline="0" dirty="0" err="1">
                <a:latin typeface="AdvTT5235d5a9"/>
              </a:rPr>
              <a:t>district</a:t>
            </a:r>
            <a:r>
              <a:rPr lang="es-CO" sz="1800" b="0" i="0" u="none" strike="noStrike" baseline="0" dirty="0">
                <a:latin typeface="AdvTT5235d5a9"/>
              </a:rPr>
              <a:t>.</a:t>
            </a:r>
          </a:p>
          <a:p>
            <a:pPr marL="0" indent="0" algn="l">
              <a:buNone/>
            </a:pPr>
            <a:r>
              <a:rPr lang="en-US" sz="1800" b="0" i="0" u="none" strike="noStrike" baseline="0" dirty="0">
                <a:latin typeface="AdvTT5235d5a9+20"/>
              </a:rPr>
              <a:t>• </a:t>
            </a:r>
            <a:r>
              <a:rPr lang="en-US" sz="1800" b="0" i="0" u="none" strike="noStrike" baseline="0" dirty="0">
                <a:latin typeface="AdvTT5235d5a9"/>
              </a:rPr>
              <a:t>E: Set of basic units' pairs (</a:t>
            </a:r>
            <a:r>
              <a:rPr lang="en-US" sz="1800" b="0" i="0" u="none" strike="noStrike" baseline="0" dirty="0" err="1">
                <a:latin typeface="AdvTT5235d5a9"/>
              </a:rPr>
              <a:t>i</a:t>
            </a:r>
            <a:r>
              <a:rPr lang="en-US" sz="1800" b="0" i="0" u="none" strike="noStrike" baseline="0" dirty="0">
                <a:latin typeface="AdvTT5235d5a9"/>
              </a:rPr>
              <a:t>, k) where (</a:t>
            </a:r>
            <a:r>
              <a:rPr lang="en-US" sz="1800" b="0" i="0" u="none" strike="noStrike" baseline="0" dirty="0" err="1">
                <a:latin typeface="AdvTT94c8263f.I"/>
              </a:rPr>
              <a:t>i</a:t>
            </a:r>
            <a:r>
              <a:rPr lang="en-US" sz="1800" b="0" i="0" u="none" strike="noStrike" baseline="0" dirty="0" err="1">
                <a:latin typeface="AdvTT5235d5a9"/>
              </a:rPr>
              <a:t>,</a:t>
            </a:r>
            <a:r>
              <a:rPr lang="en-US" sz="1800" b="0" i="0" u="none" strike="noStrike" baseline="0" dirty="0" err="1">
                <a:latin typeface="AdvTT94c8263f.I"/>
              </a:rPr>
              <a:t>k</a:t>
            </a:r>
            <a:r>
              <a:rPr lang="en-US" sz="1800" b="0" i="0" u="none" strike="noStrike" baseline="0" dirty="0">
                <a:latin typeface="AdvTT5235d5a9"/>
              </a:rPr>
              <a:t>)</a:t>
            </a:r>
            <a:r>
              <a:rPr lang="en-US" sz="1800" b="0" i="0" u="none" strike="noStrike" baseline="0" dirty="0">
                <a:latin typeface="AdvTT5235d5a9+22"/>
              </a:rPr>
              <a:t>∈</a:t>
            </a:r>
            <a:r>
              <a:rPr lang="en-US" sz="1800" b="0" i="0" u="none" strike="noStrike" baseline="0" dirty="0">
                <a:latin typeface="AdvTT94c8263f.I"/>
              </a:rPr>
              <a:t>E </a:t>
            </a:r>
            <a:r>
              <a:rPr lang="en-US" sz="1800" b="0" i="0" u="none" strike="noStrike" baseline="0" dirty="0">
                <a:latin typeface="AdvTT5235d5a9"/>
              </a:rPr>
              <a:t>if and only if </a:t>
            </a:r>
            <a:r>
              <a:rPr lang="en-US" sz="1800" b="0" i="0" u="none" strike="noStrike" baseline="0" dirty="0" err="1">
                <a:latin typeface="AdvTT5235d5a9"/>
              </a:rPr>
              <a:t>eik</a:t>
            </a:r>
            <a:r>
              <a:rPr lang="en-US" sz="1800" b="0" i="0" u="none" strike="noStrike" baseline="0" dirty="0">
                <a:latin typeface="AdvTT5235d5a9"/>
              </a:rPr>
              <a:t>=0.</a:t>
            </a:r>
            <a:endParaRPr lang="es-CO" dirty="0"/>
          </a:p>
        </p:txBody>
      </p:sp>
    </p:spTree>
    <p:extLst>
      <p:ext uri="{BB962C8B-B14F-4D97-AF65-F5344CB8AC3E}">
        <p14:creationId xmlns:p14="http://schemas.microsoft.com/office/powerpoint/2010/main" val="240228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030B8D-EF4A-4DC4-989C-49AF37FCA133}"/>
              </a:ext>
            </a:extLst>
          </p:cNvPr>
          <p:cNvSpPr>
            <a:spLocks noGrp="1"/>
          </p:cNvSpPr>
          <p:nvPr>
            <p:ph type="title"/>
          </p:nvPr>
        </p:nvSpPr>
        <p:spPr/>
        <p:txBody>
          <a:bodyPr/>
          <a:lstStyle/>
          <a:p>
            <a:r>
              <a:rPr lang="es-ES" dirty="0"/>
              <a:t>Criterios para las </a:t>
            </a:r>
            <a:r>
              <a:rPr lang="es-ES" b="1" dirty="0"/>
              <a:t>restricciones</a:t>
            </a:r>
            <a:endParaRPr lang="es-CO" b="1" dirty="0"/>
          </a:p>
        </p:txBody>
      </p:sp>
      <p:sp>
        <p:nvSpPr>
          <p:cNvPr id="3" name="Marcador de contenido 2">
            <a:extLst>
              <a:ext uri="{FF2B5EF4-FFF2-40B4-BE49-F238E27FC236}">
                <a16:creationId xmlns:a16="http://schemas.microsoft.com/office/drawing/2014/main" id="{35BC3386-78AC-4142-B789-86C87901F1D3}"/>
              </a:ext>
            </a:extLst>
          </p:cNvPr>
          <p:cNvSpPr>
            <a:spLocks noGrp="1"/>
          </p:cNvSpPr>
          <p:nvPr>
            <p:ph idx="1"/>
          </p:nvPr>
        </p:nvSpPr>
        <p:spPr/>
        <p:txBody>
          <a:bodyPr>
            <a:normAutofit fontScale="85000" lnSpcReduction="10000"/>
          </a:bodyPr>
          <a:lstStyle/>
          <a:p>
            <a:r>
              <a:rPr lang="en-US" sz="1800" b="1" i="0" u="none" strike="noStrike" baseline="0" dirty="0">
                <a:latin typeface="+mj-lt"/>
              </a:rPr>
              <a:t>Compactness</a:t>
            </a:r>
            <a:r>
              <a:rPr lang="en-US" sz="1800" b="0" i="0" u="none" strike="noStrike" baseline="0" dirty="0">
                <a:latin typeface="+mj-lt"/>
              </a:rPr>
              <a:t> can be integrated into the models in two ways. First, the compactness can be formulated as a hard constraint by limiting the </a:t>
            </a:r>
            <a:r>
              <a:rPr lang="en-US" sz="1800" b="0" i="0" u="none" strike="noStrike" baseline="0" dirty="0">
                <a:highlight>
                  <a:srgbClr val="00FFFF"/>
                </a:highlight>
                <a:latin typeface="+mj-lt"/>
              </a:rPr>
              <a:t>maximum distance between two basic units </a:t>
            </a:r>
            <a:r>
              <a:rPr lang="en-US" sz="1800" b="0" i="0" u="none" strike="noStrike" baseline="0" dirty="0">
                <a:latin typeface="+mj-lt"/>
              </a:rPr>
              <a:t>that would be assigned to the same district (i.e. Model 1). The second formulation consists of minimizing a compactness measure which is the maximum distance between two basic units assigned to the </a:t>
            </a:r>
            <a:r>
              <a:rPr lang="es-CO" sz="1800" b="0" i="0" u="none" strike="noStrike" baseline="0" dirty="0" err="1">
                <a:latin typeface="+mj-lt"/>
              </a:rPr>
              <a:t>same</a:t>
            </a:r>
            <a:r>
              <a:rPr lang="es-CO" sz="1800" b="0" i="0" u="none" strike="noStrike" baseline="0" dirty="0">
                <a:latin typeface="+mj-lt"/>
              </a:rPr>
              <a:t> </a:t>
            </a:r>
            <a:r>
              <a:rPr lang="es-CO" sz="1800" b="0" i="0" u="none" strike="noStrike" baseline="0" dirty="0" err="1">
                <a:latin typeface="+mj-lt"/>
              </a:rPr>
              <a:t>district</a:t>
            </a:r>
            <a:r>
              <a:rPr lang="es-CO" sz="1800" b="0" i="0" u="none" strike="noStrike" baseline="0" dirty="0">
                <a:latin typeface="+mj-lt"/>
              </a:rPr>
              <a:t>.</a:t>
            </a:r>
            <a:endParaRPr lang="es-CO" sz="1800" dirty="0">
              <a:latin typeface="+mj-lt"/>
            </a:endParaRPr>
          </a:p>
          <a:p>
            <a:pPr algn="l"/>
            <a:endParaRPr lang="en-US" sz="1800" b="0" i="0" u="none" strike="noStrike" baseline="0" dirty="0">
              <a:latin typeface="+mj-lt"/>
            </a:endParaRPr>
          </a:p>
          <a:p>
            <a:pPr algn="l"/>
            <a:r>
              <a:rPr lang="en-US" sz="1800" b="0" i="0" u="none" strike="noStrike" baseline="0" dirty="0">
                <a:latin typeface="+mj-lt"/>
              </a:rPr>
              <a:t>The </a:t>
            </a:r>
            <a:r>
              <a:rPr lang="en-US" sz="1800" b="1" i="0" u="none" strike="noStrike" baseline="0" dirty="0">
                <a:latin typeface="+mj-lt"/>
              </a:rPr>
              <a:t>accessibility</a:t>
            </a:r>
            <a:r>
              <a:rPr lang="en-US" sz="1800" b="0" i="0" u="none" strike="noStrike" baseline="0" dirty="0">
                <a:latin typeface="+mj-lt"/>
              </a:rPr>
              <a:t> is also crucial in the HHC context since it is related to </a:t>
            </a:r>
            <a:r>
              <a:rPr lang="en-US" sz="1800" b="0" i="0" u="none" strike="noStrike" baseline="0" dirty="0">
                <a:highlight>
                  <a:srgbClr val="00FFFF"/>
                </a:highlight>
                <a:latin typeface="+mj-lt"/>
              </a:rPr>
              <a:t>the easiness by which the caregivers can travel within a district</a:t>
            </a:r>
            <a:r>
              <a:rPr lang="en-US" sz="1800" b="0" i="0" u="none" strike="noStrike" baseline="0" dirty="0">
                <a:latin typeface="+mj-lt"/>
              </a:rPr>
              <a:t>, for example by means of public transportation, private cars, etc. The accessibility can also be assessed by the respect of geographical obstacles such as mountains, bodies of water, etc.</a:t>
            </a:r>
          </a:p>
          <a:p>
            <a:pPr algn="l"/>
            <a:endParaRPr lang="en-US" sz="1800" dirty="0">
              <a:latin typeface="+mj-lt"/>
            </a:endParaRPr>
          </a:p>
          <a:p>
            <a:pPr algn="l"/>
            <a:r>
              <a:rPr lang="en-US" sz="1800" b="0" i="0" u="none" strike="noStrike" baseline="0" dirty="0">
                <a:latin typeface="+mj-lt"/>
              </a:rPr>
              <a:t>The </a:t>
            </a:r>
            <a:r>
              <a:rPr lang="en-US" sz="1800" b="1" i="0" u="none" strike="noStrike" baseline="0" dirty="0">
                <a:latin typeface="+mj-lt"/>
              </a:rPr>
              <a:t>indivisibility</a:t>
            </a:r>
            <a:r>
              <a:rPr lang="en-US" sz="1800" b="0" i="0" u="none" strike="noStrike" baseline="0" dirty="0">
                <a:latin typeface="+mj-lt"/>
              </a:rPr>
              <a:t> of basic units where each basic unit must be assigned to one and only one district. This criterion is considered in order to avoid interference between caregivers' responsibilities and to establish long-term relationships with patients.</a:t>
            </a:r>
          </a:p>
          <a:p>
            <a:pPr algn="l"/>
            <a:endParaRPr lang="en-US" sz="1800" dirty="0">
              <a:latin typeface="+mj-lt"/>
            </a:endParaRPr>
          </a:p>
          <a:p>
            <a:pPr algn="l"/>
            <a:r>
              <a:rPr lang="en-US" sz="1800" b="0" i="0" u="none" strike="noStrike" baseline="0" dirty="0">
                <a:latin typeface="+mj-lt"/>
              </a:rPr>
              <a:t>The </a:t>
            </a:r>
            <a:r>
              <a:rPr lang="en-US" sz="1800" b="1" i="0" u="none" strike="noStrike" baseline="0" dirty="0">
                <a:latin typeface="+mj-lt"/>
              </a:rPr>
              <a:t>workload balance </a:t>
            </a:r>
            <a:r>
              <a:rPr lang="en-US" sz="1800" b="0" i="0" u="none" strike="noStrike" baseline="0" dirty="0">
                <a:latin typeface="+mj-lt"/>
              </a:rPr>
              <a:t>is essential for the design of “good” districts</a:t>
            </a:r>
            <a:r>
              <a:rPr lang="en-US" sz="1800" b="0" i="0" u="none" strike="noStrike" baseline="0" dirty="0">
                <a:highlight>
                  <a:srgbClr val="00FFFF"/>
                </a:highlight>
                <a:latin typeface="+mj-lt"/>
              </a:rPr>
              <a:t>. It consists of having almost the same workload in the different districts</a:t>
            </a:r>
            <a:r>
              <a:rPr lang="en-US" sz="1800" b="0" i="0" u="none" strike="noStrike" baseline="0" dirty="0">
                <a:latin typeface="+mj-lt"/>
              </a:rPr>
              <a:t>. The analysis of the workload shows that it is essentially composed of the care workload and the travel time. Since the travel time is related to the distances between the different patients’ home whose reduction is guaranteed by the compactness criterion,</a:t>
            </a:r>
          </a:p>
          <a:p>
            <a:r>
              <a:rPr lang="es-CO" sz="1800" b="1" dirty="0" err="1">
                <a:latin typeface="+mj-lt"/>
              </a:rPr>
              <a:t>Distance</a:t>
            </a:r>
            <a:r>
              <a:rPr lang="es-CO" sz="1800" dirty="0">
                <a:latin typeface="+mj-lt"/>
              </a:rPr>
              <a:t> = </a:t>
            </a:r>
            <a:r>
              <a:rPr lang="es-CO" sz="1800" dirty="0">
                <a:highlight>
                  <a:srgbClr val="00FFFF"/>
                </a:highlight>
                <a:latin typeface="+mj-lt"/>
              </a:rPr>
              <a:t>T</a:t>
            </a:r>
            <a:r>
              <a:rPr lang="en-US" sz="1800" dirty="0">
                <a:highlight>
                  <a:srgbClr val="00FFFF"/>
                </a:highlight>
                <a:latin typeface="+mj-lt"/>
              </a:rPr>
              <a:t>he value of the maximum distance between two basic units that can be assigned to the same district for each instance</a:t>
            </a:r>
          </a:p>
          <a:p>
            <a:pPr algn="l"/>
            <a:endParaRPr lang="es-CO" dirty="0">
              <a:latin typeface="+mj-lt"/>
            </a:endParaRPr>
          </a:p>
        </p:txBody>
      </p:sp>
    </p:spTree>
    <p:extLst>
      <p:ext uri="{BB962C8B-B14F-4D97-AF65-F5344CB8AC3E}">
        <p14:creationId xmlns:p14="http://schemas.microsoft.com/office/powerpoint/2010/main" val="9707040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938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AdvP4C4E59</vt:lpstr>
      <vt:lpstr>AdvTT5235d5a9</vt:lpstr>
      <vt:lpstr>AdvTT5235d5a9+03</vt:lpstr>
      <vt:lpstr>AdvTT5235d5a9+20</vt:lpstr>
      <vt:lpstr>AdvTT5235d5a9+22</vt:lpstr>
      <vt:lpstr>AdvTT5235d5a9+fb</vt:lpstr>
      <vt:lpstr>AdvTT94c8263f.I</vt:lpstr>
      <vt:lpstr>Arial</vt:lpstr>
      <vt:lpstr>Calibri</vt:lpstr>
      <vt:lpstr>Calibri Light</vt:lpstr>
      <vt:lpstr>Tema de Office</vt:lpstr>
      <vt:lpstr>Elementos de un problema de DistrictIn</vt:lpstr>
      <vt:lpstr>Elementos del Problema</vt:lpstr>
      <vt:lpstr>Función Objetivo</vt:lpstr>
      <vt:lpstr>Variables de decisión</vt:lpstr>
      <vt:lpstr>PowerPoint Presentation</vt:lpstr>
      <vt:lpstr>Ejemplo:</vt:lpstr>
      <vt:lpstr>Parámetros</vt:lpstr>
      <vt:lpstr>Parámetros (Continuación)</vt:lpstr>
      <vt:lpstr>Criterios para las restricciones</vt:lpstr>
      <vt:lpstr>Elementos de la Solución</vt:lpstr>
      <vt:lpstr>Districtin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de un problema de DistrictIn</dc:title>
  <dc:creator>CARLOS ALBERTO SANCHEZ ALZATE</dc:creator>
  <cp:lastModifiedBy>CARLOS ALBERTO SANCHEZ ALZATE</cp:lastModifiedBy>
  <cp:revision>30</cp:revision>
  <dcterms:created xsi:type="dcterms:W3CDTF">2022-02-21T13:12:59Z</dcterms:created>
  <dcterms:modified xsi:type="dcterms:W3CDTF">2022-03-02T14:04:19Z</dcterms:modified>
</cp:coreProperties>
</file>