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21.png" ContentType="image/png"/>
  <Override PartName="/ppt/media/image6.jpeg" ContentType="image/jpeg"/>
  <Override PartName="/ppt/media/image7.png" ContentType="image/png"/>
  <Override PartName="/ppt/media/image8.png" ContentType="image/png"/>
  <Override PartName="/ppt/media/image9.png" ContentType="image/png"/>
  <Override PartName="/ppt/media/image10.jpeg" ContentType="image/jpe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s-ES" sz="6000" spc="-1" strike="noStrike">
                <a:solidFill>
                  <a:srgbClr val="ffffff"/>
                </a:solidFill>
                <a:latin typeface="Calibri Light"/>
              </a:rPr>
              <a:t>Haga clic para modificar el estilo de título del patrón</a:t>
            </a:r>
            <a:endParaRPr b="0" lang="en-US" sz="6000" spc="-1" strike="noStrike">
              <a:solidFill>
                <a:srgbClr val="ffffff"/>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DBAEE8CE-BCA3-4880-A60E-24AAE53CC23D}" type="datetime1">
              <a:rPr b="0" lang="es-ES" sz="1200" spc="-1" strike="noStrike">
                <a:solidFill>
                  <a:srgbClr val="ffffff"/>
                </a:solidFill>
                <a:latin typeface="Calibri"/>
              </a:rPr>
              <a:t>13/09/2020</a:t>
            </a:fld>
            <a:endParaRPr b="0" lang="es-E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es-ES" sz="1200" spc="-1" strike="noStrike">
                <a:solidFill>
                  <a:srgbClr val="ffffff"/>
                </a:solidFill>
                <a:latin typeface="Calibri"/>
              </a:rPr>
              <a:t>etreter</a:t>
            </a:r>
            <a:endParaRPr b="0" lang="es-ES" sz="12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24F6A07F-E748-4968-B63F-E2BECB97D6A0}" type="slidenum">
              <a:rPr b="0" lang="es-ES" sz="1200" spc="-1" strike="noStrike">
                <a:solidFill>
                  <a:srgbClr val="ffffff"/>
                </a:solidFill>
                <a:latin typeface="Calibri"/>
              </a:rPr>
              <a:t>&lt;número&gt;</a:t>
            </a:fld>
            <a:endParaRPr b="0" lang="es-E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ffffff"/>
                </a:solidFill>
                <a:latin typeface="Calibri"/>
              </a:rPr>
              <a:t>Pulse para editar el formato de texto del esquema</a:t>
            </a:r>
            <a:endParaRPr b="0" lang="en-US" sz="2800" spc="-1" strike="noStrike">
              <a:solidFill>
                <a:srgbClr val="ffffff"/>
              </a:solidFill>
              <a:latin typeface="Calibri"/>
            </a:endParaRPr>
          </a:p>
          <a:p>
            <a:pPr lvl="1" marL="864000" indent="-324000">
              <a:spcBef>
                <a:spcPts val="1134"/>
              </a:spcBef>
              <a:buClr>
                <a:srgbClr val="ffffff"/>
              </a:buClr>
              <a:buSzPct val="75000"/>
              <a:buFont typeface="Symbol" charset="2"/>
              <a:buChar char=""/>
            </a:pPr>
            <a:r>
              <a:rPr b="0" lang="en-US" sz="2000" spc="-1" strike="noStrike">
                <a:solidFill>
                  <a:srgbClr val="ffffff"/>
                </a:solidFill>
                <a:latin typeface="Calibri"/>
              </a:rPr>
              <a:t>Segundo nivel del esquema</a:t>
            </a:r>
            <a:endParaRPr b="0" lang="en-US" sz="2000" spc="-1" strike="noStrike">
              <a:solidFill>
                <a:srgbClr val="ffffff"/>
              </a:solidFill>
              <a:latin typeface="Calibri"/>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Calibri"/>
              </a:rPr>
              <a:t>Tercer nivel del esquema</a:t>
            </a:r>
            <a:endParaRPr b="0" lang="en-US" sz="1800" spc="-1" strike="noStrike">
              <a:solidFill>
                <a:srgbClr val="ffffff"/>
              </a:solidFill>
              <a:latin typeface="Calibri"/>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Calibri"/>
              </a:rPr>
              <a:t>Cuarto nivel del esquema</a:t>
            </a:r>
            <a:endParaRPr b="0" lang="en-US" sz="1800" spc="-1" strike="noStrike">
              <a:solidFill>
                <a:srgbClr val="ffffff"/>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alibri"/>
              </a:rPr>
              <a:t>Quinto nivel del esquema</a:t>
            </a:r>
            <a:endParaRPr b="0" lang="en-US" sz="2000" spc="-1" strike="noStrike">
              <a:solidFill>
                <a:srgbClr val="ffffff"/>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alibri"/>
              </a:rPr>
              <a:t>Sexto nivel del esquema</a:t>
            </a:r>
            <a:endParaRPr b="0" lang="en-US" sz="2000" spc="-1" strike="noStrike">
              <a:solidFill>
                <a:srgbClr val="ffffff"/>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alibri"/>
              </a:rPr>
              <a:t>Séptimo nivel del esquema</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s-ES" sz="4400" spc="-1" strike="noStrike">
                <a:solidFill>
                  <a:srgbClr val="ffffff"/>
                </a:solidFill>
                <a:latin typeface="Calibri Light"/>
              </a:rPr>
              <a:t>Haga clic para modificar el estilo de título del patrón</a:t>
            </a:r>
            <a:endParaRPr b="0" lang="en-US" sz="4400" spc="-1" strike="noStrike">
              <a:solidFill>
                <a:srgbClr val="ffffff"/>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ffffff"/>
              </a:buClr>
              <a:buFont typeface="Arial"/>
              <a:buChar char="•"/>
            </a:pPr>
            <a:r>
              <a:rPr b="0" lang="es-ES" sz="2800" spc="-1" strike="noStrike">
                <a:solidFill>
                  <a:srgbClr val="ffffff"/>
                </a:solidFill>
                <a:latin typeface="Calibri"/>
              </a:rPr>
              <a:t>Haga clic para modificar los estilos de texto del patrón</a:t>
            </a:r>
            <a:endParaRPr b="0" lang="en-US" sz="2800" spc="-1" strike="noStrike">
              <a:solidFill>
                <a:srgbClr val="ffffff"/>
              </a:solidFill>
              <a:latin typeface="Calibri"/>
            </a:endParaRPr>
          </a:p>
          <a:p>
            <a:pPr lvl="1" marL="685800" indent="-228240">
              <a:lnSpc>
                <a:spcPct val="90000"/>
              </a:lnSpc>
              <a:spcBef>
                <a:spcPts val="499"/>
              </a:spcBef>
              <a:buClr>
                <a:srgbClr val="ffffff"/>
              </a:buClr>
              <a:buFont typeface="Arial"/>
              <a:buChar char="•"/>
            </a:pPr>
            <a:r>
              <a:rPr b="0" lang="es-ES" sz="2400" spc="-1" strike="noStrike">
                <a:solidFill>
                  <a:srgbClr val="ffffff"/>
                </a:solidFill>
                <a:latin typeface="Calibri"/>
              </a:rPr>
              <a:t>Segundo nivel</a:t>
            </a:r>
            <a:endParaRPr b="0" lang="en-US" sz="2400" spc="-1" strike="noStrike">
              <a:solidFill>
                <a:srgbClr val="ffffff"/>
              </a:solidFill>
              <a:latin typeface="Calibri"/>
            </a:endParaRPr>
          </a:p>
          <a:p>
            <a:pPr lvl="2" marL="1143000" indent="-228240">
              <a:lnSpc>
                <a:spcPct val="90000"/>
              </a:lnSpc>
              <a:spcBef>
                <a:spcPts val="499"/>
              </a:spcBef>
              <a:buClr>
                <a:srgbClr val="ffffff"/>
              </a:buClr>
              <a:buFont typeface="Arial"/>
              <a:buChar char="•"/>
            </a:pPr>
            <a:r>
              <a:rPr b="0" lang="es-ES" sz="2000" spc="-1" strike="noStrike">
                <a:solidFill>
                  <a:srgbClr val="ffffff"/>
                </a:solidFill>
                <a:latin typeface="Calibri"/>
              </a:rPr>
              <a:t>Tercer nivel</a:t>
            </a:r>
            <a:endParaRPr b="0" lang="en-US" sz="2000" spc="-1" strike="noStrike">
              <a:solidFill>
                <a:srgbClr val="ffffff"/>
              </a:solidFill>
              <a:latin typeface="Calibri"/>
            </a:endParaRPr>
          </a:p>
          <a:p>
            <a:pPr lvl="3" marL="1600200" indent="-228240">
              <a:lnSpc>
                <a:spcPct val="90000"/>
              </a:lnSpc>
              <a:spcBef>
                <a:spcPts val="499"/>
              </a:spcBef>
              <a:buClr>
                <a:srgbClr val="ffffff"/>
              </a:buClr>
              <a:buFont typeface="Arial"/>
              <a:buChar char="•"/>
            </a:pPr>
            <a:r>
              <a:rPr b="0" lang="es-ES" sz="1800" spc="-1" strike="noStrike">
                <a:solidFill>
                  <a:srgbClr val="ffffff"/>
                </a:solidFill>
                <a:latin typeface="Calibri"/>
              </a:rPr>
              <a:t>Cuarto nivel</a:t>
            </a:r>
            <a:endParaRPr b="0" lang="en-US" sz="1800" spc="-1" strike="noStrike">
              <a:solidFill>
                <a:srgbClr val="ffffff"/>
              </a:solidFill>
              <a:latin typeface="Calibri"/>
            </a:endParaRPr>
          </a:p>
          <a:p>
            <a:pPr lvl="4" marL="2057400" indent="-228240">
              <a:lnSpc>
                <a:spcPct val="90000"/>
              </a:lnSpc>
              <a:spcBef>
                <a:spcPts val="499"/>
              </a:spcBef>
              <a:buClr>
                <a:srgbClr val="ffffff"/>
              </a:buClr>
              <a:buFont typeface="Arial"/>
              <a:buChar char="•"/>
            </a:pPr>
            <a:r>
              <a:rPr b="0" lang="es-ES" sz="1800" spc="-1" strike="noStrike">
                <a:solidFill>
                  <a:srgbClr val="ffffff"/>
                </a:solidFill>
                <a:latin typeface="Calibri"/>
              </a:rPr>
              <a:t>Quinto nivel</a:t>
            </a:r>
            <a:endParaRPr b="0" lang="en-US" sz="1800" spc="-1" strike="noStrike">
              <a:solidFill>
                <a:srgbClr val="ffffff"/>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4E342EB8-B345-4530-A664-9DD3C14FDAE0}" type="datetime1">
              <a:rPr b="0" lang="es-ES" sz="1200" spc="-1" strike="noStrike">
                <a:solidFill>
                  <a:srgbClr val="ffffff"/>
                </a:solidFill>
                <a:latin typeface="Calibri"/>
              </a:rPr>
              <a:t>13/09/2020</a:t>
            </a:fld>
            <a:endParaRPr b="0" lang="es-E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es-ES" sz="1200" spc="-1" strike="noStrike">
                <a:solidFill>
                  <a:srgbClr val="ffffff"/>
                </a:solidFill>
                <a:latin typeface="Calibri"/>
              </a:rPr>
              <a:t>etreter</a:t>
            </a:r>
            <a:endParaRPr b="0" lang="es-ES" sz="12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C7E57A6-C52E-461C-9725-3EAC2A61A107}" type="slidenum">
              <a:rPr b="0" lang="es-ES" sz="1200" spc="-1" strike="noStrike">
                <a:solidFill>
                  <a:srgbClr val="ffffff"/>
                </a:solidFill>
                <a:latin typeface="Calibri"/>
              </a:rPr>
              <a:t>&lt;número&gt;</a:t>
            </a:fld>
            <a:endParaRPr b="0" lang="es-E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hyperlink" Target="https://stackoverflow.com/" TargetMode="External"/><Relationship Id="rId3" Type="http://schemas.openxmlformats.org/officeDocument/2006/relationships/hyperlink" Target="https://www.google.es/" TargetMode="External"/><Relationship Id="rId4" Type="http://schemas.openxmlformats.org/officeDocument/2006/relationships/hyperlink" Target="https://www.python.org/doc/" TargetMode="External"/><Relationship Id="rId5" Type="http://schemas.openxmlformats.org/officeDocument/2006/relationships/hyperlink" Target="https://devguide.python.org/documenting/" TargetMode="External"/><Relationship Id="rId6" Type="http://schemas.openxmlformats.org/officeDocument/2006/relationships/hyperlink" Target="https://realpython.com/" TargetMode="External"/><Relationship Id="rId7" Type="http://schemas.openxmlformats.org/officeDocument/2006/relationships/hyperlink" Target="https://medium.com/" TargetMode="External"/><Relationship Id="rId8" Type="http://schemas.openxmlformats.org/officeDocument/2006/relationships/hyperlink" Target="https://www.edx.org/search" TargetMode="External"/><Relationship Id="rId9" Type="http://schemas.openxmlformats.org/officeDocument/2006/relationships/hyperlink" Target="https://www.udemy.com/" TargetMode="External"/><Relationship Id="rId10" Type="http://schemas.openxmlformats.org/officeDocument/2006/relationships/hyperlink" Target="https://es.coursera.org/" TargetMode="External"/><Relationship Id="rId11" Type="http://schemas.openxmlformats.org/officeDocument/2006/relationships/hyperlink" Target="https://miriadax.net/home" TargetMode="External"/><Relationship Id="rId1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hyperlink" Target="https://github.com/donnemartin/data-science-ipython-notebooks" TargetMode="External"/><Relationship Id="rId3" Type="http://schemas.openxmlformats.org/officeDocument/2006/relationships/hyperlink" Target="https://github.com/FavioVazquez/ds-cheatsheets" TargetMode="External"/><Relationship Id="rId4" Type="http://schemas.openxmlformats.org/officeDocument/2006/relationships/hyperlink" Target="https://github.com/ggerard/Data-Science--Cheat-Sheet-1" TargetMode="External"/><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www.twilio.com/quest/download" TargetMode="Externa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82" name="Imagen 4" descr=""/>
          <p:cNvPicPr/>
          <p:nvPr/>
        </p:nvPicPr>
        <p:blipFill>
          <a:blip r:embed="rId1"/>
          <a:stretch/>
        </p:blipFill>
        <p:spPr>
          <a:xfrm>
            <a:off x="5291280" y="5396040"/>
            <a:ext cx="6375240" cy="791280"/>
          </a:xfrm>
          <a:prstGeom prst="rect">
            <a:avLst/>
          </a:prstGeom>
          <a:ln w="0">
            <a:noFill/>
          </a:ln>
        </p:spPr>
      </p:pic>
      <p:sp>
        <p:nvSpPr>
          <p:cNvPr id="83" name="CustomShape 1"/>
          <p:cNvSpPr/>
          <p:nvPr/>
        </p:nvSpPr>
        <p:spPr>
          <a:xfrm>
            <a:off x="360360" y="235440"/>
            <a:ext cx="114710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i="1" lang="es-ES" sz="1400" spc="-1" strike="noStrike">
                <a:solidFill>
                  <a:srgbClr val="ffffff"/>
                </a:solidFill>
                <a:latin typeface="Calibri"/>
              </a:rPr>
              <a:t>Data Science Bootcamp</a:t>
            </a:r>
            <a:r>
              <a:rPr b="0" i="1" lang="es-ES" sz="1400" spc="-1" strike="noStrike">
                <a:solidFill>
                  <a:srgbClr val="ffffff"/>
                </a:solidFill>
                <a:latin typeface="Calibri"/>
              </a:rPr>
              <a:t>	</a:t>
            </a:r>
            <a:r>
              <a:rPr b="0" i="1" lang="es-ES" sz="1400" spc="-1" strike="noStrike">
                <a:solidFill>
                  <a:srgbClr val="ffffff"/>
                </a:solidFill>
                <a:latin typeface="Calibri"/>
              </a:rPr>
              <a:t>	</a:t>
            </a:r>
            <a:r>
              <a:rPr b="0" i="1" lang="es-ES" sz="1400" spc="-1" strike="noStrike">
                <a:solidFill>
                  <a:srgbClr val="ffffff"/>
                </a:solidFill>
                <a:latin typeface="Calibri"/>
              </a:rPr>
              <a:t>	</a:t>
            </a:r>
            <a:r>
              <a:rPr b="0" i="1" lang="es-ES" sz="1400" spc="-1" strike="noStrike">
                <a:solidFill>
                  <a:srgbClr val="ffffff"/>
                </a:solidFill>
                <a:latin typeface="Calibri"/>
              </a:rPr>
              <a:t>Septiembre 2020</a:t>
            </a:r>
            <a:r>
              <a:rPr b="0" i="1" lang="es-ES" sz="1400" spc="-1" strike="noStrike">
                <a:solidFill>
                  <a:srgbClr val="ffffff"/>
                </a:solidFill>
                <a:latin typeface="Calibri"/>
              </a:rPr>
              <a:t>	</a:t>
            </a:r>
            <a:r>
              <a:rPr b="0" i="1" lang="es-ES" sz="1400" spc="-1" strike="noStrike">
                <a:solidFill>
                  <a:srgbClr val="ffffff"/>
                </a:solidFill>
                <a:latin typeface="Calibri"/>
              </a:rPr>
              <a:t>	</a:t>
            </a:r>
            <a:r>
              <a:rPr b="0" i="1" lang="es-ES" sz="1400" spc="-1" strike="noStrike">
                <a:solidFill>
                  <a:srgbClr val="ffffff"/>
                </a:solidFill>
                <a:latin typeface="Calibri"/>
              </a:rPr>
              <a:t>	</a:t>
            </a:r>
            <a:r>
              <a:rPr b="0" i="1" lang="es-ES" sz="1400" spc="-1" strike="noStrike">
                <a:solidFill>
                  <a:srgbClr val="ffffff"/>
                </a:solidFill>
                <a:latin typeface="Calibri"/>
              </a:rPr>
              <a:t>Madrid</a:t>
            </a:r>
            <a:endParaRPr b="0" lang="es-ES" sz="1400" spc="-1" strike="noStrike">
              <a:latin typeface="Arial"/>
            </a:endParaRPr>
          </a:p>
        </p:txBody>
      </p:sp>
      <p:sp>
        <p:nvSpPr>
          <p:cNvPr id="84" name="CustomShape 2"/>
          <p:cNvSpPr/>
          <p:nvPr/>
        </p:nvSpPr>
        <p:spPr>
          <a:xfrm>
            <a:off x="360360" y="1145160"/>
            <a:ext cx="9605520" cy="2375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ES" sz="5400" spc="-1" strike="noStrike">
                <a:solidFill>
                  <a:srgbClr val="ffffff"/>
                </a:solidFill>
                <a:latin typeface="Segoe UI"/>
              </a:rPr>
              <a:t>Data Science Bootcamp</a:t>
            </a:r>
            <a:endParaRPr b="0" lang="es-ES" sz="5400" spc="-1" strike="noStrike">
              <a:latin typeface="Arial"/>
            </a:endParaRPr>
          </a:p>
          <a:p>
            <a:pPr>
              <a:lnSpc>
                <a:spcPct val="100000"/>
              </a:lnSpc>
            </a:pPr>
            <a:r>
              <a:rPr b="0" i="1" lang="es-ES" sz="3200" spc="-1" strike="noStrike">
                <a:solidFill>
                  <a:srgbClr val="ffffff"/>
                </a:solidFill>
                <a:latin typeface="Segoe UI"/>
              </a:rPr>
              <a:t>Ramp Up</a:t>
            </a:r>
            <a:endParaRPr b="0" lang="es-ES" sz="3200" spc="-1" strike="noStrike">
              <a:latin typeface="Arial"/>
            </a:endParaRPr>
          </a:p>
          <a:p>
            <a:pPr>
              <a:lnSpc>
                <a:spcPct val="100000"/>
              </a:lnSpc>
            </a:pPr>
            <a:endParaRPr b="0" lang="es-ES" sz="3200" spc="-1" strike="noStrike">
              <a:latin typeface="Arial"/>
            </a:endParaRPr>
          </a:p>
          <a:p>
            <a:pPr>
              <a:lnSpc>
                <a:spcPct val="100000"/>
              </a:lnSpc>
            </a:pPr>
            <a:r>
              <a:rPr b="0" i="1" lang="es-ES" sz="3200" spc="-1" strike="noStrike">
                <a:solidFill>
                  <a:srgbClr val="ffffff"/>
                </a:solidFill>
                <a:latin typeface="Segoe UI"/>
              </a:rPr>
              <a:t>Apoyo</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2239200" y="1106280"/>
            <a:ext cx="8200800" cy="2493720"/>
          </a:xfrm>
          <a:prstGeom prst="rect">
            <a:avLst/>
          </a:prstGeom>
          <a:noFill/>
          <a:ln w="0">
            <a:noFill/>
          </a:ln>
        </p:spPr>
        <p:txBody>
          <a:bodyPr anchor="ctr">
            <a:normAutofit/>
          </a:bodyPr>
          <a:p>
            <a:pPr algn="ctr">
              <a:lnSpc>
                <a:spcPct val="90000"/>
              </a:lnSpc>
            </a:pPr>
            <a:r>
              <a:rPr b="0" lang="es-ES" sz="6600" spc="-1" strike="noStrike">
                <a:solidFill>
                  <a:srgbClr val="ffffff"/>
                </a:solidFill>
                <a:latin typeface="Segoe UI"/>
              </a:rPr>
              <a:t>MATERIAL EXTRA</a:t>
            </a:r>
            <a:endParaRPr b="0" lang="en-US" sz="6600" spc="-1" strike="noStrike">
              <a:solidFill>
                <a:srgbClr val="ffffff"/>
              </a:solidFill>
              <a:latin typeface="Calibri"/>
            </a:endParaRPr>
          </a:p>
        </p:txBody>
      </p:sp>
      <p:pic>
        <p:nvPicPr>
          <p:cNvPr id="123" name="Imagen 5_5" descr=""/>
          <p:cNvPicPr/>
          <p:nvPr/>
        </p:nvPicPr>
        <p:blipFill>
          <a:blip r:embed="rId1"/>
          <a:stretch/>
        </p:blipFill>
        <p:spPr>
          <a:xfrm>
            <a:off x="9310320" y="6092280"/>
            <a:ext cx="2402280" cy="2980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2959200" y="746280"/>
            <a:ext cx="6273360" cy="618840"/>
          </a:xfrm>
          <a:prstGeom prst="rect">
            <a:avLst/>
          </a:prstGeom>
          <a:noFill/>
          <a:ln w="0">
            <a:noFill/>
          </a:ln>
        </p:spPr>
        <p:txBody>
          <a:bodyPr anchor="ctr">
            <a:normAutofit fontScale="94000"/>
          </a:bodyPr>
          <a:p>
            <a:pPr algn="ctr">
              <a:lnSpc>
                <a:spcPct val="90000"/>
              </a:lnSpc>
            </a:pPr>
            <a:r>
              <a:rPr b="0" lang="es-ES" sz="3600" spc="-1" strike="noStrike">
                <a:solidFill>
                  <a:srgbClr val="ffffff"/>
                </a:solidFill>
                <a:latin typeface="Segoe UI"/>
              </a:rPr>
              <a:t>Links interesantes</a:t>
            </a:r>
            <a:endParaRPr b="0" lang="en-US" sz="3600" spc="-1" strike="noStrike">
              <a:solidFill>
                <a:srgbClr val="ffffff"/>
              </a:solidFill>
              <a:latin typeface="Calibri"/>
            </a:endParaRPr>
          </a:p>
        </p:txBody>
      </p:sp>
      <p:sp>
        <p:nvSpPr>
          <p:cNvPr id="125" name="CustomShape 2"/>
          <p:cNvSpPr/>
          <p:nvPr/>
        </p:nvSpPr>
        <p:spPr>
          <a:xfrm>
            <a:off x="4524120" y="1329480"/>
            <a:ext cx="3143520" cy="35640"/>
          </a:xfrm>
          <a:prstGeom prst="rect">
            <a:avLst/>
          </a:prstGeom>
          <a:solidFill>
            <a:srgbClr val="aa1d16"/>
          </a:solidFill>
          <a:ln>
            <a:noFill/>
          </a:ln>
        </p:spPr>
        <p:style>
          <a:lnRef idx="2">
            <a:schemeClr val="accent1">
              <a:shade val="50000"/>
            </a:schemeClr>
          </a:lnRef>
          <a:fillRef idx="1">
            <a:schemeClr val="accent1"/>
          </a:fillRef>
          <a:effectRef idx="0">
            <a:schemeClr val="accent1"/>
          </a:effectRef>
          <a:fontRef idx="minor"/>
        </p:style>
      </p:sp>
      <p:pic>
        <p:nvPicPr>
          <p:cNvPr id="126" name="Imagen 5_1" descr=""/>
          <p:cNvPicPr/>
          <p:nvPr/>
        </p:nvPicPr>
        <p:blipFill>
          <a:blip r:embed="rId1"/>
          <a:stretch/>
        </p:blipFill>
        <p:spPr>
          <a:xfrm>
            <a:off x="9310320" y="6092280"/>
            <a:ext cx="2402280" cy="298080"/>
          </a:xfrm>
          <a:prstGeom prst="rect">
            <a:avLst/>
          </a:prstGeom>
          <a:ln w="0">
            <a:noFill/>
          </a:ln>
        </p:spPr>
      </p:pic>
      <p:sp>
        <p:nvSpPr>
          <p:cNvPr id="127" name="CustomShape 3"/>
          <p:cNvSpPr/>
          <p:nvPr/>
        </p:nvSpPr>
        <p:spPr>
          <a:xfrm>
            <a:off x="285840" y="1797840"/>
            <a:ext cx="3629520" cy="456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s-ES" sz="2400" spc="-1" strike="noStrike">
                <a:solidFill>
                  <a:srgbClr val="f2f2f2"/>
                </a:solidFill>
                <a:latin typeface="Segoe UI"/>
              </a:rPr>
              <a:t>Documentación</a:t>
            </a:r>
            <a:endParaRPr b="0" lang="es-ES" sz="2400" spc="-1" strike="noStrike">
              <a:latin typeface="Arial"/>
            </a:endParaRPr>
          </a:p>
        </p:txBody>
      </p:sp>
      <p:sp>
        <p:nvSpPr>
          <p:cNvPr id="128" name="CustomShape 4"/>
          <p:cNvSpPr/>
          <p:nvPr/>
        </p:nvSpPr>
        <p:spPr>
          <a:xfrm>
            <a:off x="4281120" y="1797840"/>
            <a:ext cx="3629520" cy="456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s-ES" sz="2400" spc="-1" strike="noStrike">
                <a:solidFill>
                  <a:srgbClr val="f2f2f2"/>
                </a:solidFill>
                <a:latin typeface="Segoe UI"/>
              </a:rPr>
              <a:t>Resolución de dudas</a:t>
            </a:r>
            <a:endParaRPr b="0" lang="es-ES" sz="2400" spc="-1" strike="noStrike">
              <a:latin typeface="Arial"/>
            </a:endParaRPr>
          </a:p>
        </p:txBody>
      </p:sp>
      <p:sp>
        <p:nvSpPr>
          <p:cNvPr id="129" name="CustomShape 5"/>
          <p:cNvSpPr/>
          <p:nvPr/>
        </p:nvSpPr>
        <p:spPr>
          <a:xfrm>
            <a:off x="7996680" y="1797840"/>
            <a:ext cx="3629520" cy="456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s-ES" sz="2400" spc="-1" strike="noStrike">
                <a:solidFill>
                  <a:srgbClr val="f2f2f2"/>
                </a:solidFill>
                <a:latin typeface="Segoe UI"/>
              </a:rPr>
              <a:t>Cursos online</a:t>
            </a:r>
            <a:endParaRPr b="0" lang="es-ES" sz="2400" spc="-1" strike="noStrike">
              <a:latin typeface="Arial"/>
            </a:endParaRPr>
          </a:p>
        </p:txBody>
      </p:sp>
      <p:sp>
        <p:nvSpPr>
          <p:cNvPr id="130" name="CustomShape 6"/>
          <p:cNvSpPr/>
          <p:nvPr/>
        </p:nvSpPr>
        <p:spPr>
          <a:xfrm>
            <a:off x="4662000" y="2398680"/>
            <a:ext cx="3005640" cy="2280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s-ES" sz="1600" spc="-1" strike="noStrike">
                <a:solidFill>
                  <a:srgbClr val="f2f2f2"/>
                </a:solidFill>
                <a:latin typeface="Calibri"/>
              </a:rPr>
              <a:t>Página de comunidad de resolución de dudas</a:t>
            </a:r>
            <a:endParaRPr b="0" lang="es-ES" sz="1600" spc="-1" strike="noStrike">
              <a:latin typeface="Arial"/>
            </a:endParaRPr>
          </a:p>
          <a:p>
            <a:pPr algn="ctr">
              <a:lnSpc>
                <a:spcPct val="100000"/>
              </a:lnSpc>
            </a:pPr>
            <a:r>
              <a:rPr b="0" lang="es-ES" sz="1600" spc="-1" strike="noStrike" u="sng">
                <a:solidFill>
                  <a:srgbClr val="49a1fa"/>
                </a:solidFill>
                <a:uFillTx/>
                <a:latin typeface="Calibri"/>
                <a:hlinkClick r:id="rId2"/>
              </a:rPr>
              <a:t>https://stackoverflow.com/</a:t>
            </a:r>
            <a:endParaRPr b="0" lang="es-ES" sz="1600" spc="-1" strike="noStrike">
              <a:latin typeface="Arial"/>
            </a:endParaRPr>
          </a:p>
          <a:p>
            <a:pPr algn="ctr">
              <a:lnSpc>
                <a:spcPct val="100000"/>
              </a:lnSpc>
            </a:pPr>
            <a:endParaRPr b="0" lang="es-ES" sz="1600" spc="-1" strike="noStrike">
              <a:latin typeface="Arial"/>
            </a:endParaRPr>
          </a:p>
          <a:p>
            <a:pPr algn="ctr">
              <a:lnSpc>
                <a:spcPct val="100000"/>
              </a:lnSpc>
            </a:pPr>
            <a:endParaRPr b="0" lang="es-ES" sz="1600" spc="-1" strike="noStrike">
              <a:latin typeface="Arial"/>
            </a:endParaRPr>
          </a:p>
          <a:p>
            <a:pPr algn="ctr">
              <a:lnSpc>
                <a:spcPct val="100000"/>
              </a:lnSpc>
            </a:pPr>
            <a:r>
              <a:rPr b="0" lang="es-ES" sz="1600" spc="-1" strike="noStrike">
                <a:solidFill>
                  <a:srgbClr val="f2f2f2"/>
                </a:solidFill>
                <a:latin typeface="Calibri"/>
              </a:rPr>
              <a:t>Siempre encontrarás a alguien que se ha topado con el mismo error que tu</a:t>
            </a:r>
            <a:endParaRPr b="0" lang="es-ES" sz="1600" spc="-1" strike="noStrike">
              <a:latin typeface="Arial"/>
            </a:endParaRPr>
          </a:p>
          <a:p>
            <a:pPr algn="ctr">
              <a:lnSpc>
                <a:spcPct val="100000"/>
              </a:lnSpc>
            </a:pPr>
            <a:r>
              <a:rPr b="0" lang="es-ES" sz="1600" spc="-1" strike="noStrike" u="sng">
                <a:solidFill>
                  <a:srgbClr val="49a1fa"/>
                </a:solidFill>
                <a:uFillTx/>
                <a:latin typeface="Calibri"/>
                <a:hlinkClick r:id="rId3"/>
              </a:rPr>
              <a:t>https://www.google.es/</a:t>
            </a:r>
            <a:endParaRPr b="0" lang="es-ES" sz="1600" spc="-1" strike="noStrike">
              <a:latin typeface="Arial"/>
            </a:endParaRPr>
          </a:p>
        </p:txBody>
      </p:sp>
      <p:sp>
        <p:nvSpPr>
          <p:cNvPr id="131" name="CustomShape 7"/>
          <p:cNvSpPr/>
          <p:nvPr/>
        </p:nvSpPr>
        <p:spPr>
          <a:xfrm>
            <a:off x="360000" y="2506680"/>
            <a:ext cx="3779280" cy="252396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s-ES" sz="1600" spc="-1" strike="noStrike" u="sng">
                <a:solidFill>
                  <a:srgbClr val="49a1fa"/>
                </a:solidFill>
                <a:uFillTx/>
                <a:latin typeface="Calibri"/>
                <a:hlinkClick r:id="rId4"/>
              </a:rPr>
              <a:t>https://www.python.org/doc/</a:t>
            </a:r>
            <a:endParaRPr b="0" lang="es-ES" sz="1600" spc="-1" strike="noStrike">
              <a:latin typeface="Arial"/>
            </a:endParaRPr>
          </a:p>
          <a:p>
            <a:pPr algn="ctr">
              <a:lnSpc>
                <a:spcPct val="100000"/>
              </a:lnSpc>
            </a:pPr>
            <a:endParaRPr b="0" lang="es-ES" sz="1600" spc="-1" strike="noStrike">
              <a:latin typeface="Arial"/>
            </a:endParaRPr>
          </a:p>
          <a:p>
            <a:pPr algn="ctr">
              <a:lnSpc>
                <a:spcPct val="100000"/>
              </a:lnSpc>
            </a:pPr>
            <a:r>
              <a:rPr b="0" lang="es-ES" sz="1600" spc="-1" strike="noStrike" u="sng">
                <a:solidFill>
                  <a:srgbClr val="49a1fa"/>
                </a:solidFill>
                <a:uFillTx/>
                <a:latin typeface="Calibri"/>
                <a:hlinkClick r:id="rId5"/>
              </a:rPr>
              <a:t>https://devguide.python.org/documenting/</a:t>
            </a:r>
            <a:endParaRPr b="0" lang="es-ES" sz="1600" spc="-1" strike="noStrike">
              <a:latin typeface="Arial"/>
            </a:endParaRPr>
          </a:p>
          <a:p>
            <a:pPr algn="ctr">
              <a:lnSpc>
                <a:spcPct val="100000"/>
              </a:lnSpc>
            </a:pPr>
            <a:endParaRPr b="0" lang="es-ES" sz="1600" spc="-1" strike="noStrike">
              <a:latin typeface="Arial"/>
            </a:endParaRPr>
          </a:p>
          <a:p>
            <a:pPr algn="ctr">
              <a:lnSpc>
                <a:spcPct val="100000"/>
              </a:lnSpc>
            </a:pPr>
            <a:r>
              <a:rPr b="0" lang="es-ES" sz="1600" spc="-1" strike="noStrike">
                <a:solidFill>
                  <a:srgbClr val="f2f2f2"/>
                </a:solidFill>
                <a:latin typeface="Calibri"/>
              </a:rPr>
              <a:t>Buenos tutoriales y artículos</a:t>
            </a:r>
            <a:endParaRPr b="0" lang="es-ES" sz="1600" spc="-1" strike="noStrike">
              <a:latin typeface="Arial"/>
            </a:endParaRPr>
          </a:p>
          <a:p>
            <a:pPr algn="ctr">
              <a:lnSpc>
                <a:spcPct val="100000"/>
              </a:lnSpc>
            </a:pPr>
            <a:r>
              <a:rPr b="0" lang="es-ES" sz="1600" spc="-1" strike="noStrike" u="sng">
                <a:solidFill>
                  <a:srgbClr val="49a1fa"/>
                </a:solidFill>
                <a:uFillTx/>
                <a:latin typeface="Calibri"/>
                <a:hlinkClick r:id="rId6"/>
              </a:rPr>
              <a:t>https://realpython.com/</a:t>
            </a:r>
            <a:endParaRPr b="0" lang="es-ES" sz="1600" spc="-1" strike="noStrike">
              <a:latin typeface="Arial"/>
            </a:endParaRPr>
          </a:p>
          <a:p>
            <a:pPr algn="ctr">
              <a:lnSpc>
                <a:spcPct val="100000"/>
              </a:lnSpc>
            </a:pPr>
            <a:endParaRPr b="0" lang="es-ES" sz="1600" spc="-1" strike="noStrike">
              <a:latin typeface="Arial"/>
            </a:endParaRPr>
          </a:p>
          <a:p>
            <a:pPr algn="ctr">
              <a:lnSpc>
                <a:spcPct val="100000"/>
              </a:lnSpc>
            </a:pPr>
            <a:r>
              <a:rPr b="0" lang="es-ES" sz="1600" spc="-1" strike="noStrike">
                <a:solidFill>
                  <a:srgbClr val="f2f2f2"/>
                </a:solidFill>
                <a:latin typeface="Calibri"/>
              </a:rPr>
              <a:t>Suele tener muy buenos artículos</a:t>
            </a:r>
            <a:endParaRPr b="0" lang="es-ES" sz="1600" spc="-1" strike="noStrike">
              <a:latin typeface="Arial"/>
            </a:endParaRPr>
          </a:p>
          <a:p>
            <a:pPr algn="ctr">
              <a:lnSpc>
                <a:spcPct val="100000"/>
              </a:lnSpc>
            </a:pPr>
            <a:r>
              <a:rPr b="0" lang="es-ES" sz="1600" spc="-1" strike="noStrike" u="sng">
                <a:solidFill>
                  <a:srgbClr val="49a1fa"/>
                </a:solidFill>
                <a:uFillTx/>
                <a:latin typeface="Calibri"/>
                <a:hlinkClick r:id="rId7"/>
              </a:rPr>
              <a:t>https://medium.com/</a:t>
            </a:r>
            <a:endParaRPr b="0" lang="es-ES" sz="1600" spc="-1" strike="noStrike">
              <a:latin typeface="Arial"/>
            </a:endParaRPr>
          </a:p>
          <a:p>
            <a:pPr algn="ctr">
              <a:lnSpc>
                <a:spcPct val="100000"/>
              </a:lnSpc>
            </a:pPr>
            <a:endParaRPr b="0" lang="es-ES" sz="1600" spc="-1" strike="noStrike">
              <a:latin typeface="Arial"/>
            </a:endParaRPr>
          </a:p>
        </p:txBody>
      </p:sp>
      <p:sp>
        <p:nvSpPr>
          <p:cNvPr id="132" name="CustomShape 8"/>
          <p:cNvSpPr/>
          <p:nvPr/>
        </p:nvSpPr>
        <p:spPr>
          <a:xfrm>
            <a:off x="8358480" y="2398680"/>
            <a:ext cx="2905920" cy="17938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s-ES" sz="1600" spc="-1" strike="noStrike" u="sng">
                <a:solidFill>
                  <a:srgbClr val="49a1fa"/>
                </a:solidFill>
                <a:uFillTx/>
                <a:latin typeface="Calibri"/>
                <a:hlinkClick r:id="rId8"/>
              </a:rPr>
              <a:t>https://www.edx.org/search</a:t>
            </a:r>
            <a:endParaRPr b="0" lang="es-ES" sz="1600" spc="-1" strike="noStrike">
              <a:latin typeface="Arial"/>
            </a:endParaRPr>
          </a:p>
          <a:p>
            <a:pPr algn="ctr">
              <a:lnSpc>
                <a:spcPct val="100000"/>
              </a:lnSpc>
            </a:pPr>
            <a:endParaRPr b="0" lang="es-ES" sz="1600" spc="-1" strike="noStrike">
              <a:latin typeface="Arial"/>
            </a:endParaRPr>
          </a:p>
          <a:p>
            <a:pPr algn="ctr">
              <a:lnSpc>
                <a:spcPct val="100000"/>
              </a:lnSpc>
            </a:pPr>
            <a:r>
              <a:rPr b="0" lang="es-ES" sz="1600" spc="-1" strike="noStrike" u="sng">
                <a:solidFill>
                  <a:srgbClr val="49a1fa"/>
                </a:solidFill>
                <a:uFillTx/>
                <a:latin typeface="Calibri"/>
                <a:hlinkClick r:id="rId9"/>
              </a:rPr>
              <a:t>https://www.udemy.com/</a:t>
            </a:r>
            <a:endParaRPr b="0" lang="es-ES" sz="1600" spc="-1" strike="noStrike">
              <a:latin typeface="Arial"/>
            </a:endParaRPr>
          </a:p>
          <a:p>
            <a:pPr algn="ctr">
              <a:lnSpc>
                <a:spcPct val="100000"/>
              </a:lnSpc>
            </a:pPr>
            <a:endParaRPr b="0" lang="es-ES" sz="1600" spc="-1" strike="noStrike">
              <a:latin typeface="Arial"/>
            </a:endParaRPr>
          </a:p>
          <a:p>
            <a:pPr algn="ctr">
              <a:lnSpc>
                <a:spcPct val="100000"/>
              </a:lnSpc>
            </a:pPr>
            <a:r>
              <a:rPr b="0" lang="es-ES" sz="1600" spc="-1" strike="noStrike" u="sng">
                <a:solidFill>
                  <a:srgbClr val="49a1fa"/>
                </a:solidFill>
                <a:uFillTx/>
                <a:latin typeface="Calibri"/>
                <a:hlinkClick r:id="rId10"/>
              </a:rPr>
              <a:t>https://es.coursera.org/</a:t>
            </a:r>
            <a:endParaRPr b="0" lang="es-ES" sz="1600" spc="-1" strike="noStrike">
              <a:latin typeface="Arial"/>
            </a:endParaRPr>
          </a:p>
          <a:p>
            <a:pPr algn="ctr">
              <a:lnSpc>
                <a:spcPct val="100000"/>
              </a:lnSpc>
            </a:pPr>
            <a:endParaRPr b="0" lang="es-ES" sz="1600" spc="-1" strike="noStrike">
              <a:latin typeface="Arial"/>
            </a:endParaRPr>
          </a:p>
          <a:p>
            <a:pPr algn="ctr">
              <a:lnSpc>
                <a:spcPct val="100000"/>
              </a:lnSpc>
            </a:pPr>
            <a:r>
              <a:rPr b="0" lang="es-ES" sz="1600" spc="-1" strike="noStrike" u="sng">
                <a:solidFill>
                  <a:srgbClr val="49a1fa"/>
                </a:solidFill>
                <a:uFillTx/>
                <a:latin typeface="Calibri"/>
                <a:hlinkClick r:id="rId11"/>
              </a:rPr>
              <a:t>https://miriadax.net/home</a:t>
            </a: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2959200" y="746280"/>
            <a:ext cx="6273360" cy="618840"/>
          </a:xfrm>
          <a:prstGeom prst="rect">
            <a:avLst/>
          </a:prstGeom>
          <a:noFill/>
          <a:ln w="0">
            <a:noFill/>
          </a:ln>
        </p:spPr>
        <p:txBody>
          <a:bodyPr anchor="ctr">
            <a:normAutofit fontScale="94000"/>
          </a:bodyPr>
          <a:p>
            <a:pPr algn="ctr">
              <a:lnSpc>
                <a:spcPct val="90000"/>
              </a:lnSpc>
            </a:pPr>
            <a:r>
              <a:rPr b="0" lang="es-ES" sz="3600" spc="-1" strike="noStrike">
                <a:solidFill>
                  <a:srgbClr val="ffffff"/>
                </a:solidFill>
                <a:latin typeface="Segoe UI"/>
              </a:rPr>
              <a:t>GitHubs interesantes</a:t>
            </a:r>
            <a:endParaRPr b="0" lang="en-US" sz="3600" spc="-1" strike="noStrike">
              <a:solidFill>
                <a:srgbClr val="ffffff"/>
              </a:solidFill>
              <a:latin typeface="Calibri"/>
            </a:endParaRPr>
          </a:p>
        </p:txBody>
      </p:sp>
      <p:sp>
        <p:nvSpPr>
          <p:cNvPr id="134" name="CustomShape 2"/>
          <p:cNvSpPr/>
          <p:nvPr/>
        </p:nvSpPr>
        <p:spPr>
          <a:xfrm>
            <a:off x="4524120" y="1329480"/>
            <a:ext cx="3143520" cy="35640"/>
          </a:xfrm>
          <a:prstGeom prst="rect">
            <a:avLst/>
          </a:prstGeom>
          <a:solidFill>
            <a:srgbClr val="aa1d16"/>
          </a:solidFill>
          <a:ln>
            <a:noFill/>
          </a:ln>
        </p:spPr>
        <p:style>
          <a:lnRef idx="2">
            <a:schemeClr val="accent1">
              <a:shade val="50000"/>
            </a:schemeClr>
          </a:lnRef>
          <a:fillRef idx="1">
            <a:schemeClr val="accent1"/>
          </a:fillRef>
          <a:effectRef idx="0">
            <a:schemeClr val="accent1"/>
          </a:effectRef>
          <a:fontRef idx="minor"/>
        </p:style>
      </p:sp>
      <p:pic>
        <p:nvPicPr>
          <p:cNvPr id="135" name="Imagen 5" descr=""/>
          <p:cNvPicPr/>
          <p:nvPr/>
        </p:nvPicPr>
        <p:blipFill>
          <a:blip r:embed="rId1"/>
          <a:stretch/>
        </p:blipFill>
        <p:spPr>
          <a:xfrm>
            <a:off x="9310320" y="6092280"/>
            <a:ext cx="2402280" cy="298080"/>
          </a:xfrm>
          <a:prstGeom prst="rect">
            <a:avLst/>
          </a:prstGeom>
          <a:ln w="0">
            <a:noFill/>
          </a:ln>
        </p:spPr>
      </p:pic>
      <p:sp>
        <p:nvSpPr>
          <p:cNvPr id="136" name="CustomShape 3"/>
          <p:cNvSpPr/>
          <p:nvPr/>
        </p:nvSpPr>
        <p:spPr>
          <a:xfrm>
            <a:off x="3420000" y="1869480"/>
            <a:ext cx="5631120" cy="155052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s-ES" sz="1600" spc="-1" strike="noStrike" u="sng">
                <a:solidFill>
                  <a:srgbClr val="49a1fa"/>
                </a:solidFill>
                <a:uFillTx/>
                <a:latin typeface="Calibri"/>
                <a:hlinkClick r:id="rId2"/>
              </a:rPr>
              <a:t>https://github.com/donnemartin/data-science-ipython-notebooks</a:t>
            </a:r>
            <a:endParaRPr b="0" lang="es-ES" sz="1600" spc="-1" strike="noStrike">
              <a:latin typeface="Arial"/>
            </a:endParaRPr>
          </a:p>
          <a:p>
            <a:pPr algn="ctr">
              <a:lnSpc>
                <a:spcPct val="100000"/>
              </a:lnSpc>
            </a:pPr>
            <a:endParaRPr b="0" lang="es-ES" sz="1600" spc="-1" strike="noStrike">
              <a:latin typeface="Arial"/>
            </a:endParaRPr>
          </a:p>
          <a:p>
            <a:pPr algn="ctr">
              <a:lnSpc>
                <a:spcPct val="100000"/>
              </a:lnSpc>
            </a:pPr>
            <a:r>
              <a:rPr b="0" lang="es-ES" sz="1600" spc="-1" strike="noStrike" u="sng">
                <a:solidFill>
                  <a:srgbClr val="49a1fa"/>
                </a:solidFill>
                <a:uFillTx/>
                <a:latin typeface="Calibri"/>
                <a:hlinkClick r:id="rId3"/>
              </a:rPr>
              <a:t>https://github.com/FavioVazquez/ds-cheatsheets</a:t>
            </a:r>
            <a:endParaRPr b="0" lang="es-ES" sz="1600" spc="-1" strike="noStrike">
              <a:latin typeface="Arial"/>
            </a:endParaRPr>
          </a:p>
          <a:p>
            <a:pPr algn="ctr">
              <a:lnSpc>
                <a:spcPct val="100000"/>
              </a:lnSpc>
            </a:pPr>
            <a:endParaRPr b="0" lang="es-ES" sz="1600" spc="-1" strike="noStrike">
              <a:latin typeface="Arial"/>
            </a:endParaRPr>
          </a:p>
          <a:p>
            <a:pPr algn="ctr">
              <a:lnSpc>
                <a:spcPct val="100000"/>
              </a:lnSpc>
            </a:pPr>
            <a:r>
              <a:rPr b="0" lang="es-ES" sz="1600" spc="-1" strike="noStrike" u="sng">
                <a:solidFill>
                  <a:srgbClr val="49a1fa"/>
                </a:solidFill>
                <a:uFillTx/>
                <a:latin typeface="Calibri"/>
                <a:hlinkClick r:id="rId4"/>
              </a:rPr>
              <a:t>https://github.com/ggerard/Data-Science--Cheat-Sheet-1</a:t>
            </a:r>
            <a:endParaRPr b="0" lang="es-ES" sz="1600" spc="-1" strike="noStrike">
              <a:latin typeface="Arial"/>
            </a:endParaRPr>
          </a:p>
          <a:p>
            <a:pPr algn="ctr">
              <a:lnSpc>
                <a:spcPct val="100000"/>
              </a:lnSpc>
            </a:pP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2959200" y="746280"/>
            <a:ext cx="6273360" cy="618840"/>
          </a:xfrm>
          <a:prstGeom prst="rect">
            <a:avLst/>
          </a:prstGeom>
          <a:noFill/>
          <a:ln w="0">
            <a:noFill/>
          </a:ln>
        </p:spPr>
        <p:txBody>
          <a:bodyPr anchor="ctr">
            <a:normAutofit fontScale="94000"/>
          </a:bodyPr>
          <a:p>
            <a:pPr algn="ctr">
              <a:lnSpc>
                <a:spcPct val="90000"/>
              </a:lnSpc>
            </a:pPr>
            <a:r>
              <a:rPr b="0" lang="es-ES" sz="3600" spc="-1" strike="noStrike">
                <a:solidFill>
                  <a:srgbClr val="ffffff"/>
                </a:solidFill>
                <a:latin typeface="Segoe UI"/>
              </a:rPr>
              <a:t>TOP Sitios</a:t>
            </a:r>
            <a:endParaRPr b="0" lang="en-US" sz="3600" spc="-1" strike="noStrike">
              <a:solidFill>
                <a:srgbClr val="ffffff"/>
              </a:solidFill>
              <a:latin typeface="Calibri"/>
            </a:endParaRPr>
          </a:p>
        </p:txBody>
      </p:sp>
      <p:sp>
        <p:nvSpPr>
          <p:cNvPr id="138" name="CustomShape 2"/>
          <p:cNvSpPr/>
          <p:nvPr/>
        </p:nvSpPr>
        <p:spPr>
          <a:xfrm>
            <a:off x="4524120" y="1329480"/>
            <a:ext cx="3143520" cy="35640"/>
          </a:xfrm>
          <a:prstGeom prst="rect">
            <a:avLst/>
          </a:prstGeom>
          <a:solidFill>
            <a:srgbClr val="aa1d16"/>
          </a:solidFill>
          <a:ln>
            <a:noFill/>
          </a:ln>
        </p:spPr>
        <p:style>
          <a:lnRef idx="2">
            <a:schemeClr val="accent1">
              <a:shade val="50000"/>
            </a:schemeClr>
          </a:lnRef>
          <a:fillRef idx="1">
            <a:schemeClr val="accent1"/>
          </a:fillRef>
          <a:effectRef idx="0">
            <a:schemeClr val="accent1"/>
          </a:effectRef>
          <a:fontRef idx="minor"/>
        </p:style>
      </p:sp>
      <p:pic>
        <p:nvPicPr>
          <p:cNvPr id="139" name="Imagen 5_7" descr=""/>
          <p:cNvPicPr/>
          <p:nvPr/>
        </p:nvPicPr>
        <p:blipFill>
          <a:blip r:embed="rId1"/>
          <a:stretch/>
        </p:blipFill>
        <p:spPr>
          <a:xfrm>
            <a:off x="9310320" y="6092280"/>
            <a:ext cx="2402280" cy="298080"/>
          </a:xfrm>
          <a:prstGeom prst="rect">
            <a:avLst/>
          </a:prstGeom>
          <a:ln w="0">
            <a:noFill/>
          </a:ln>
        </p:spPr>
      </p:pic>
      <p:sp>
        <p:nvSpPr>
          <p:cNvPr id="140" name="TextShape 3"/>
          <p:cNvSpPr txBox="1"/>
          <p:nvPr/>
        </p:nvSpPr>
        <p:spPr>
          <a:xfrm>
            <a:off x="540000" y="1754280"/>
            <a:ext cx="2520000" cy="4545720"/>
          </a:xfrm>
          <a:prstGeom prst="rect">
            <a:avLst/>
          </a:prstGeom>
          <a:noFill/>
          <a:ln w="0">
            <a:noFill/>
          </a:ln>
        </p:spPr>
        <p:txBody>
          <a:bodyPr lIns="90000" rIns="90000" tIns="45000" bIns="45000">
            <a:noAutofit/>
          </a:bodyPr>
          <a:p>
            <a:r>
              <a:rPr b="0" lang="es-ES" sz="1800" spc="-1" strike="noStrike">
                <a:latin typeface="Arial"/>
              </a:rPr>
              <a:t>Sites for Free Online Education</a:t>
            </a:r>
            <a:endParaRPr b="0" lang="es-ES" sz="1800" spc="-1" strike="noStrike">
              <a:latin typeface="Arial"/>
            </a:endParaRPr>
          </a:p>
          <a:p>
            <a:endParaRPr b="0" lang="es-ES" sz="1800" spc="-1" strike="noStrike">
              <a:latin typeface="Arial"/>
            </a:endParaRPr>
          </a:p>
          <a:p>
            <a:r>
              <a:rPr b="0" lang="es-ES" sz="1800" spc="-1" strike="noStrike">
                <a:latin typeface="Arial"/>
              </a:rPr>
              <a:t>1. Coursera</a:t>
            </a:r>
            <a:endParaRPr b="0" lang="es-ES" sz="1800" spc="-1" strike="noStrike">
              <a:latin typeface="Arial"/>
            </a:endParaRPr>
          </a:p>
          <a:p>
            <a:r>
              <a:rPr b="0" lang="es-ES" sz="1800" spc="-1" strike="noStrike">
                <a:latin typeface="Arial"/>
              </a:rPr>
              <a:t>2. edX</a:t>
            </a:r>
            <a:endParaRPr b="0" lang="es-ES" sz="1800" spc="-1" strike="noStrike">
              <a:latin typeface="Arial"/>
            </a:endParaRPr>
          </a:p>
          <a:p>
            <a:r>
              <a:rPr b="0" lang="es-ES" sz="1800" spc="-1" strike="noStrike">
                <a:latin typeface="Arial"/>
              </a:rPr>
              <a:t>3. Khan Academy</a:t>
            </a:r>
            <a:endParaRPr b="0" lang="es-ES" sz="1800" spc="-1" strike="noStrike">
              <a:latin typeface="Arial"/>
            </a:endParaRPr>
          </a:p>
          <a:p>
            <a:r>
              <a:rPr b="0" lang="es-ES" sz="1800" spc="-1" strike="noStrike">
                <a:latin typeface="Arial"/>
              </a:rPr>
              <a:t>4. Udemy</a:t>
            </a:r>
            <a:endParaRPr b="0" lang="es-ES" sz="1800" spc="-1" strike="noStrike">
              <a:latin typeface="Arial"/>
            </a:endParaRPr>
          </a:p>
          <a:p>
            <a:r>
              <a:rPr b="0" lang="es-ES" sz="1800" spc="-1" strike="noStrike">
                <a:latin typeface="Arial"/>
              </a:rPr>
              <a:t>5. iTunesU Free Courses</a:t>
            </a:r>
            <a:endParaRPr b="0" lang="es-ES" sz="1800" spc="-1" strike="noStrike">
              <a:latin typeface="Arial"/>
            </a:endParaRPr>
          </a:p>
          <a:p>
            <a:r>
              <a:rPr b="0" lang="es-ES" sz="1800" spc="-1" strike="noStrike">
                <a:latin typeface="Arial"/>
              </a:rPr>
              <a:t>6. MIT OpenCourseWare</a:t>
            </a:r>
            <a:endParaRPr b="0" lang="es-ES" sz="1800" spc="-1" strike="noStrike">
              <a:latin typeface="Arial"/>
            </a:endParaRPr>
          </a:p>
          <a:p>
            <a:r>
              <a:rPr b="0" lang="es-ES" sz="1800" spc="-1" strike="noStrike">
                <a:latin typeface="Arial"/>
              </a:rPr>
              <a:t>7. Stanford Online</a:t>
            </a:r>
            <a:endParaRPr b="0" lang="es-ES" sz="1800" spc="-1" strike="noStrike">
              <a:latin typeface="Arial"/>
            </a:endParaRPr>
          </a:p>
          <a:p>
            <a:r>
              <a:rPr b="0" lang="es-ES" sz="1800" spc="-1" strike="noStrike">
                <a:latin typeface="Arial"/>
              </a:rPr>
              <a:t>8. Codecademy</a:t>
            </a:r>
            <a:endParaRPr b="0" lang="es-ES" sz="1800" spc="-1" strike="noStrike">
              <a:latin typeface="Arial"/>
            </a:endParaRPr>
          </a:p>
          <a:p>
            <a:r>
              <a:rPr b="0" lang="es-ES" sz="1800" spc="-1" strike="noStrike">
                <a:latin typeface="Arial"/>
              </a:rPr>
              <a:t>9. ict iitr</a:t>
            </a:r>
            <a:endParaRPr b="0" lang="es-ES" sz="1800" spc="-1" strike="noStrike">
              <a:latin typeface="Arial"/>
            </a:endParaRPr>
          </a:p>
          <a:p>
            <a:r>
              <a:rPr b="0" lang="es-ES" sz="1800" spc="-1" strike="noStrike">
                <a:latin typeface="Arial"/>
              </a:rPr>
              <a:t>10 ict iitk</a:t>
            </a:r>
            <a:endParaRPr b="0" lang="es-ES" sz="1800" spc="-1" strike="noStrike">
              <a:latin typeface="Arial"/>
            </a:endParaRPr>
          </a:p>
          <a:p>
            <a:r>
              <a:rPr b="0" lang="es-ES" sz="1800" spc="-1" strike="noStrike">
                <a:latin typeface="Arial"/>
              </a:rPr>
              <a:t>11 NPTEL</a:t>
            </a:r>
            <a:endParaRPr b="0" lang="es-ES" sz="1800" spc="-1" strike="noStrike">
              <a:latin typeface="Arial"/>
            </a:endParaRPr>
          </a:p>
        </p:txBody>
      </p:sp>
      <p:sp>
        <p:nvSpPr>
          <p:cNvPr id="141" name="TextShape 4"/>
          <p:cNvSpPr txBox="1"/>
          <p:nvPr/>
        </p:nvSpPr>
        <p:spPr>
          <a:xfrm>
            <a:off x="3420000" y="1754280"/>
            <a:ext cx="2520000" cy="4545720"/>
          </a:xfrm>
          <a:prstGeom prst="rect">
            <a:avLst/>
          </a:prstGeom>
          <a:noFill/>
          <a:ln w="0">
            <a:noFill/>
          </a:ln>
        </p:spPr>
        <p:txBody>
          <a:bodyPr lIns="90000" rIns="90000" tIns="45000" bIns="45000">
            <a:noAutofit/>
          </a:bodyPr>
          <a:p>
            <a:r>
              <a:rPr b="0" lang="es-ES" sz="1800" spc="-1" strike="noStrike">
                <a:latin typeface="Arial"/>
              </a:rPr>
              <a:t>Sites to review your resume for free</a:t>
            </a:r>
            <a:endParaRPr b="0" lang="es-ES" sz="1800" spc="-1" strike="noStrike">
              <a:latin typeface="Arial"/>
            </a:endParaRPr>
          </a:p>
          <a:p>
            <a:endParaRPr b="0" lang="es-ES" sz="1800" spc="-1" strike="noStrike">
              <a:latin typeface="Arial"/>
            </a:endParaRPr>
          </a:p>
          <a:p>
            <a:r>
              <a:rPr b="0" lang="es-ES" sz="1800" spc="-1" strike="noStrike">
                <a:latin typeface="Arial"/>
              </a:rPr>
              <a:t>1. Zety Resume Builder</a:t>
            </a:r>
            <a:endParaRPr b="0" lang="es-ES" sz="1800" spc="-1" strike="noStrike">
              <a:latin typeface="Arial"/>
            </a:endParaRPr>
          </a:p>
          <a:p>
            <a:r>
              <a:rPr b="0" lang="es-ES" sz="1800" spc="-1" strike="noStrike">
                <a:latin typeface="Arial"/>
              </a:rPr>
              <a:t>2. Resumonk</a:t>
            </a:r>
            <a:endParaRPr b="0" lang="es-ES" sz="1800" spc="-1" strike="noStrike">
              <a:latin typeface="Arial"/>
            </a:endParaRPr>
          </a:p>
          <a:p>
            <a:r>
              <a:rPr b="0" lang="es-ES" sz="1800" spc="-1" strike="noStrike">
                <a:latin typeface="Arial"/>
              </a:rPr>
              <a:t>3. Resume dot com</a:t>
            </a:r>
            <a:endParaRPr b="0" lang="es-ES" sz="1800" spc="-1" strike="noStrike">
              <a:latin typeface="Arial"/>
            </a:endParaRPr>
          </a:p>
          <a:p>
            <a:r>
              <a:rPr b="0" lang="es-ES" sz="1800" spc="-1" strike="noStrike">
                <a:latin typeface="Arial"/>
              </a:rPr>
              <a:t>4. VisualCV</a:t>
            </a:r>
            <a:endParaRPr b="0" lang="es-ES" sz="1800" spc="-1" strike="noStrike">
              <a:latin typeface="Arial"/>
            </a:endParaRPr>
          </a:p>
          <a:p>
            <a:r>
              <a:rPr b="0" lang="es-ES" sz="1800" spc="-1" strike="noStrike">
                <a:latin typeface="Arial"/>
              </a:rPr>
              <a:t>5. Cvmaker</a:t>
            </a:r>
            <a:endParaRPr b="0" lang="es-ES" sz="1800" spc="-1" strike="noStrike">
              <a:latin typeface="Arial"/>
            </a:endParaRPr>
          </a:p>
          <a:p>
            <a:r>
              <a:rPr b="0" lang="es-ES" sz="1800" spc="-1" strike="noStrike">
                <a:latin typeface="Arial"/>
              </a:rPr>
              <a:t>6. ResumUP</a:t>
            </a:r>
            <a:endParaRPr b="0" lang="es-ES" sz="1800" spc="-1" strike="noStrike">
              <a:latin typeface="Arial"/>
            </a:endParaRPr>
          </a:p>
          <a:p>
            <a:r>
              <a:rPr b="0" lang="es-ES" sz="1800" spc="-1" strike="noStrike">
                <a:latin typeface="Arial"/>
              </a:rPr>
              <a:t>7. Resume Genius</a:t>
            </a:r>
            <a:endParaRPr b="0" lang="es-ES" sz="1800" spc="-1" strike="noStrike">
              <a:latin typeface="Arial"/>
            </a:endParaRPr>
          </a:p>
          <a:p>
            <a:r>
              <a:rPr b="0" lang="es-ES" sz="1800" spc="-1" strike="noStrike">
                <a:latin typeface="Arial"/>
              </a:rPr>
              <a:t>8. Resumebuilder</a:t>
            </a:r>
            <a:endParaRPr b="0" lang="es-ES" sz="1800" spc="-1" strike="noStrike">
              <a:latin typeface="Arial"/>
            </a:endParaRPr>
          </a:p>
          <a:p>
            <a:r>
              <a:rPr b="0" lang="es-ES" sz="1800" spc="-1" strike="noStrike">
                <a:latin typeface="Arial"/>
              </a:rPr>
              <a:t>9. Resume Baking</a:t>
            </a:r>
            <a:endParaRPr b="0" lang="es-ES" sz="1800" spc="-1" strike="noStrike">
              <a:latin typeface="Arial"/>
            </a:endParaRPr>
          </a:p>
          <a:p>
            <a:r>
              <a:rPr b="0" lang="es-ES" sz="1800" spc="-1" strike="noStrike">
                <a:latin typeface="Arial"/>
              </a:rPr>
              <a:t>10. Enhancy</a:t>
            </a:r>
            <a:endParaRPr b="0" lang="es-ES" sz="1800" spc="-1" strike="noStrike">
              <a:latin typeface="Arial"/>
            </a:endParaRPr>
          </a:p>
        </p:txBody>
      </p:sp>
      <p:sp>
        <p:nvSpPr>
          <p:cNvPr id="142" name="TextShape 5"/>
          <p:cNvSpPr txBox="1"/>
          <p:nvPr/>
        </p:nvSpPr>
        <p:spPr>
          <a:xfrm>
            <a:off x="6300000" y="1754280"/>
            <a:ext cx="2520000" cy="4545720"/>
          </a:xfrm>
          <a:prstGeom prst="rect">
            <a:avLst/>
          </a:prstGeom>
          <a:noFill/>
          <a:ln w="0">
            <a:noFill/>
          </a:ln>
        </p:spPr>
        <p:txBody>
          <a:bodyPr lIns="90000" rIns="90000" tIns="45000" bIns="45000">
            <a:noAutofit/>
          </a:bodyPr>
          <a:p>
            <a:r>
              <a:rPr b="0" lang="es-ES" sz="1800" spc="-1" strike="noStrike">
                <a:latin typeface="Arial"/>
              </a:rPr>
              <a:t>Sites for Interview Preparation</a:t>
            </a:r>
            <a:endParaRPr b="0" lang="es-ES" sz="1800" spc="-1" strike="noStrike">
              <a:latin typeface="Arial"/>
            </a:endParaRPr>
          </a:p>
          <a:p>
            <a:endParaRPr b="0" lang="es-ES" sz="1800" spc="-1" strike="noStrike">
              <a:latin typeface="Arial"/>
            </a:endParaRPr>
          </a:p>
          <a:p>
            <a:r>
              <a:rPr b="0" lang="es-ES" sz="1800" spc="-1" strike="noStrike">
                <a:latin typeface="Arial"/>
              </a:rPr>
              <a:t>1. Ambitionbox</a:t>
            </a:r>
            <a:endParaRPr b="0" lang="es-ES" sz="1800" spc="-1" strike="noStrike">
              <a:latin typeface="Arial"/>
            </a:endParaRPr>
          </a:p>
          <a:p>
            <a:r>
              <a:rPr b="0" lang="es-ES" sz="1800" spc="-1" strike="noStrike">
                <a:latin typeface="Arial"/>
              </a:rPr>
              <a:t>2. AceThelnterview</a:t>
            </a:r>
            <a:endParaRPr b="0" lang="es-ES" sz="1800" spc="-1" strike="noStrike">
              <a:latin typeface="Arial"/>
            </a:endParaRPr>
          </a:p>
          <a:p>
            <a:r>
              <a:rPr b="0" lang="es-ES" sz="1800" spc="-1" strike="noStrike">
                <a:latin typeface="Arial"/>
              </a:rPr>
              <a:t>3. Geeksforgeeks</a:t>
            </a:r>
            <a:endParaRPr b="0" lang="es-ES" sz="1800" spc="-1" strike="noStrike">
              <a:latin typeface="Arial"/>
            </a:endParaRPr>
          </a:p>
          <a:p>
            <a:r>
              <a:rPr b="0" lang="es-ES" sz="1800" spc="-1" strike="noStrike">
                <a:latin typeface="Arial"/>
              </a:rPr>
              <a:t>4. Leetcode</a:t>
            </a:r>
            <a:endParaRPr b="0" lang="es-ES" sz="1800" spc="-1" strike="noStrike">
              <a:latin typeface="Arial"/>
            </a:endParaRPr>
          </a:p>
          <a:p>
            <a:r>
              <a:rPr b="0" lang="es-ES" sz="1800" spc="-1" strike="noStrike">
                <a:latin typeface="Arial"/>
              </a:rPr>
              <a:t>5. Gainlo</a:t>
            </a:r>
            <a:endParaRPr b="0" lang="es-ES" sz="1800" spc="-1" strike="noStrike">
              <a:latin typeface="Arial"/>
            </a:endParaRPr>
          </a:p>
          <a:p>
            <a:r>
              <a:rPr b="0" lang="es-ES" sz="1800" spc="-1" strike="noStrike">
                <a:latin typeface="Arial"/>
              </a:rPr>
              <a:t>6. Careercup</a:t>
            </a:r>
            <a:endParaRPr b="0" lang="es-ES" sz="1800" spc="-1" strike="noStrike">
              <a:latin typeface="Arial"/>
            </a:endParaRPr>
          </a:p>
          <a:p>
            <a:r>
              <a:rPr b="0" lang="es-ES" sz="1800" spc="-1" strike="noStrike">
                <a:latin typeface="Arial"/>
              </a:rPr>
              <a:t>7. Codercareer</a:t>
            </a:r>
            <a:endParaRPr b="0" lang="es-ES" sz="1800" spc="-1" strike="noStrike">
              <a:latin typeface="Arial"/>
            </a:endParaRPr>
          </a:p>
          <a:p>
            <a:r>
              <a:rPr b="0" lang="es-ES" sz="1800" spc="-1" strike="noStrike">
                <a:latin typeface="Arial"/>
              </a:rPr>
              <a:t>8. InterviewUp</a:t>
            </a:r>
            <a:endParaRPr b="0" lang="es-ES" sz="1800" spc="-1" strike="noStrike">
              <a:latin typeface="Arial"/>
            </a:endParaRPr>
          </a:p>
          <a:p>
            <a:r>
              <a:rPr b="0" lang="es-ES" sz="1800" spc="-1" strike="noStrike">
                <a:latin typeface="Arial"/>
              </a:rPr>
              <a:t>9. InterviewBest</a:t>
            </a:r>
            <a:endParaRPr b="0" lang="es-ES" sz="1800" spc="-1" strike="noStrike">
              <a:latin typeface="Arial"/>
            </a:endParaRPr>
          </a:p>
          <a:p>
            <a:r>
              <a:rPr b="0" lang="es-ES" sz="1800" spc="-1" strike="noStrike">
                <a:latin typeface="Arial"/>
              </a:rPr>
              <a:t>10. Indiabix</a:t>
            </a:r>
            <a:endParaRPr b="0" lang="es-ES" sz="1800" spc="-1" strike="noStrike">
              <a:latin typeface="Arial"/>
            </a:endParaRPr>
          </a:p>
        </p:txBody>
      </p:sp>
      <p:sp>
        <p:nvSpPr>
          <p:cNvPr id="143" name="TextShape 6"/>
          <p:cNvSpPr txBox="1"/>
          <p:nvPr/>
        </p:nvSpPr>
        <p:spPr>
          <a:xfrm>
            <a:off x="9192600" y="1754280"/>
            <a:ext cx="2520000" cy="4545720"/>
          </a:xfrm>
          <a:prstGeom prst="rect">
            <a:avLst/>
          </a:prstGeom>
          <a:noFill/>
          <a:ln w="0">
            <a:noFill/>
          </a:ln>
        </p:spPr>
        <p:txBody>
          <a:bodyPr lIns="90000" rIns="90000" tIns="45000" bIns="45000">
            <a:noAutofit/>
          </a:bodyPr>
          <a:p>
            <a:r>
              <a:rPr b="0" lang="es-ES" sz="1800" spc="-1" strike="noStrike">
                <a:latin typeface="Arial"/>
              </a:rPr>
              <a:t>Sites for your career</a:t>
            </a:r>
            <a:endParaRPr b="0" lang="es-ES" sz="1800" spc="-1" strike="noStrike">
              <a:latin typeface="Arial"/>
            </a:endParaRPr>
          </a:p>
          <a:p>
            <a:endParaRPr b="0" lang="es-ES" sz="1800" spc="-1" strike="noStrike">
              <a:latin typeface="Arial"/>
            </a:endParaRPr>
          </a:p>
          <a:p>
            <a:endParaRPr b="0" lang="es-ES" sz="1800" spc="-1" strike="noStrike">
              <a:latin typeface="Arial"/>
            </a:endParaRPr>
          </a:p>
          <a:p>
            <a:r>
              <a:rPr b="0" lang="es-ES" sz="1800" spc="-1" strike="noStrike">
                <a:latin typeface="Arial"/>
              </a:rPr>
              <a:t>1. Linkedin</a:t>
            </a:r>
            <a:endParaRPr b="0" lang="es-ES" sz="1800" spc="-1" strike="noStrike">
              <a:latin typeface="Arial"/>
            </a:endParaRPr>
          </a:p>
          <a:p>
            <a:r>
              <a:rPr b="0" lang="es-ES" sz="1800" spc="-1" strike="noStrike">
                <a:latin typeface="Arial"/>
              </a:rPr>
              <a:t>2. Indeed</a:t>
            </a:r>
            <a:endParaRPr b="0" lang="es-ES" sz="1800" spc="-1" strike="noStrike">
              <a:latin typeface="Arial"/>
            </a:endParaRPr>
          </a:p>
          <a:p>
            <a:r>
              <a:rPr b="0" lang="es-ES" sz="1800" spc="-1" strike="noStrike">
                <a:latin typeface="Arial"/>
              </a:rPr>
              <a:t>3. Naukri</a:t>
            </a:r>
            <a:endParaRPr b="0" lang="es-ES" sz="1800" spc="-1" strike="noStrike">
              <a:latin typeface="Arial"/>
            </a:endParaRPr>
          </a:p>
          <a:p>
            <a:r>
              <a:rPr b="0" lang="es-ES" sz="1800" spc="-1" strike="noStrike">
                <a:latin typeface="Arial"/>
              </a:rPr>
              <a:t>4. Monster</a:t>
            </a:r>
            <a:endParaRPr b="0" lang="es-ES" sz="1800" spc="-1" strike="noStrike">
              <a:latin typeface="Arial"/>
            </a:endParaRPr>
          </a:p>
          <a:p>
            <a:r>
              <a:rPr b="0" lang="es-ES" sz="1800" spc="-1" strike="noStrike">
                <a:latin typeface="Arial"/>
              </a:rPr>
              <a:t>5. JobBait</a:t>
            </a:r>
            <a:endParaRPr b="0" lang="es-ES" sz="1800" spc="-1" strike="noStrike">
              <a:latin typeface="Arial"/>
            </a:endParaRPr>
          </a:p>
          <a:p>
            <a:r>
              <a:rPr b="0" lang="es-ES" sz="1800" spc="-1" strike="noStrike">
                <a:latin typeface="Arial"/>
              </a:rPr>
              <a:t>6. Careercloud</a:t>
            </a:r>
            <a:endParaRPr b="0" lang="es-ES" sz="1800" spc="-1" strike="noStrike">
              <a:latin typeface="Arial"/>
            </a:endParaRPr>
          </a:p>
          <a:p>
            <a:r>
              <a:rPr b="0" lang="es-ES" sz="1800" spc="-1" strike="noStrike">
                <a:latin typeface="Arial"/>
              </a:rPr>
              <a:t>7. Dice</a:t>
            </a:r>
            <a:endParaRPr b="0" lang="es-ES" sz="1800" spc="-1" strike="noStrike">
              <a:latin typeface="Arial"/>
            </a:endParaRPr>
          </a:p>
          <a:p>
            <a:r>
              <a:rPr b="0" lang="es-ES" sz="1800" spc="-1" strike="noStrike">
                <a:latin typeface="Arial"/>
              </a:rPr>
              <a:t>8. CareerBuilder</a:t>
            </a:r>
            <a:endParaRPr b="0" lang="es-ES" sz="1800" spc="-1" strike="noStrike">
              <a:latin typeface="Arial"/>
            </a:endParaRPr>
          </a:p>
          <a:p>
            <a:r>
              <a:rPr b="0" lang="es-ES" sz="1800" spc="-1" strike="noStrike">
                <a:latin typeface="Arial"/>
              </a:rPr>
              <a:t>9. Jibberjobber</a:t>
            </a:r>
            <a:endParaRPr b="0" lang="es-ES" sz="1800" spc="-1" strike="noStrike">
              <a:latin typeface="Arial"/>
            </a:endParaRPr>
          </a:p>
          <a:p>
            <a:r>
              <a:rPr b="0" lang="es-ES" sz="1800" spc="-1" strike="noStrike">
                <a:latin typeface="Arial"/>
              </a:rPr>
              <a:t>10. Glassdoor</a:t>
            </a:r>
            <a:endParaRPr b="0" lang="es-ES" sz="1800" spc="-1" strike="noStrike">
              <a:latin typeface="Arial"/>
            </a:endParaRPr>
          </a:p>
          <a:p>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60000" y="1590840"/>
            <a:ext cx="3600000" cy="915480"/>
          </a:xfrm>
          <a:prstGeom prst="rect">
            <a:avLst/>
          </a:prstGeom>
          <a:noFill/>
          <a:ln w="0">
            <a:noFill/>
          </a:ln>
        </p:spPr>
        <p:txBody>
          <a:bodyPr lIns="90000" rIns="90000" tIns="45000" bIns="45000">
            <a:noAutofit/>
          </a:bodyPr>
          <a:p>
            <a:pPr algn="ctr"/>
            <a:r>
              <a:rPr b="0" lang="es-ES" sz="1400" spc="-1" strike="noStrike">
                <a:latin typeface="Arial"/>
              </a:rPr>
              <a:t>APP para Android </a:t>
            </a:r>
            <a:r>
              <a:rPr b="1" lang="es-ES" sz="1600" spc="-1" strike="noStrike">
                <a:latin typeface="Arial"/>
              </a:rPr>
              <a:t>Qpython 3L</a:t>
            </a:r>
            <a:r>
              <a:rPr b="0" lang="es-ES" sz="1400" spc="-1" strike="noStrike">
                <a:latin typeface="Arial"/>
              </a:rPr>
              <a:t>. Ejecución de código Python en el móvil, obteniendo datos del dispositivo como la señal GPS</a:t>
            </a:r>
            <a:endParaRPr b="0" lang="es-ES" sz="1400" spc="-1" strike="noStrike">
              <a:latin typeface="Arial"/>
            </a:endParaRPr>
          </a:p>
        </p:txBody>
      </p:sp>
      <p:sp>
        <p:nvSpPr>
          <p:cNvPr id="145" name="TextShape 2"/>
          <p:cNvSpPr txBox="1"/>
          <p:nvPr/>
        </p:nvSpPr>
        <p:spPr>
          <a:xfrm>
            <a:off x="2959200" y="746280"/>
            <a:ext cx="6273360" cy="618840"/>
          </a:xfrm>
          <a:prstGeom prst="rect">
            <a:avLst/>
          </a:prstGeom>
          <a:noFill/>
          <a:ln w="0">
            <a:noFill/>
          </a:ln>
        </p:spPr>
        <p:txBody>
          <a:bodyPr anchor="ctr">
            <a:normAutofit fontScale="94000"/>
          </a:bodyPr>
          <a:p>
            <a:pPr algn="ctr">
              <a:lnSpc>
                <a:spcPct val="90000"/>
              </a:lnSpc>
            </a:pPr>
            <a:r>
              <a:rPr b="0" lang="es-ES" sz="3600" spc="-1" strike="noStrike">
                <a:solidFill>
                  <a:srgbClr val="ffffff"/>
                </a:solidFill>
                <a:latin typeface="Segoe UI"/>
              </a:rPr>
              <a:t>APPS</a:t>
            </a:r>
            <a:endParaRPr b="0" lang="en-US" sz="3600" spc="-1" strike="noStrike">
              <a:solidFill>
                <a:srgbClr val="ffffff"/>
              </a:solidFill>
              <a:latin typeface="Calibri"/>
            </a:endParaRPr>
          </a:p>
        </p:txBody>
      </p:sp>
      <p:sp>
        <p:nvSpPr>
          <p:cNvPr id="146" name="CustomShape 3"/>
          <p:cNvSpPr/>
          <p:nvPr/>
        </p:nvSpPr>
        <p:spPr>
          <a:xfrm>
            <a:off x="4524120" y="1329480"/>
            <a:ext cx="3143520" cy="35640"/>
          </a:xfrm>
          <a:prstGeom prst="rect">
            <a:avLst/>
          </a:prstGeom>
          <a:solidFill>
            <a:srgbClr val="aa1d16"/>
          </a:solidFill>
          <a:ln>
            <a:noFill/>
          </a:ln>
        </p:spPr>
        <p:style>
          <a:lnRef idx="2">
            <a:schemeClr val="accent1">
              <a:shade val="50000"/>
            </a:schemeClr>
          </a:lnRef>
          <a:fillRef idx="1">
            <a:schemeClr val="accent1"/>
          </a:fillRef>
          <a:effectRef idx="0">
            <a:schemeClr val="accent1"/>
          </a:effectRef>
          <a:fontRef idx="minor"/>
        </p:style>
      </p:sp>
      <p:pic>
        <p:nvPicPr>
          <p:cNvPr id="147" name="Imagen 5_2" descr=""/>
          <p:cNvPicPr/>
          <p:nvPr/>
        </p:nvPicPr>
        <p:blipFill>
          <a:blip r:embed="rId1"/>
          <a:stretch/>
        </p:blipFill>
        <p:spPr>
          <a:xfrm>
            <a:off x="9310320" y="6092280"/>
            <a:ext cx="2402280" cy="298080"/>
          </a:xfrm>
          <a:prstGeom prst="rect">
            <a:avLst/>
          </a:prstGeom>
          <a:ln w="0">
            <a:noFill/>
          </a:ln>
        </p:spPr>
      </p:pic>
      <p:pic>
        <p:nvPicPr>
          <p:cNvPr id="148" name="" descr=""/>
          <p:cNvPicPr/>
          <p:nvPr/>
        </p:nvPicPr>
        <p:blipFill>
          <a:blip r:embed="rId2"/>
          <a:stretch/>
        </p:blipFill>
        <p:spPr>
          <a:xfrm>
            <a:off x="900000" y="2880000"/>
            <a:ext cx="1980000" cy="1980000"/>
          </a:xfrm>
          <a:prstGeom prst="rect">
            <a:avLst/>
          </a:prstGeom>
          <a:ln w="0">
            <a:noFill/>
          </a:ln>
        </p:spPr>
      </p:pic>
      <p:sp>
        <p:nvSpPr>
          <p:cNvPr id="149" name="TextShape 4"/>
          <p:cNvSpPr txBox="1"/>
          <p:nvPr/>
        </p:nvSpPr>
        <p:spPr>
          <a:xfrm>
            <a:off x="0" y="5010840"/>
            <a:ext cx="3600000" cy="749160"/>
          </a:xfrm>
          <a:prstGeom prst="rect">
            <a:avLst/>
          </a:prstGeom>
          <a:noFill/>
          <a:ln w="0">
            <a:noFill/>
          </a:ln>
        </p:spPr>
        <p:txBody>
          <a:bodyPr lIns="90000" rIns="90000" tIns="45000" bIns="45000">
            <a:noAutofit/>
          </a:bodyPr>
          <a:p>
            <a:pPr algn="ctr"/>
            <a:r>
              <a:rPr b="0" lang="es-ES" sz="1400" spc="-1" strike="noStrike">
                <a:latin typeface="Arial"/>
              </a:rPr>
              <a:t>QR de Qpython 3L para Android</a:t>
            </a:r>
            <a:endParaRPr b="0" lang="es-ES" sz="1400" spc="-1" strike="noStrike">
              <a:latin typeface="Arial"/>
            </a:endParaRPr>
          </a:p>
        </p:txBody>
      </p:sp>
      <p:pic>
        <p:nvPicPr>
          <p:cNvPr id="150" name="" descr=""/>
          <p:cNvPicPr/>
          <p:nvPr/>
        </p:nvPicPr>
        <p:blipFill>
          <a:blip r:embed="rId3"/>
          <a:stretch/>
        </p:blipFill>
        <p:spPr>
          <a:xfrm>
            <a:off x="5274720" y="2880000"/>
            <a:ext cx="1925280" cy="1925280"/>
          </a:xfrm>
          <a:prstGeom prst="rect">
            <a:avLst/>
          </a:prstGeom>
          <a:ln w="0">
            <a:noFill/>
          </a:ln>
        </p:spPr>
      </p:pic>
      <p:sp>
        <p:nvSpPr>
          <p:cNvPr id="151" name="TextShape 5"/>
          <p:cNvSpPr txBox="1"/>
          <p:nvPr/>
        </p:nvSpPr>
        <p:spPr>
          <a:xfrm>
            <a:off x="4320000" y="1604520"/>
            <a:ext cx="3600000" cy="915480"/>
          </a:xfrm>
          <a:prstGeom prst="rect">
            <a:avLst/>
          </a:prstGeom>
          <a:noFill/>
          <a:ln w="0">
            <a:noFill/>
          </a:ln>
        </p:spPr>
        <p:txBody>
          <a:bodyPr lIns="90000" rIns="90000" tIns="45000" bIns="45000">
            <a:noAutofit/>
          </a:bodyPr>
          <a:p>
            <a:pPr algn="ctr"/>
            <a:r>
              <a:rPr b="1" lang="es-ES" sz="1600" spc="-1" strike="noStrike">
                <a:latin typeface="Arial"/>
              </a:rPr>
              <a:t>Programming Hub</a:t>
            </a:r>
            <a:endParaRPr b="0" lang="es-ES" sz="1600" spc="-1" strike="noStrike">
              <a:latin typeface="Arial"/>
            </a:endParaRPr>
          </a:p>
          <a:p>
            <a:pPr algn="ctr"/>
            <a:r>
              <a:rPr b="0" lang="es-ES" sz="1400" spc="-1" strike="noStrike">
                <a:latin typeface="Arial"/>
              </a:rPr>
              <a:t>El duolingo de la programación. Tiene para varios lenguajes y está tanto en iOS como en Android</a:t>
            </a:r>
            <a:endParaRPr b="0" lang="es-ES" sz="1400" spc="-1" strike="noStrike">
              <a:latin typeface="Arial"/>
            </a:endParaRPr>
          </a:p>
        </p:txBody>
      </p:sp>
      <p:pic>
        <p:nvPicPr>
          <p:cNvPr id="152" name="" descr=""/>
          <p:cNvPicPr/>
          <p:nvPr/>
        </p:nvPicPr>
        <p:blipFill>
          <a:blip r:embed="rId4"/>
          <a:stretch/>
        </p:blipFill>
        <p:spPr>
          <a:xfrm>
            <a:off x="9360000" y="2880000"/>
            <a:ext cx="1990800" cy="1990800"/>
          </a:xfrm>
          <a:prstGeom prst="rect">
            <a:avLst/>
          </a:prstGeom>
          <a:ln w="0">
            <a:noFill/>
          </a:ln>
        </p:spPr>
      </p:pic>
      <p:sp>
        <p:nvSpPr>
          <p:cNvPr id="153" name="TextShape 6"/>
          <p:cNvSpPr txBox="1"/>
          <p:nvPr/>
        </p:nvSpPr>
        <p:spPr>
          <a:xfrm>
            <a:off x="8460000" y="1620000"/>
            <a:ext cx="3600000" cy="749160"/>
          </a:xfrm>
          <a:prstGeom prst="rect">
            <a:avLst/>
          </a:prstGeom>
          <a:noFill/>
          <a:ln w="0">
            <a:noFill/>
          </a:ln>
        </p:spPr>
        <p:txBody>
          <a:bodyPr lIns="90000" rIns="90000" tIns="45000" bIns="45000">
            <a:noAutofit/>
          </a:bodyPr>
          <a:p>
            <a:pPr algn="ctr"/>
            <a:r>
              <a:rPr b="1" lang="es-ES" sz="1600" spc="-1" strike="noStrike">
                <a:latin typeface="Arial"/>
              </a:rPr>
              <a:t>Learn Python</a:t>
            </a:r>
            <a:endParaRPr b="0" lang="es-ES" sz="1600" spc="-1" strike="noStrike">
              <a:latin typeface="Arial"/>
            </a:endParaRPr>
          </a:p>
          <a:p>
            <a:pPr algn="ctr"/>
            <a:r>
              <a:rPr b="0" lang="es-ES" sz="1400" spc="-1" strike="noStrike">
                <a:latin typeface="Arial"/>
              </a:rPr>
              <a:t>Muy parecida a Programming Hub</a:t>
            </a: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2520000" y="1790640"/>
            <a:ext cx="7380000" cy="1089360"/>
          </a:xfrm>
          <a:prstGeom prst="rect">
            <a:avLst/>
          </a:prstGeom>
          <a:noFill/>
          <a:ln w="0">
            <a:noFill/>
          </a:ln>
        </p:spPr>
        <p:txBody>
          <a:bodyPr lIns="90000" rIns="90000" tIns="45000" bIns="45000">
            <a:noAutofit/>
          </a:bodyPr>
          <a:p>
            <a:pPr algn="ctr"/>
            <a:r>
              <a:rPr b="0" lang="es-ES" sz="1400" spc="-1" strike="noStrike">
                <a:latin typeface="Arial"/>
              </a:rPr>
              <a:t>Juego de rol para aprender a programar en varios lenguajes: Python, PHP, JavaScript</a:t>
            </a:r>
            <a:endParaRPr b="0" lang="es-ES" sz="1400" spc="-1" strike="noStrike">
              <a:latin typeface="Arial"/>
            </a:endParaRPr>
          </a:p>
          <a:p>
            <a:pPr algn="ctr"/>
            <a:endParaRPr b="0" lang="es-ES" sz="1400" spc="-1" strike="noStrike">
              <a:latin typeface="Arial"/>
            </a:endParaRPr>
          </a:p>
          <a:p>
            <a:pPr algn="ctr"/>
            <a:r>
              <a:rPr b="0" lang="es-ES" sz="1400" spc="-1" strike="noStrike">
                <a:solidFill>
                  <a:srgbClr val="5983b0"/>
                </a:solidFill>
                <a:latin typeface="Arial"/>
                <a:hlinkClick r:id="rId1"/>
              </a:rPr>
              <a:t>https://www.twilio.com/quest/download</a:t>
            </a:r>
            <a:endParaRPr b="0" lang="es-ES" sz="1400" spc="-1" strike="noStrike">
              <a:latin typeface="Arial"/>
            </a:endParaRPr>
          </a:p>
          <a:p>
            <a:pPr algn="ctr"/>
            <a:endParaRPr b="0" lang="es-ES" sz="1400" spc="-1" strike="noStrike">
              <a:latin typeface="Arial"/>
            </a:endParaRPr>
          </a:p>
        </p:txBody>
      </p:sp>
      <p:sp>
        <p:nvSpPr>
          <p:cNvPr id="155" name="TextShape 2"/>
          <p:cNvSpPr txBox="1"/>
          <p:nvPr/>
        </p:nvSpPr>
        <p:spPr>
          <a:xfrm>
            <a:off x="2959200" y="746280"/>
            <a:ext cx="6273360" cy="618840"/>
          </a:xfrm>
          <a:prstGeom prst="rect">
            <a:avLst/>
          </a:prstGeom>
          <a:noFill/>
          <a:ln w="0">
            <a:noFill/>
          </a:ln>
        </p:spPr>
        <p:txBody>
          <a:bodyPr anchor="ctr">
            <a:normAutofit fontScale="94000"/>
          </a:bodyPr>
          <a:p>
            <a:pPr algn="ctr">
              <a:lnSpc>
                <a:spcPct val="90000"/>
              </a:lnSpc>
            </a:pPr>
            <a:r>
              <a:rPr b="0" lang="es-ES" sz="3600" spc="-1" strike="noStrike">
                <a:solidFill>
                  <a:srgbClr val="ffffff"/>
                </a:solidFill>
                <a:latin typeface="Segoe UI"/>
              </a:rPr>
              <a:t>TWILIOQUEST</a:t>
            </a:r>
            <a:endParaRPr b="0" lang="en-US" sz="3600" spc="-1" strike="noStrike">
              <a:solidFill>
                <a:srgbClr val="ffffff"/>
              </a:solidFill>
              <a:latin typeface="Calibri"/>
            </a:endParaRPr>
          </a:p>
        </p:txBody>
      </p:sp>
      <p:sp>
        <p:nvSpPr>
          <p:cNvPr id="156" name="CustomShape 3"/>
          <p:cNvSpPr/>
          <p:nvPr/>
        </p:nvSpPr>
        <p:spPr>
          <a:xfrm>
            <a:off x="4524120" y="1329480"/>
            <a:ext cx="3143520" cy="35640"/>
          </a:xfrm>
          <a:prstGeom prst="rect">
            <a:avLst/>
          </a:prstGeom>
          <a:solidFill>
            <a:srgbClr val="aa1d16"/>
          </a:solidFill>
          <a:ln>
            <a:noFill/>
          </a:ln>
        </p:spPr>
        <p:style>
          <a:lnRef idx="2">
            <a:schemeClr val="accent1">
              <a:shade val="50000"/>
            </a:schemeClr>
          </a:lnRef>
          <a:fillRef idx="1">
            <a:schemeClr val="accent1"/>
          </a:fillRef>
          <a:effectRef idx="0">
            <a:schemeClr val="accent1"/>
          </a:effectRef>
          <a:fontRef idx="minor"/>
        </p:style>
      </p:sp>
      <p:pic>
        <p:nvPicPr>
          <p:cNvPr id="157" name="Imagen 5_3" descr=""/>
          <p:cNvPicPr/>
          <p:nvPr/>
        </p:nvPicPr>
        <p:blipFill>
          <a:blip r:embed="rId2"/>
          <a:stretch/>
        </p:blipFill>
        <p:spPr>
          <a:xfrm>
            <a:off x="9310320" y="6092280"/>
            <a:ext cx="2402280" cy="298080"/>
          </a:xfrm>
          <a:prstGeom prst="rect">
            <a:avLst/>
          </a:prstGeom>
          <a:ln w="0">
            <a:noFill/>
          </a:ln>
        </p:spPr>
      </p:pic>
      <p:pic>
        <p:nvPicPr>
          <p:cNvPr id="158" name="" descr=""/>
          <p:cNvPicPr/>
          <p:nvPr/>
        </p:nvPicPr>
        <p:blipFill>
          <a:blip r:embed="rId3"/>
          <a:stretch/>
        </p:blipFill>
        <p:spPr>
          <a:xfrm>
            <a:off x="3906360" y="2609640"/>
            <a:ext cx="4553640" cy="33303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Picture 2" descr="Top 21 Python Libraries a Data Scientist must know - TechVidvan"/>
          <p:cNvPicPr/>
          <p:nvPr/>
        </p:nvPicPr>
        <p:blipFill>
          <a:blip r:embed="rId1"/>
          <a:stretch/>
        </p:blipFill>
        <p:spPr>
          <a:xfrm>
            <a:off x="1551600" y="883440"/>
            <a:ext cx="9279360" cy="4859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2239200" y="1106280"/>
            <a:ext cx="8200800" cy="2493720"/>
          </a:xfrm>
          <a:prstGeom prst="rect">
            <a:avLst/>
          </a:prstGeom>
          <a:noFill/>
          <a:ln w="0">
            <a:noFill/>
          </a:ln>
        </p:spPr>
        <p:txBody>
          <a:bodyPr anchor="ctr">
            <a:normAutofit/>
          </a:bodyPr>
          <a:p>
            <a:pPr algn="ctr">
              <a:lnSpc>
                <a:spcPct val="90000"/>
              </a:lnSpc>
            </a:pPr>
            <a:r>
              <a:rPr b="0" lang="es-ES" sz="6600" spc="-1" strike="noStrike">
                <a:solidFill>
                  <a:srgbClr val="ffffff"/>
                </a:solidFill>
                <a:latin typeface="Segoe UI"/>
              </a:rPr>
              <a:t>APOYO DE CLASE</a:t>
            </a:r>
            <a:endParaRPr b="0" lang="en-US" sz="6600" spc="-1" strike="noStrike">
              <a:solidFill>
                <a:srgbClr val="ffffff"/>
              </a:solidFill>
              <a:latin typeface="Calibri"/>
            </a:endParaRPr>
          </a:p>
        </p:txBody>
      </p:sp>
      <p:pic>
        <p:nvPicPr>
          <p:cNvPr id="86" name="Imagen 5_4" descr=""/>
          <p:cNvPicPr/>
          <p:nvPr/>
        </p:nvPicPr>
        <p:blipFill>
          <a:blip r:embed="rId1"/>
          <a:stretch/>
        </p:blipFill>
        <p:spPr>
          <a:xfrm>
            <a:off x="9310320" y="6092280"/>
            <a:ext cx="2402280" cy="2980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2959200" y="746280"/>
            <a:ext cx="6273360" cy="618840"/>
          </a:xfrm>
          <a:prstGeom prst="rect">
            <a:avLst/>
          </a:prstGeom>
          <a:noFill/>
          <a:ln w="0">
            <a:noFill/>
          </a:ln>
        </p:spPr>
        <p:txBody>
          <a:bodyPr anchor="ctr">
            <a:normAutofit fontScale="94000"/>
          </a:bodyPr>
          <a:p>
            <a:pPr algn="ctr">
              <a:lnSpc>
                <a:spcPct val="90000"/>
              </a:lnSpc>
            </a:pPr>
            <a:r>
              <a:rPr b="0" lang="es-ES" sz="3600" spc="-1" strike="noStrike">
                <a:solidFill>
                  <a:srgbClr val="ffffff"/>
                </a:solidFill>
                <a:latin typeface="Segoe UI"/>
              </a:rPr>
              <a:t>Operadores lógicos</a:t>
            </a:r>
            <a:endParaRPr b="0" lang="en-US" sz="3600" spc="-1" strike="noStrike">
              <a:solidFill>
                <a:srgbClr val="ffffff"/>
              </a:solidFill>
              <a:latin typeface="Calibri"/>
            </a:endParaRPr>
          </a:p>
        </p:txBody>
      </p:sp>
      <p:sp>
        <p:nvSpPr>
          <p:cNvPr id="88" name="CustomShape 2"/>
          <p:cNvSpPr/>
          <p:nvPr/>
        </p:nvSpPr>
        <p:spPr>
          <a:xfrm>
            <a:off x="4524120" y="1329480"/>
            <a:ext cx="3143520" cy="35640"/>
          </a:xfrm>
          <a:prstGeom prst="rect">
            <a:avLst/>
          </a:prstGeom>
          <a:solidFill>
            <a:srgbClr val="aa1d16"/>
          </a:solidFill>
          <a:ln>
            <a:noFill/>
          </a:ln>
        </p:spPr>
        <p:style>
          <a:lnRef idx="2">
            <a:schemeClr val="accent1">
              <a:shade val="50000"/>
            </a:schemeClr>
          </a:lnRef>
          <a:fillRef idx="1">
            <a:schemeClr val="accent1"/>
          </a:fillRef>
          <a:effectRef idx="0">
            <a:schemeClr val="accent1"/>
          </a:effectRef>
          <a:fontRef idx="minor"/>
        </p:style>
      </p:sp>
      <p:pic>
        <p:nvPicPr>
          <p:cNvPr id="89" name="Imagen 5" descr=""/>
          <p:cNvPicPr/>
          <p:nvPr/>
        </p:nvPicPr>
        <p:blipFill>
          <a:blip r:embed="rId1"/>
          <a:stretch/>
        </p:blipFill>
        <p:spPr>
          <a:xfrm>
            <a:off x="9310320" y="6092280"/>
            <a:ext cx="2402280" cy="298080"/>
          </a:xfrm>
          <a:prstGeom prst="rect">
            <a:avLst/>
          </a:prstGeom>
          <a:ln w="0">
            <a:noFill/>
          </a:ln>
        </p:spPr>
      </p:pic>
      <p:graphicFrame>
        <p:nvGraphicFramePr>
          <p:cNvPr id="90" name="Table 3"/>
          <p:cNvGraphicFramePr/>
          <p:nvPr/>
        </p:nvGraphicFramePr>
        <p:xfrm>
          <a:off x="681840" y="2619360"/>
          <a:ext cx="3445920" cy="1854000"/>
        </p:xfrm>
        <a:graphic>
          <a:graphicData uri="http://schemas.openxmlformats.org/drawingml/2006/table">
            <a:tbl>
              <a:tblPr/>
              <a:tblGrid>
                <a:gridCol w="1148400"/>
                <a:gridCol w="1148400"/>
                <a:gridCol w="1149120"/>
              </a:tblGrid>
              <a:tr h="370800">
                <a:tc>
                  <a:txBody>
                    <a:bodyPr anchor="ctr">
                      <a:noAutofit/>
                    </a:bodyPr>
                    <a:p>
                      <a:pPr algn="ctr">
                        <a:lnSpc>
                          <a:spcPct val="100000"/>
                        </a:lnSpc>
                      </a:pPr>
                      <a:r>
                        <a:rPr b="1" lang="es-ES" sz="1600" spc="-1" strike="noStrike">
                          <a:solidFill>
                            <a:srgbClr val="ffffff"/>
                          </a:solidFill>
                          <a:latin typeface="Calibri"/>
                        </a:rPr>
                        <a:t>X</a:t>
                      </a:r>
                      <a:endParaRPr b="0" lang="es-ES" sz="1600" spc="-1" strike="noStrike">
                        <a:latin typeface="Arial"/>
                      </a:endParaRPr>
                    </a:p>
                  </a:txBody>
                  <a:tcPr marL="91440" marR="91440">
                    <a:lnT w="25200">
                      <a:solidFill>
                        <a:srgbClr val="000000"/>
                      </a:solidFill>
                    </a:lnT>
                    <a:lnB w="25200">
                      <a:solidFill>
                        <a:srgbClr val="000000"/>
                      </a:solidFill>
                    </a:lnB>
                    <a:solidFill>
                      <a:srgbClr val="aa1d16"/>
                    </a:solidFill>
                  </a:tcPr>
                </a:tc>
                <a:tc>
                  <a:txBody>
                    <a:bodyPr anchor="ctr">
                      <a:noAutofit/>
                    </a:bodyPr>
                    <a:p>
                      <a:pPr algn="ctr">
                        <a:lnSpc>
                          <a:spcPct val="100000"/>
                        </a:lnSpc>
                      </a:pPr>
                      <a:r>
                        <a:rPr b="1" lang="es-ES" sz="1600" spc="-1" strike="noStrike">
                          <a:solidFill>
                            <a:srgbClr val="ffffff"/>
                          </a:solidFill>
                          <a:latin typeface="Calibri"/>
                        </a:rPr>
                        <a:t>Y</a:t>
                      </a:r>
                      <a:endParaRPr b="0" lang="es-ES" sz="1600" spc="-1" strike="noStrike">
                        <a:latin typeface="Arial"/>
                      </a:endParaRPr>
                    </a:p>
                  </a:txBody>
                  <a:tcPr marL="91440" marR="91440">
                    <a:lnT w="25200">
                      <a:solidFill>
                        <a:srgbClr val="000000"/>
                      </a:solidFill>
                    </a:lnT>
                    <a:lnB w="25200">
                      <a:solidFill>
                        <a:srgbClr val="000000"/>
                      </a:solidFill>
                    </a:lnB>
                    <a:solidFill>
                      <a:srgbClr val="aa1d16"/>
                    </a:solidFill>
                  </a:tcPr>
                </a:tc>
                <a:tc>
                  <a:txBody>
                    <a:bodyPr anchor="ctr">
                      <a:noAutofit/>
                    </a:bodyPr>
                    <a:p>
                      <a:pPr algn="ctr">
                        <a:lnSpc>
                          <a:spcPct val="100000"/>
                        </a:lnSpc>
                      </a:pPr>
                      <a:r>
                        <a:rPr b="1" lang="es-ES" sz="1600" spc="-1" strike="noStrike">
                          <a:solidFill>
                            <a:srgbClr val="ffffff"/>
                          </a:solidFill>
                          <a:latin typeface="Calibri"/>
                        </a:rPr>
                        <a:t>Resultado</a:t>
                      </a:r>
                      <a:endParaRPr b="0" lang="es-ES" sz="1600" spc="-1" strike="noStrike">
                        <a:latin typeface="Arial"/>
                      </a:endParaRPr>
                    </a:p>
                  </a:txBody>
                  <a:tcPr marL="91440" marR="91440">
                    <a:lnT w="25200">
                      <a:solidFill>
                        <a:srgbClr val="000000"/>
                      </a:solidFill>
                    </a:lnT>
                    <a:lnB w="25200">
                      <a:solidFill>
                        <a:srgbClr val="000000"/>
                      </a:solidFill>
                    </a:lnB>
                    <a:solidFill>
                      <a:srgbClr val="aa1d16"/>
                    </a:solidFill>
                  </a:tcPr>
                </a:tc>
              </a:tr>
              <a:tr h="370800">
                <a:tc>
                  <a:txBody>
                    <a:bodyPr anchor="ctr">
                      <a:noAutofit/>
                    </a:bodyPr>
                    <a:p>
                      <a:pPr algn="ctr">
                        <a:lnSpc>
                          <a:spcPct val="100000"/>
                        </a:lnSpc>
                      </a:pPr>
                      <a:r>
                        <a:rPr b="0"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c>
                  <a:txBody>
                    <a:bodyPr anchor="ctr">
                      <a:noAutofit/>
                    </a:bodyPr>
                    <a:p>
                      <a:pPr algn="ctr">
                        <a:lnSpc>
                          <a:spcPct val="100000"/>
                        </a:lnSpc>
                      </a:pPr>
                      <a:r>
                        <a:rPr b="0"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c>
                  <a:txBody>
                    <a:bodyPr anchor="ctr">
                      <a:noAutofit/>
                    </a:bodyPr>
                    <a:p>
                      <a:pPr algn="ctr">
                        <a:lnSpc>
                          <a:spcPct val="100000"/>
                        </a:lnSpc>
                      </a:pPr>
                      <a:r>
                        <a:rPr b="0"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r>
              <a:tr h="370800">
                <a:tc>
                  <a:txBody>
                    <a:bodyPr anchor="ctr">
                      <a:noAutofit/>
                    </a:bodyPr>
                    <a:p>
                      <a:pPr algn="ctr">
                        <a:lnSpc>
                          <a:spcPct val="100000"/>
                        </a:lnSpc>
                      </a:pPr>
                      <a:r>
                        <a:rPr b="0"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c>
                  <a:txBody>
                    <a:bodyPr anchor="ctr">
                      <a:noAutofit/>
                    </a:bodyPr>
                    <a:p>
                      <a:pPr algn="ctr">
                        <a:lnSpc>
                          <a:spcPct val="100000"/>
                        </a:lnSpc>
                      </a:pPr>
                      <a:r>
                        <a:rPr b="0"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c>
                  <a:txBody>
                    <a:bodyPr anchor="ctr">
                      <a:noAutofit/>
                    </a:bodyPr>
                    <a:p>
                      <a:pPr algn="ctr">
                        <a:lnSpc>
                          <a:spcPct val="100000"/>
                        </a:lnSpc>
                      </a:pPr>
                      <a:r>
                        <a:rPr b="0"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r>
              <a:tr h="370800">
                <a:tc>
                  <a:txBody>
                    <a:bodyPr anchor="ctr">
                      <a:noAutofit/>
                    </a:bodyPr>
                    <a:p>
                      <a:pPr algn="ctr">
                        <a:lnSpc>
                          <a:spcPct val="100000"/>
                        </a:lnSpc>
                      </a:pPr>
                      <a:r>
                        <a:rPr b="0"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c>
                  <a:txBody>
                    <a:bodyPr anchor="ctr">
                      <a:noAutofit/>
                    </a:bodyPr>
                    <a:p>
                      <a:pPr algn="ctr">
                        <a:lnSpc>
                          <a:spcPct val="100000"/>
                        </a:lnSpc>
                      </a:pPr>
                      <a:r>
                        <a:rPr b="0"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c>
                  <a:txBody>
                    <a:bodyPr anchor="ctr">
                      <a:noAutofit/>
                    </a:bodyPr>
                    <a:p>
                      <a:pPr algn="ctr">
                        <a:lnSpc>
                          <a:spcPct val="100000"/>
                        </a:lnSpc>
                      </a:pPr>
                      <a:r>
                        <a:rPr b="0"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r>
              <a:tr h="370800">
                <a:tc>
                  <a:txBody>
                    <a:bodyPr anchor="ctr">
                      <a:noAutofit/>
                    </a:bodyPr>
                    <a:p>
                      <a:pPr algn="ctr">
                        <a:lnSpc>
                          <a:spcPct val="100000"/>
                        </a:lnSpc>
                      </a:pPr>
                      <a:r>
                        <a:rPr b="1"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c>
                  <a:txBody>
                    <a:bodyPr anchor="ctr">
                      <a:noAutofit/>
                    </a:bodyPr>
                    <a:p>
                      <a:pPr algn="ctr">
                        <a:lnSpc>
                          <a:spcPct val="100000"/>
                        </a:lnSpc>
                      </a:pPr>
                      <a:r>
                        <a:rPr b="0"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c>
                  <a:txBody>
                    <a:bodyPr anchor="ctr">
                      <a:noAutofit/>
                    </a:bodyPr>
                    <a:p>
                      <a:pPr algn="ctr">
                        <a:lnSpc>
                          <a:spcPct val="100000"/>
                        </a:lnSpc>
                      </a:pPr>
                      <a:r>
                        <a:rPr b="1"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r>
            </a:tbl>
          </a:graphicData>
        </a:graphic>
      </p:graphicFrame>
      <p:graphicFrame>
        <p:nvGraphicFramePr>
          <p:cNvPr id="91" name="Table 4"/>
          <p:cNvGraphicFramePr/>
          <p:nvPr/>
        </p:nvGraphicFramePr>
        <p:xfrm>
          <a:off x="4701600" y="2619360"/>
          <a:ext cx="3445920" cy="1854000"/>
        </p:xfrm>
        <a:graphic>
          <a:graphicData uri="http://schemas.openxmlformats.org/drawingml/2006/table">
            <a:tbl>
              <a:tblPr/>
              <a:tblGrid>
                <a:gridCol w="1148400"/>
                <a:gridCol w="1148400"/>
                <a:gridCol w="1149120"/>
              </a:tblGrid>
              <a:tr h="370800">
                <a:tc>
                  <a:txBody>
                    <a:bodyPr anchor="ctr">
                      <a:noAutofit/>
                    </a:bodyPr>
                    <a:p>
                      <a:pPr algn="ctr">
                        <a:lnSpc>
                          <a:spcPct val="100000"/>
                        </a:lnSpc>
                      </a:pPr>
                      <a:r>
                        <a:rPr b="1" lang="es-ES" sz="1600" spc="-1" strike="noStrike">
                          <a:solidFill>
                            <a:srgbClr val="ffffff"/>
                          </a:solidFill>
                          <a:latin typeface="Calibri"/>
                        </a:rPr>
                        <a:t>X</a:t>
                      </a:r>
                      <a:endParaRPr b="0" lang="es-ES" sz="1600" spc="-1" strike="noStrike">
                        <a:latin typeface="Arial"/>
                      </a:endParaRPr>
                    </a:p>
                  </a:txBody>
                  <a:tcPr marL="91440" marR="91440">
                    <a:lnT w="25200">
                      <a:solidFill>
                        <a:srgbClr val="000000"/>
                      </a:solidFill>
                    </a:lnT>
                    <a:lnB w="25200">
                      <a:solidFill>
                        <a:srgbClr val="000000"/>
                      </a:solidFill>
                    </a:lnB>
                    <a:solidFill>
                      <a:srgbClr val="aa1d16"/>
                    </a:solidFill>
                  </a:tcPr>
                </a:tc>
                <a:tc>
                  <a:txBody>
                    <a:bodyPr anchor="ctr">
                      <a:noAutofit/>
                    </a:bodyPr>
                    <a:p>
                      <a:pPr algn="ctr">
                        <a:lnSpc>
                          <a:spcPct val="100000"/>
                        </a:lnSpc>
                      </a:pPr>
                      <a:r>
                        <a:rPr b="1" lang="es-ES" sz="1600" spc="-1" strike="noStrike">
                          <a:solidFill>
                            <a:srgbClr val="ffffff"/>
                          </a:solidFill>
                          <a:latin typeface="Calibri"/>
                        </a:rPr>
                        <a:t>Y</a:t>
                      </a:r>
                      <a:endParaRPr b="0" lang="es-ES" sz="1600" spc="-1" strike="noStrike">
                        <a:latin typeface="Arial"/>
                      </a:endParaRPr>
                    </a:p>
                  </a:txBody>
                  <a:tcPr marL="91440" marR="91440">
                    <a:lnT w="25200">
                      <a:solidFill>
                        <a:srgbClr val="000000"/>
                      </a:solidFill>
                    </a:lnT>
                    <a:lnB w="25200">
                      <a:solidFill>
                        <a:srgbClr val="000000"/>
                      </a:solidFill>
                    </a:lnB>
                    <a:solidFill>
                      <a:srgbClr val="aa1d16"/>
                    </a:solidFill>
                  </a:tcPr>
                </a:tc>
                <a:tc>
                  <a:txBody>
                    <a:bodyPr anchor="ctr">
                      <a:noAutofit/>
                    </a:bodyPr>
                    <a:p>
                      <a:pPr algn="ctr">
                        <a:lnSpc>
                          <a:spcPct val="100000"/>
                        </a:lnSpc>
                      </a:pPr>
                      <a:r>
                        <a:rPr b="1" lang="es-ES" sz="1600" spc="-1" strike="noStrike">
                          <a:solidFill>
                            <a:srgbClr val="ffffff"/>
                          </a:solidFill>
                          <a:latin typeface="Calibri"/>
                        </a:rPr>
                        <a:t>Resultado</a:t>
                      </a:r>
                      <a:endParaRPr b="0" lang="es-ES" sz="1600" spc="-1" strike="noStrike">
                        <a:latin typeface="Arial"/>
                      </a:endParaRPr>
                    </a:p>
                  </a:txBody>
                  <a:tcPr marL="91440" marR="91440">
                    <a:lnT w="25200">
                      <a:solidFill>
                        <a:srgbClr val="000000"/>
                      </a:solidFill>
                    </a:lnT>
                    <a:lnB w="25200">
                      <a:solidFill>
                        <a:srgbClr val="000000"/>
                      </a:solidFill>
                    </a:lnB>
                    <a:solidFill>
                      <a:srgbClr val="aa1d16"/>
                    </a:solidFill>
                  </a:tcPr>
                </a:tc>
              </a:tr>
              <a:tr h="370800">
                <a:tc>
                  <a:txBody>
                    <a:bodyPr anchor="ctr">
                      <a:noAutofit/>
                    </a:bodyPr>
                    <a:p>
                      <a:pPr algn="ctr">
                        <a:lnSpc>
                          <a:spcPct val="100000"/>
                        </a:lnSpc>
                      </a:pPr>
                      <a:r>
                        <a:rPr b="0"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c>
                  <a:txBody>
                    <a:bodyPr anchor="ctr">
                      <a:noAutofit/>
                    </a:bodyPr>
                    <a:p>
                      <a:pPr algn="ctr">
                        <a:lnSpc>
                          <a:spcPct val="100000"/>
                        </a:lnSpc>
                      </a:pPr>
                      <a:r>
                        <a:rPr b="0"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c>
                  <a:txBody>
                    <a:bodyPr anchor="ctr">
                      <a:noAutofit/>
                    </a:bodyPr>
                    <a:p>
                      <a:pPr algn="ctr">
                        <a:lnSpc>
                          <a:spcPct val="100000"/>
                        </a:lnSpc>
                      </a:pPr>
                      <a:r>
                        <a:rPr b="0"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r>
              <a:tr h="370800">
                <a:tc>
                  <a:txBody>
                    <a:bodyPr anchor="ctr">
                      <a:noAutofit/>
                    </a:bodyPr>
                    <a:p>
                      <a:pPr algn="ctr">
                        <a:lnSpc>
                          <a:spcPct val="100000"/>
                        </a:lnSpc>
                      </a:pPr>
                      <a:r>
                        <a:rPr b="0"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c>
                  <a:txBody>
                    <a:bodyPr anchor="ctr">
                      <a:noAutofit/>
                    </a:bodyPr>
                    <a:p>
                      <a:pPr algn="ctr">
                        <a:lnSpc>
                          <a:spcPct val="100000"/>
                        </a:lnSpc>
                      </a:pPr>
                      <a:r>
                        <a:rPr b="0"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c>
                  <a:txBody>
                    <a:bodyPr anchor="ctr">
                      <a:noAutofit/>
                    </a:bodyPr>
                    <a:p>
                      <a:pPr algn="ctr">
                        <a:lnSpc>
                          <a:spcPct val="100000"/>
                        </a:lnSpc>
                      </a:pPr>
                      <a:r>
                        <a:rPr b="0"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r>
              <a:tr h="370800">
                <a:tc>
                  <a:txBody>
                    <a:bodyPr anchor="ctr">
                      <a:noAutofit/>
                    </a:bodyPr>
                    <a:p>
                      <a:pPr algn="ctr">
                        <a:lnSpc>
                          <a:spcPct val="100000"/>
                        </a:lnSpc>
                      </a:pPr>
                      <a:r>
                        <a:rPr b="0"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c>
                  <a:txBody>
                    <a:bodyPr anchor="ctr">
                      <a:noAutofit/>
                    </a:bodyPr>
                    <a:p>
                      <a:pPr algn="ctr">
                        <a:lnSpc>
                          <a:spcPct val="100000"/>
                        </a:lnSpc>
                      </a:pPr>
                      <a:r>
                        <a:rPr b="0"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c>
                  <a:txBody>
                    <a:bodyPr anchor="ctr">
                      <a:noAutofit/>
                    </a:bodyPr>
                    <a:p>
                      <a:pPr algn="ctr">
                        <a:lnSpc>
                          <a:spcPct val="100000"/>
                        </a:lnSpc>
                      </a:pPr>
                      <a:r>
                        <a:rPr b="0"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r>
              <a:tr h="370800">
                <a:tc>
                  <a:txBody>
                    <a:bodyPr anchor="ctr">
                      <a:noAutofit/>
                    </a:bodyPr>
                    <a:p>
                      <a:pPr algn="ctr">
                        <a:lnSpc>
                          <a:spcPct val="100000"/>
                        </a:lnSpc>
                      </a:pPr>
                      <a:r>
                        <a:rPr b="1"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c>
                  <a:txBody>
                    <a:bodyPr anchor="ctr">
                      <a:noAutofit/>
                    </a:bodyPr>
                    <a:p>
                      <a:pPr algn="ctr">
                        <a:lnSpc>
                          <a:spcPct val="100000"/>
                        </a:lnSpc>
                      </a:pPr>
                      <a:r>
                        <a:rPr b="0"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c>
                  <a:txBody>
                    <a:bodyPr anchor="ctr">
                      <a:noAutofit/>
                    </a:bodyPr>
                    <a:p>
                      <a:pPr algn="ctr">
                        <a:lnSpc>
                          <a:spcPct val="100000"/>
                        </a:lnSpc>
                      </a:pPr>
                      <a:r>
                        <a:rPr b="1"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r>
            </a:tbl>
          </a:graphicData>
        </a:graphic>
      </p:graphicFrame>
      <p:graphicFrame>
        <p:nvGraphicFramePr>
          <p:cNvPr id="92" name="Table 5"/>
          <p:cNvGraphicFramePr/>
          <p:nvPr/>
        </p:nvGraphicFramePr>
        <p:xfrm>
          <a:off x="8852760" y="2619360"/>
          <a:ext cx="2297160" cy="1112040"/>
        </p:xfrm>
        <a:graphic>
          <a:graphicData uri="http://schemas.openxmlformats.org/drawingml/2006/table">
            <a:tbl>
              <a:tblPr/>
              <a:tblGrid>
                <a:gridCol w="1148400"/>
                <a:gridCol w="1148760"/>
              </a:tblGrid>
              <a:tr h="370800">
                <a:tc>
                  <a:txBody>
                    <a:bodyPr anchor="ctr">
                      <a:noAutofit/>
                    </a:bodyPr>
                    <a:p>
                      <a:pPr algn="ctr">
                        <a:lnSpc>
                          <a:spcPct val="100000"/>
                        </a:lnSpc>
                      </a:pPr>
                      <a:r>
                        <a:rPr b="1" lang="es-ES" sz="1600" spc="-1" strike="noStrike">
                          <a:solidFill>
                            <a:srgbClr val="ffffff"/>
                          </a:solidFill>
                          <a:latin typeface="Calibri"/>
                        </a:rPr>
                        <a:t>X</a:t>
                      </a:r>
                      <a:endParaRPr b="0" lang="es-ES" sz="1600" spc="-1" strike="noStrike">
                        <a:latin typeface="Arial"/>
                      </a:endParaRPr>
                    </a:p>
                  </a:txBody>
                  <a:tcPr marL="91440" marR="91440">
                    <a:lnT w="25200">
                      <a:solidFill>
                        <a:srgbClr val="000000"/>
                      </a:solidFill>
                    </a:lnT>
                    <a:lnB w="25200">
                      <a:solidFill>
                        <a:srgbClr val="000000"/>
                      </a:solidFill>
                    </a:lnB>
                    <a:solidFill>
                      <a:srgbClr val="aa1d16"/>
                    </a:solidFill>
                  </a:tcPr>
                </a:tc>
                <a:tc>
                  <a:txBody>
                    <a:bodyPr anchor="ctr">
                      <a:noAutofit/>
                    </a:bodyPr>
                    <a:p>
                      <a:pPr algn="ctr">
                        <a:lnSpc>
                          <a:spcPct val="100000"/>
                        </a:lnSpc>
                      </a:pPr>
                      <a:r>
                        <a:rPr b="1" lang="es-ES" sz="1600" spc="-1" strike="noStrike">
                          <a:solidFill>
                            <a:srgbClr val="ffffff"/>
                          </a:solidFill>
                          <a:latin typeface="Calibri"/>
                        </a:rPr>
                        <a:t>Resultado</a:t>
                      </a:r>
                      <a:endParaRPr b="0" lang="es-ES" sz="1600" spc="-1" strike="noStrike">
                        <a:latin typeface="Arial"/>
                      </a:endParaRPr>
                    </a:p>
                  </a:txBody>
                  <a:tcPr marL="91440" marR="91440">
                    <a:lnT w="25200">
                      <a:solidFill>
                        <a:srgbClr val="000000"/>
                      </a:solidFill>
                    </a:lnT>
                    <a:lnB w="25200">
                      <a:solidFill>
                        <a:srgbClr val="000000"/>
                      </a:solidFill>
                    </a:lnB>
                    <a:solidFill>
                      <a:srgbClr val="aa1d16"/>
                    </a:solidFill>
                  </a:tcPr>
                </a:tc>
              </a:tr>
              <a:tr h="370800">
                <a:tc>
                  <a:txBody>
                    <a:bodyPr anchor="ctr">
                      <a:noAutofit/>
                    </a:bodyPr>
                    <a:p>
                      <a:pPr algn="ctr">
                        <a:lnSpc>
                          <a:spcPct val="100000"/>
                        </a:lnSpc>
                      </a:pPr>
                      <a:r>
                        <a:rPr b="0"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c>
                  <a:txBody>
                    <a:bodyPr anchor="ctr">
                      <a:noAutofit/>
                    </a:bodyPr>
                    <a:p>
                      <a:pPr algn="ctr">
                        <a:lnSpc>
                          <a:spcPct val="100000"/>
                        </a:lnSpc>
                      </a:pPr>
                      <a:r>
                        <a:rPr b="0"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e7e7e7"/>
                    </a:solidFill>
                  </a:tcPr>
                </a:tc>
              </a:tr>
              <a:tr h="370800">
                <a:tc>
                  <a:txBody>
                    <a:bodyPr anchor="ctr">
                      <a:noAutofit/>
                    </a:bodyPr>
                    <a:p>
                      <a:pPr algn="ctr">
                        <a:lnSpc>
                          <a:spcPct val="100000"/>
                        </a:lnSpc>
                      </a:pPr>
                      <a:r>
                        <a:rPr b="1" lang="es-ES" sz="1600" spc="-1" strike="noStrike">
                          <a:solidFill>
                            <a:srgbClr val="000000"/>
                          </a:solidFill>
                          <a:latin typeface="Calibri"/>
                        </a:rPr>
                        <a:t>False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c>
                  <a:txBody>
                    <a:bodyPr anchor="ctr">
                      <a:noAutofit/>
                    </a:bodyPr>
                    <a:p>
                      <a:pPr algn="ctr">
                        <a:lnSpc>
                          <a:spcPct val="100000"/>
                        </a:lnSpc>
                      </a:pPr>
                      <a:r>
                        <a:rPr b="1" lang="es-ES" sz="1600" spc="-1" strike="noStrike">
                          <a:solidFill>
                            <a:srgbClr val="000000"/>
                          </a:solidFill>
                          <a:latin typeface="Calibri"/>
                        </a:rPr>
                        <a:t>True</a:t>
                      </a:r>
                      <a:endParaRPr b="0" lang="es-ES" sz="1600" spc="-1" strike="noStrike">
                        <a:latin typeface="Arial"/>
                      </a:endParaRPr>
                    </a:p>
                  </a:txBody>
                  <a:tcPr marL="91440" marR="91440">
                    <a:lnT w="25200">
                      <a:solidFill>
                        <a:srgbClr val="000000"/>
                      </a:solidFill>
                    </a:lnT>
                    <a:lnB w="25200">
                      <a:solidFill>
                        <a:srgbClr val="000000"/>
                      </a:solidFill>
                    </a:lnB>
                    <a:solidFill>
                      <a:srgbClr val="ffffff"/>
                    </a:solidFill>
                  </a:tcPr>
                </a:tc>
              </a:tr>
            </a:tbl>
          </a:graphicData>
        </a:graphic>
      </p:graphicFrame>
      <p:sp>
        <p:nvSpPr>
          <p:cNvPr id="93" name="CustomShape 6"/>
          <p:cNvSpPr/>
          <p:nvPr/>
        </p:nvSpPr>
        <p:spPr>
          <a:xfrm>
            <a:off x="1267560" y="2014920"/>
            <a:ext cx="2274840" cy="456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s-ES" sz="2400" spc="-1" strike="noStrike">
                <a:solidFill>
                  <a:srgbClr val="f2f2f2"/>
                </a:solidFill>
                <a:latin typeface="Segoe UI"/>
              </a:rPr>
              <a:t>AND</a:t>
            </a:r>
            <a:endParaRPr b="0" lang="es-ES" sz="2400" spc="-1" strike="noStrike">
              <a:latin typeface="Arial"/>
            </a:endParaRPr>
          </a:p>
        </p:txBody>
      </p:sp>
      <p:sp>
        <p:nvSpPr>
          <p:cNvPr id="94" name="CustomShape 7"/>
          <p:cNvSpPr/>
          <p:nvPr/>
        </p:nvSpPr>
        <p:spPr>
          <a:xfrm>
            <a:off x="5286960" y="2014920"/>
            <a:ext cx="2274840" cy="456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s-ES" sz="2400" spc="-1" strike="noStrike">
                <a:solidFill>
                  <a:srgbClr val="f2f2f2"/>
                </a:solidFill>
                <a:latin typeface="Segoe UI"/>
              </a:rPr>
              <a:t>OR</a:t>
            </a:r>
            <a:endParaRPr b="0" lang="es-ES" sz="2400" spc="-1" strike="noStrike">
              <a:latin typeface="Arial"/>
            </a:endParaRPr>
          </a:p>
        </p:txBody>
      </p:sp>
      <p:sp>
        <p:nvSpPr>
          <p:cNvPr id="95" name="CustomShape 8"/>
          <p:cNvSpPr/>
          <p:nvPr/>
        </p:nvSpPr>
        <p:spPr>
          <a:xfrm>
            <a:off x="8875080" y="2014920"/>
            <a:ext cx="2274840" cy="456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s-ES" sz="2400" spc="-1" strike="noStrike">
                <a:solidFill>
                  <a:srgbClr val="f2f2f2"/>
                </a:solidFill>
                <a:latin typeface="Segoe UI"/>
              </a:rPr>
              <a:t>NOR</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w="0">
            <a:noFill/>
          </a:ln>
        </p:spPr>
        <p:txBody>
          <a:bodyPr anchor="ctr">
            <a:noAutofit/>
          </a:bodyPr>
          <a:p>
            <a:pPr>
              <a:lnSpc>
                <a:spcPct val="90000"/>
              </a:lnSpc>
            </a:pPr>
            <a:r>
              <a:rPr b="0" lang="es-ES" sz="4400" spc="-1" strike="noStrike">
                <a:solidFill>
                  <a:srgbClr val="ffffff"/>
                </a:solidFill>
                <a:latin typeface="Calibri Light"/>
              </a:rPr>
              <a:t>Intérprete de Python</a:t>
            </a:r>
            <a:endParaRPr b="0" lang="en-US" sz="4400" spc="-1" strike="noStrike">
              <a:solidFill>
                <a:srgbClr val="ffffff"/>
              </a:solidFill>
              <a:latin typeface="Calibri"/>
            </a:endParaRPr>
          </a:p>
        </p:txBody>
      </p:sp>
      <p:pic>
        <p:nvPicPr>
          <p:cNvPr id="97" name="Picture 2" descr="Logo Python PNG transparente - StickPNG"/>
          <p:cNvPicPr/>
          <p:nvPr/>
        </p:nvPicPr>
        <p:blipFill>
          <a:blip r:embed="rId1"/>
          <a:stretch/>
        </p:blipFill>
        <p:spPr>
          <a:xfrm>
            <a:off x="3982320" y="4356720"/>
            <a:ext cx="925920" cy="921960"/>
          </a:xfrm>
          <a:prstGeom prst="rect">
            <a:avLst/>
          </a:prstGeom>
          <a:ln w="0">
            <a:noFill/>
          </a:ln>
        </p:spPr>
      </p:pic>
      <p:sp>
        <p:nvSpPr>
          <p:cNvPr id="98" name="CustomShape 2"/>
          <p:cNvSpPr/>
          <p:nvPr/>
        </p:nvSpPr>
        <p:spPr>
          <a:xfrm>
            <a:off x="2993040" y="5279040"/>
            <a:ext cx="2904480" cy="9133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s-ES" sz="1800" spc="-1" strike="noStrike">
                <a:solidFill>
                  <a:srgbClr val="ffffff"/>
                </a:solidFill>
                <a:latin typeface="Calibri"/>
              </a:rPr>
              <a:t>Intérprete de Python, encargado de entender y ejecutar nuestro código</a:t>
            </a:r>
            <a:endParaRPr b="0" lang="es-ES" sz="1800" spc="-1" strike="noStrike">
              <a:latin typeface="Arial"/>
            </a:endParaRPr>
          </a:p>
        </p:txBody>
      </p:sp>
      <p:pic>
        <p:nvPicPr>
          <p:cNvPr id="99" name="Picture 4" descr="Project Jupyter | JupyterHub"/>
          <p:cNvPicPr/>
          <p:nvPr/>
        </p:nvPicPr>
        <p:blipFill>
          <a:blip r:embed="rId2"/>
          <a:stretch/>
        </p:blipFill>
        <p:spPr>
          <a:xfrm>
            <a:off x="3741840" y="2508840"/>
            <a:ext cx="1466640" cy="630000"/>
          </a:xfrm>
          <a:prstGeom prst="rect">
            <a:avLst/>
          </a:prstGeom>
          <a:ln w="0">
            <a:noFill/>
          </a:ln>
        </p:spPr>
      </p:pic>
      <p:pic>
        <p:nvPicPr>
          <p:cNvPr id="100" name="Picture 6" descr="Introducción a R:"/>
          <p:cNvPicPr/>
          <p:nvPr/>
        </p:nvPicPr>
        <p:blipFill>
          <a:blip r:embed="rId3"/>
          <a:stretch/>
        </p:blipFill>
        <p:spPr>
          <a:xfrm>
            <a:off x="838080" y="2472480"/>
            <a:ext cx="1466640" cy="514440"/>
          </a:xfrm>
          <a:prstGeom prst="rect">
            <a:avLst/>
          </a:prstGeom>
          <a:ln w="0">
            <a:noFill/>
          </a:ln>
        </p:spPr>
      </p:pic>
      <p:sp>
        <p:nvSpPr>
          <p:cNvPr id="101" name="CustomShape 3"/>
          <p:cNvSpPr/>
          <p:nvPr/>
        </p:nvSpPr>
        <p:spPr>
          <a:xfrm>
            <a:off x="339120" y="1849320"/>
            <a:ext cx="5756760" cy="4643280"/>
          </a:xfrm>
          <a:prstGeom prst="roundRect">
            <a:avLst>
              <a:gd name="adj" fmla="val 16667"/>
            </a:avLst>
          </a:prstGeom>
          <a:noFill/>
          <a:ln w="50800">
            <a:solidFill>
              <a:srgbClr val="0070c0"/>
            </a:solidFill>
          </a:ln>
        </p:spPr>
        <p:style>
          <a:lnRef idx="2">
            <a:schemeClr val="accent1">
              <a:shade val="50000"/>
            </a:schemeClr>
          </a:lnRef>
          <a:fillRef idx="1">
            <a:schemeClr val="accent1"/>
          </a:fillRef>
          <a:effectRef idx="0">
            <a:schemeClr val="accent1"/>
          </a:effectRef>
          <a:fontRef idx="minor"/>
        </p:style>
      </p:sp>
      <p:pic>
        <p:nvPicPr>
          <p:cNvPr id="102" name="Picture 8" descr="RStudio: An Open Source and Cross-Platform IDE for R - ReadWrite"/>
          <p:cNvPicPr/>
          <p:nvPr/>
        </p:nvPicPr>
        <p:blipFill>
          <a:blip r:embed="rId4"/>
          <a:stretch/>
        </p:blipFill>
        <p:spPr>
          <a:xfrm>
            <a:off x="1097640" y="4385520"/>
            <a:ext cx="925920" cy="925920"/>
          </a:xfrm>
          <a:prstGeom prst="rect">
            <a:avLst/>
          </a:prstGeom>
          <a:ln w="0">
            <a:noFill/>
          </a:ln>
        </p:spPr>
      </p:pic>
      <p:sp>
        <p:nvSpPr>
          <p:cNvPr id="103" name="CustomShape 4"/>
          <p:cNvSpPr/>
          <p:nvPr/>
        </p:nvSpPr>
        <p:spPr>
          <a:xfrm>
            <a:off x="659880" y="5438520"/>
            <a:ext cx="201888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s-ES" sz="1800" spc="-1" strike="noStrike">
                <a:solidFill>
                  <a:srgbClr val="ffffff"/>
                </a:solidFill>
                <a:latin typeface="Calibri"/>
              </a:rPr>
              <a:t>Intérprete de R</a:t>
            </a:r>
            <a:endParaRPr b="0" lang="es-ES" sz="1800" spc="-1" strike="noStrike">
              <a:latin typeface="Arial"/>
            </a:endParaRPr>
          </a:p>
        </p:txBody>
      </p:sp>
      <p:sp>
        <p:nvSpPr>
          <p:cNvPr id="104" name="CustomShape 5"/>
          <p:cNvSpPr/>
          <p:nvPr/>
        </p:nvSpPr>
        <p:spPr>
          <a:xfrm>
            <a:off x="1560960" y="3328920"/>
            <a:ext cx="360" cy="729000"/>
          </a:xfrm>
          <a:custGeom>
            <a:avLst/>
            <a:gdLst/>
            <a:ahLst/>
            <a:rect l="l" t="t" r="r" b="b"/>
            <a:pathLst>
              <a:path w="21600" h="21600">
                <a:moveTo>
                  <a:pt x="0" y="0"/>
                </a:moveTo>
                <a:lnTo>
                  <a:pt x="21600" y="21600"/>
                </a:lnTo>
              </a:path>
            </a:pathLst>
          </a:custGeom>
          <a:noFill/>
          <a:ln w="38100">
            <a:solidFill>
              <a:srgbClr val="0070c0"/>
            </a:solidFill>
            <a:tailEnd len="med" type="triangle" w="med"/>
          </a:ln>
        </p:spPr>
        <p:style>
          <a:lnRef idx="1">
            <a:schemeClr val="accent1"/>
          </a:lnRef>
          <a:fillRef idx="0">
            <a:schemeClr val="accent1"/>
          </a:fillRef>
          <a:effectRef idx="0">
            <a:schemeClr val="accent1"/>
          </a:effectRef>
          <a:fontRef idx="minor"/>
        </p:style>
      </p:sp>
      <p:pic>
        <p:nvPicPr>
          <p:cNvPr id="105" name="Picture 10" descr="Tutorial Anaconda: Python para Machine Learning y Data Science ..."/>
          <p:cNvPicPr/>
          <p:nvPr/>
        </p:nvPicPr>
        <p:blipFill>
          <a:blip r:embed="rId5"/>
          <a:stretch/>
        </p:blipFill>
        <p:spPr>
          <a:xfrm>
            <a:off x="4475160" y="1527480"/>
            <a:ext cx="2432880" cy="821520"/>
          </a:xfrm>
          <a:prstGeom prst="rect">
            <a:avLst/>
          </a:prstGeom>
          <a:ln w="0">
            <a:noFill/>
          </a:ln>
        </p:spPr>
      </p:pic>
      <p:sp>
        <p:nvSpPr>
          <p:cNvPr id="106" name="CustomShape 6"/>
          <p:cNvSpPr/>
          <p:nvPr/>
        </p:nvSpPr>
        <p:spPr>
          <a:xfrm>
            <a:off x="4475160" y="3297960"/>
            <a:ext cx="360" cy="729000"/>
          </a:xfrm>
          <a:custGeom>
            <a:avLst/>
            <a:gdLst/>
            <a:ahLst/>
            <a:rect l="l" t="t" r="r" b="b"/>
            <a:pathLst>
              <a:path w="21600" h="21600">
                <a:moveTo>
                  <a:pt x="0" y="0"/>
                </a:moveTo>
                <a:lnTo>
                  <a:pt x="21600" y="21600"/>
                </a:lnTo>
              </a:path>
            </a:pathLst>
          </a:custGeom>
          <a:noFill/>
          <a:ln w="38100">
            <a:solidFill>
              <a:srgbClr val="0070c0"/>
            </a:solidFill>
            <a:tailEnd len="med" type="triangle" w="med"/>
          </a:ln>
        </p:spPr>
        <p:style>
          <a:lnRef idx="1">
            <a:schemeClr val="accent1"/>
          </a:lnRef>
          <a:fillRef idx="0">
            <a:schemeClr val="accent1"/>
          </a:fillRef>
          <a:effectRef idx="0">
            <a:schemeClr val="accent1"/>
          </a:effectRef>
          <a:fontRef idx="minor"/>
        </p:style>
      </p:sp>
      <p:pic>
        <p:nvPicPr>
          <p:cNvPr id="107" name="Picture 12" descr="Editor de código Visual Studio Code para el desarrollo web - Iván ..."/>
          <p:cNvPicPr/>
          <p:nvPr/>
        </p:nvPicPr>
        <p:blipFill>
          <a:blip r:embed="rId6"/>
          <a:stretch/>
        </p:blipFill>
        <p:spPr>
          <a:xfrm>
            <a:off x="8447400" y="2553120"/>
            <a:ext cx="2845080" cy="1599840"/>
          </a:xfrm>
          <a:prstGeom prst="rect">
            <a:avLst/>
          </a:prstGeom>
          <a:ln w="0">
            <a:noFill/>
          </a:ln>
        </p:spPr>
      </p:pic>
      <p:sp>
        <p:nvSpPr>
          <p:cNvPr id="108" name="CustomShape 7"/>
          <p:cNvSpPr/>
          <p:nvPr/>
        </p:nvSpPr>
        <p:spPr>
          <a:xfrm flipV="1" rot="10800000">
            <a:off x="5517720" y="4356360"/>
            <a:ext cx="4305240" cy="491400"/>
          </a:xfrm>
          <a:prstGeom prst="bentConnector3">
            <a:avLst>
              <a:gd name="adj1" fmla="val -349"/>
            </a:avLst>
          </a:prstGeom>
          <a:noFill/>
          <a:ln w="41275">
            <a:solidFill>
              <a:srgbClr val="0070c0"/>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w="0">
            <a:noFill/>
          </a:ln>
        </p:spPr>
        <p:txBody>
          <a:bodyPr anchor="ctr">
            <a:noAutofit/>
          </a:bodyPr>
          <a:p>
            <a:pPr>
              <a:lnSpc>
                <a:spcPct val="90000"/>
              </a:lnSpc>
            </a:pPr>
            <a:r>
              <a:rPr b="0" lang="es-ES" sz="4400" spc="-1" strike="noStrike">
                <a:solidFill>
                  <a:srgbClr val="ffffff"/>
                </a:solidFill>
                <a:latin typeface="Calibri Light"/>
              </a:rPr>
              <a:t>Joins</a:t>
            </a:r>
            <a:endParaRPr b="0" lang="en-US" sz="4400" spc="-1" strike="noStrike">
              <a:solidFill>
                <a:srgbClr val="ffffff"/>
              </a:solidFill>
              <a:latin typeface="Calibri"/>
            </a:endParaRPr>
          </a:p>
        </p:txBody>
      </p:sp>
      <p:pic>
        <p:nvPicPr>
          <p:cNvPr id="110" name="Imagen 4" descr=""/>
          <p:cNvPicPr/>
          <p:nvPr/>
        </p:nvPicPr>
        <p:blipFill>
          <a:blip r:embed="rId1"/>
          <a:stretch/>
        </p:blipFill>
        <p:spPr>
          <a:xfrm>
            <a:off x="1730520" y="1463760"/>
            <a:ext cx="8940600" cy="50288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2239200" y="1106280"/>
            <a:ext cx="8200800" cy="2493720"/>
          </a:xfrm>
          <a:prstGeom prst="rect">
            <a:avLst/>
          </a:prstGeom>
          <a:noFill/>
          <a:ln w="0">
            <a:noFill/>
          </a:ln>
        </p:spPr>
        <p:txBody>
          <a:bodyPr anchor="ctr">
            <a:normAutofit/>
          </a:bodyPr>
          <a:p>
            <a:pPr algn="ctr">
              <a:lnSpc>
                <a:spcPct val="90000"/>
              </a:lnSpc>
            </a:pPr>
            <a:r>
              <a:rPr b="0" lang="es-ES" sz="6600" spc="-1" strike="noStrike">
                <a:solidFill>
                  <a:srgbClr val="ffffff"/>
                </a:solidFill>
                <a:latin typeface="Segoe UI"/>
              </a:rPr>
              <a:t>BUSCAR ERRORES</a:t>
            </a:r>
            <a:endParaRPr b="0" lang="en-US" sz="6600" spc="-1" strike="noStrike">
              <a:solidFill>
                <a:srgbClr val="ffffff"/>
              </a:solidFill>
              <a:latin typeface="Calibri"/>
            </a:endParaRPr>
          </a:p>
        </p:txBody>
      </p:sp>
      <p:pic>
        <p:nvPicPr>
          <p:cNvPr id="112" name="Imagen 5_6" descr=""/>
          <p:cNvPicPr/>
          <p:nvPr/>
        </p:nvPicPr>
        <p:blipFill>
          <a:blip r:embed="rId1"/>
          <a:stretch/>
        </p:blipFill>
        <p:spPr>
          <a:xfrm>
            <a:off x="9310320" y="6092280"/>
            <a:ext cx="2402280" cy="2980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38080" y="1229040"/>
            <a:ext cx="10617120" cy="4350960"/>
          </a:xfrm>
          <a:prstGeom prst="rect">
            <a:avLst/>
          </a:prstGeom>
          <a:noFill/>
          <a:ln w="0">
            <a:noFill/>
          </a:ln>
        </p:spPr>
        <p:txBody>
          <a:bodyPr>
            <a:normAutofit/>
          </a:bodyPr>
          <a:p>
            <a:pPr marL="228600" indent="-228240">
              <a:lnSpc>
                <a:spcPct val="90000"/>
              </a:lnSpc>
              <a:spcBef>
                <a:spcPts val="1001"/>
              </a:spcBef>
              <a:buClr>
                <a:srgbClr val="ffffff"/>
              </a:buClr>
              <a:buFont typeface="Arial"/>
              <a:buChar char="•"/>
            </a:pPr>
            <a:r>
              <a:rPr b="0" lang="es-ES" sz="2400" spc="-1" strike="noStrike">
                <a:solidFill>
                  <a:srgbClr val="ffffff"/>
                </a:solidFill>
                <a:latin typeface="Calibri"/>
              </a:rPr>
              <a:t>Si tenemos claro donde resolverlo dentro de la documentación que manejamos, perfecto</a:t>
            </a:r>
            <a:endParaRPr b="0" lang="en-US" sz="2400" spc="-1" strike="noStrike">
              <a:solidFill>
                <a:srgbClr val="ffffff"/>
              </a:solidFill>
              <a:latin typeface="Calibri"/>
            </a:endParaRPr>
          </a:p>
          <a:p>
            <a:pPr marL="228600" indent="-228240">
              <a:lnSpc>
                <a:spcPct val="90000"/>
              </a:lnSpc>
              <a:spcBef>
                <a:spcPts val="1001"/>
              </a:spcBef>
              <a:buClr>
                <a:srgbClr val="ffffff"/>
              </a:buClr>
              <a:buFont typeface="Arial"/>
              <a:buChar char="•"/>
            </a:pPr>
            <a:r>
              <a:rPr b="0" lang="es-ES" sz="2400" spc="-1" strike="noStrike">
                <a:solidFill>
                  <a:srgbClr val="ffffff"/>
                </a:solidFill>
                <a:latin typeface="Calibri"/>
              </a:rPr>
              <a:t>Si no, Google</a:t>
            </a:r>
            <a:endParaRPr b="0" lang="en-US" sz="2400" spc="-1" strike="noStrike">
              <a:solidFill>
                <a:srgbClr val="ffffff"/>
              </a:solidFill>
              <a:latin typeface="Calibri"/>
            </a:endParaRPr>
          </a:p>
          <a:p>
            <a:pPr marL="228600" indent="-228240">
              <a:lnSpc>
                <a:spcPct val="90000"/>
              </a:lnSpc>
              <a:spcBef>
                <a:spcPts val="1001"/>
              </a:spcBef>
              <a:buClr>
                <a:srgbClr val="ffffff"/>
              </a:buClr>
              <a:buFont typeface="Arial"/>
              <a:buChar char="•"/>
            </a:pPr>
            <a:r>
              <a:rPr b="0" lang="es-ES" sz="2400" spc="-1" strike="noStrike">
                <a:solidFill>
                  <a:srgbClr val="ffffff"/>
                </a:solidFill>
                <a:latin typeface="Calibri"/>
              </a:rPr>
              <a:t>Buscar en inglés</a:t>
            </a:r>
            <a:endParaRPr b="0" lang="en-US" sz="2400" spc="-1" strike="noStrike">
              <a:solidFill>
                <a:srgbClr val="ffffff"/>
              </a:solidFill>
              <a:latin typeface="Calibri"/>
            </a:endParaRPr>
          </a:p>
          <a:p>
            <a:pPr marL="228600" indent="-228240">
              <a:lnSpc>
                <a:spcPct val="90000"/>
              </a:lnSpc>
              <a:spcBef>
                <a:spcPts val="1001"/>
              </a:spcBef>
              <a:buClr>
                <a:srgbClr val="ffffff"/>
              </a:buClr>
              <a:buFont typeface="Arial"/>
              <a:buChar char="•"/>
            </a:pPr>
            <a:r>
              <a:rPr b="0" lang="es-ES" sz="2400" spc="-1" strike="noStrike">
                <a:solidFill>
                  <a:srgbClr val="ffffff"/>
                </a:solidFill>
                <a:latin typeface="Calibri"/>
              </a:rPr>
              <a:t>Si lo que buscamos es en Python, lo mejor es poner Python como primera palabra en la búsqueda.</a:t>
            </a:r>
            <a:endParaRPr b="0" lang="en-US" sz="2400" spc="-1" strike="noStrike">
              <a:solidFill>
                <a:srgbClr val="ffffff"/>
              </a:solidFill>
              <a:latin typeface="Calibri"/>
            </a:endParaRPr>
          </a:p>
          <a:p>
            <a:pPr marL="228600" indent="-228240">
              <a:lnSpc>
                <a:spcPct val="90000"/>
              </a:lnSpc>
              <a:spcBef>
                <a:spcPts val="1001"/>
              </a:spcBef>
              <a:buClr>
                <a:srgbClr val="ffffff"/>
              </a:buClr>
              <a:buFont typeface="Arial"/>
              <a:buChar char="•"/>
            </a:pPr>
            <a:r>
              <a:rPr b="0" lang="es-ES" sz="2400" spc="-1" strike="noStrike">
                <a:solidFill>
                  <a:srgbClr val="ffffff"/>
                </a:solidFill>
                <a:latin typeface="Calibri"/>
              </a:rPr>
              <a:t>Si necesitamos algo de una librería en concreto, por ejemplo de pandas, no hace falta escribir Python, ya que Google “entiende” que estás buscando algo de Python.</a:t>
            </a:r>
            <a:endParaRPr b="0" lang="en-US" sz="2400" spc="-1" strike="noStrike">
              <a:solidFill>
                <a:srgbClr val="ffffff"/>
              </a:solidFill>
              <a:latin typeface="Calibri"/>
            </a:endParaRPr>
          </a:p>
          <a:p>
            <a:pPr marL="228600" indent="-228240">
              <a:lnSpc>
                <a:spcPct val="90000"/>
              </a:lnSpc>
              <a:spcBef>
                <a:spcPts val="1001"/>
              </a:spcBef>
              <a:buClr>
                <a:srgbClr val="ffffff"/>
              </a:buClr>
              <a:buFont typeface="Arial"/>
              <a:buChar char="•"/>
            </a:pPr>
            <a:r>
              <a:rPr b="0" lang="es-ES" sz="2400" spc="-1" strike="noStrike">
                <a:solidFill>
                  <a:srgbClr val="ffffff"/>
                </a:solidFill>
                <a:latin typeface="Calibri"/>
              </a:rPr>
              <a:t>Ante la duda, </a:t>
            </a:r>
            <a:r>
              <a:rPr b="1" lang="es-ES" sz="2400" spc="-1" strike="noStrike" u="sng">
                <a:solidFill>
                  <a:srgbClr val="ffffff"/>
                </a:solidFill>
                <a:uFillTx/>
                <a:latin typeface="Calibri"/>
              </a:rPr>
              <a:t>stackoverflow</a:t>
            </a:r>
            <a:endParaRPr b="0" lang="en-US" sz="2400" spc="-1" strike="noStrike">
              <a:solidFill>
                <a:srgbClr val="ffffff"/>
              </a:solidFill>
              <a:latin typeface="Calibri"/>
            </a:endParaRPr>
          </a:p>
          <a:p>
            <a:pPr marL="228600" indent="-228240">
              <a:lnSpc>
                <a:spcPct val="90000"/>
              </a:lnSpc>
              <a:spcBef>
                <a:spcPts val="1001"/>
              </a:spcBef>
              <a:buClr>
                <a:srgbClr val="ffffff"/>
              </a:buClr>
              <a:buFont typeface="Arial"/>
              <a:buChar char="•"/>
            </a:pPr>
            <a:r>
              <a:rPr b="0" lang="es-ES" sz="2400" spc="-1" strike="noStrike">
                <a:solidFill>
                  <a:srgbClr val="ffffff"/>
                </a:solidFill>
                <a:latin typeface="Calibri"/>
              </a:rPr>
              <a:t>Copiar el error y pegarlo en Google en ocasiones funciona. Mucha gente que escribe en stackoverflow, pega el error entero también.</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42520" y="940320"/>
            <a:ext cx="9836280" cy="776520"/>
          </a:xfrm>
          <a:prstGeom prst="rect">
            <a:avLst/>
          </a:prstGeom>
          <a:noFill/>
          <a:ln w="0">
            <a:noFill/>
          </a:ln>
        </p:spPr>
        <p:txBody>
          <a:bodyPr>
            <a:noAutofit/>
          </a:bodyPr>
          <a:p>
            <a:pPr>
              <a:lnSpc>
                <a:spcPct val="90000"/>
              </a:lnSpc>
              <a:spcBef>
                <a:spcPts val="1001"/>
              </a:spcBef>
              <a:tabLst>
                <a:tab algn="l" pos="0"/>
              </a:tabLst>
            </a:pPr>
            <a:r>
              <a:rPr b="0" lang="es-ES" sz="2800" spc="-1" strike="noStrike">
                <a:solidFill>
                  <a:srgbClr val="ffffff"/>
                </a:solidFill>
                <a:latin typeface="Calibri"/>
              </a:rPr>
              <a:t>En este ejemplo, busco cómo leer un csv en Python</a:t>
            </a:r>
            <a:endParaRPr b="0" lang="en-US" sz="2800" spc="-1" strike="noStrike">
              <a:solidFill>
                <a:srgbClr val="ffffff"/>
              </a:solidFill>
              <a:latin typeface="Calibri"/>
            </a:endParaRPr>
          </a:p>
        </p:txBody>
      </p:sp>
      <p:pic>
        <p:nvPicPr>
          <p:cNvPr id="115" name="Imagen 3" descr=""/>
          <p:cNvPicPr/>
          <p:nvPr/>
        </p:nvPicPr>
        <p:blipFill>
          <a:blip r:embed="rId1"/>
          <a:stretch/>
        </p:blipFill>
        <p:spPr>
          <a:xfrm>
            <a:off x="542520" y="2075400"/>
            <a:ext cx="5084280" cy="2229120"/>
          </a:xfrm>
          <a:prstGeom prst="rect">
            <a:avLst/>
          </a:prstGeom>
          <a:ln w="0">
            <a:noFill/>
          </a:ln>
        </p:spPr>
      </p:pic>
      <p:pic>
        <p:nvPicPr>
          <p:cNvPr id="116" name="Imagen 4" descr=""/>
          <p:cNvPicPr/>
          <p:nvPr/>
        </p:nvPicPr>
        <p:blipFill>
          <a:blip r:embed="rId2"/>
          <a:stretch/>
        </p:blipFill>
        <p:spPr>
          <a:xfrm>
            <a:off x="6248880" y="1955520"/>
            <a:ext cx="5486040" cy="2523600"/>
          </a:xfrm>
          <a:prstGeom prst="rect">
            <a:avLst/>
          </a:prstGeom>
          <a:ln w="0">
            <a:noFill/>
          </a:ln>
        </p:spPr>
      </p:pic>
      <p:sp>
        <p:nvSpPr>
          <p:cNvPr id="117" name="CustomShape 2"/>
          <p:cNvSpPr/>
          <p:nvPr/>
        </p:nvSpPr>
        <p:spPr>
          <a:xfrm>
            <a:off x="842400" y="4931640"/>
            <a:ext cx="4273560" cy="91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ffffff"/>
                </a:solidFill>
                <a:latin typeface="Calibri"/>
              </a:rPr>
              <a:t>La pregunta la puntua la gente. Así nos hacemos a la idea de cuánto de relevante es</a:t>
            </a:r>
            <a:endParaRPr b="0" lang="es-ES" sz="1800" spc="-1" strike="noStrike">
              <a:latin typeface="Arial"/>
            </a:endParaRPr>
          </a:p>
        </p:txBody>
      </p:sp>
      <p:sp>
        <p:nvSpPr>
          <p:cNvPr id="118" name="CustomShape 3"/>
          <p:cNvSpPr/>
          <p:nvPr/>
        </p:nvSpPr>
        <p:spPr>
          <a:xfrm>
            <a:off x="6359760" y="4834080"/>
            <a:ext cx="5229360" cy="1461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ffffff"/>
                </a:solidFill>
                <a:latin typeface="Calibri"/>
              </a:rPr>
              <a:t>La duda ha obtenido 4 respuestas. La mejor tiene 45 votos positivos. Tienes que buscar siempre respuestas con muchos votos. Hasta 10 es pobre. El tick verde también es importante ya que indica que la solución es válida.</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542520" y="940320"/>
            <a:ext cx="9836280" cy="776520"/>
          </a:xfrm>
          <a:prstGeom prst="rect">
            <a:avLst/>
          </a:prstGeom>
          <a:noFill/>
          <a:ln w="0">
            <a:noFill/>
          </a:ln>
        </p:spPr>
        <p:txBody>
          <a:bodyPr>
            <a:noAutofit/>
          </a:bodyPr>
          <a:p>
            <a:pPr>
              <a:lnSpc>
                <a:spcPct val="90000"/>
              </a:lnSpc>
              <a:spcBef>
                <a:spcPts val="1001"/>
              </a:spcBef>
              <a:tabLst>
                <a:tab algn="l" pos="0"/>
              </a:tabLst>
            </a:pPr>
            <a:r>
              <a:rPr b="0" lang="es-ES" sz="2800" spc="-1" strike="noStrike">
                <a:solidFill>
                  <a:srgbClr val="ffffff"/>
                </a:solidFill>
                <a:latin typeface="Calibri"/>
              </a:rPr>
              <a:t>Consultar documentación</a:t>
            </a:r>
            <a:endParaRPr b="0" lang="en-US" sz="2800" spc="-1" strike="noStrike">
              <a:solidFill>
                <a:srgbClr val="ffffff"/>
              </a:solidFill>
              <a:latin typeface="Calibri"/>
            </a:endParaRPr>
          </a:p>
        </p:txBody>
      </p:sp>
      <p:pic>
        <p:nvPicPr>
          <p:cNvPr id="120" name="Imagen 8" descr=""/>
          <p:cNvPicPr/>
          <p:nvPr/>
        </p:nvPicPr>
        <p:blipFill>
          <a:blip r:embed="rId1"/>
          <a:stretch/>
        </p:blipFill>
        <p:spPr>
          <a:xfrm>
            <a:off x="542520" y="1781640"/>
            <a:ext cx="5215680" cy="2453760"/>
          </a:xfrm>
          <a:prstGeom prst="rect">
            <a:avLst/>
          </a:prstGeom>
          <a:ln w="0">
            <a:noFill/>
          </a:ln>
        </p:spPr>
      </p:pic>
      <p:pic>
        <p:nvPicPr>
          <p:cNvPr id="121" name="Imagen 9" descr=""/>
          <p:cNvPicPr/>
          <p:nvPr/>
        </p:nvPicPr>
        <p:blipFill>
          <a:blip r:embed="rId2"/>
          <a:stretch/>
        </p:blipFill>
        <p:spPr>
          <a:xfrm>
            <a:off x="5963400" y="1781640"/>
            <a:ext cx="5685840" cy="2726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805</TotalTime>
  <Application>LibreOffice/7.0.0.3$Windows_X86_64 LibreOffice_project/8061b3e9204bef6b321a21033174034a5e2ea88e</Application>
  <Words>377</Words>
  <Paragraphs>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2020-06-06T13:46:52Z</dcterms:created>
  <dc:creator>Daniel Ortiz</dc:creator>
  <dc:description/>
  <dc:language>es-ES</dc:language>
  <cp:lastModifiedBy/>
  <dcterms:modified xsi:type="dcterms:W3CDTF">2020-09-13T22:08:49Z</dcterms:modified>
  <cp:revision>21</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