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y/g2kzqDHsxUDfSgVEZ3KxTeI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05ad13b47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b05ad13b47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0" name="Google Shape;210;gb05ad13b47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1196812c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b1196812c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9" name="Google Shape;219;gb1196812c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4591d3bda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a4591d3bda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3" name="Google Shape;93;ga4591d3bda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1196812c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b1196812c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gb1196812c9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05ad13b4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b05ad13b47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4" name="Google Shape;114;gb05ad13b47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1196812c9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b1196812c9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4" name="Google Shape;144;gb1196812c9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5ad13b47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b05ad13b47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4" name="Google Shape;154;gb05ad13b47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1196812c9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b1196812c9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5" name="Google Shape;165;gb1196812c9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1196812c9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b1196812c9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4" name="Google Shape;174;gb1196812c9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4591d3bd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a4591d3bd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4" name="Google Shape;204;ga4591d3bd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hyperlink" Target="https://www.thebridge.tech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hyperlink" Target="https://developer.mozilla.org/es/docs/Web/HTTP/Statu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APIs - Flask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05ad13b47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Flask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3" name="Google Shape;213;gb05ad13b47_0_29"/>
          <p:cNvSpPr txBox="1"/>
          <p:nvPr>
            <p:ph idx="1" type="body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4" name="Google Shape;214;gb05ad13b47_0_29"/>
          <p:cNvSpPr txBox="1"/>
          <p:nvPr/>
        </p:nvSpPr>
        <p:spPr>
          <a:xfrm>
            <a:off x="838200" y="2089300"/>
            <a:ext cx="3882600" cy="3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Framework web para Python que nos provee de las herramientas y funcionalidades necesarias para montar un servicio web, ya sea una página web, o un servicio tipo API. Este framework incluye el manejo de peticiones HTTP, por lo que no será necesario montarlas.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pip install flask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Viene instalado en Anaconda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gb05ad13b47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803" y="2002700"/>
            <a:ext cx="5791197" cy="361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1196812c9_0_0"/>
          <p:cNvSpPr txBox="1"/>
          <p:nvPr>
            <p:ph idx="1" type="body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2" name="Google Shape;222;gb1196812c9_0_0"/>
          <p:cNvSpPr txBox="1"/>
          <p:nvPr/>
        </p:nvSpPr>
        <p:spPr>
          <a:xfrm>
            <a:off x="838200" y="1477225"/>
            <a:ext cx="10203900" cy="3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al código</a:t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591d3bda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¿Qué es una API?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ga4591d3bda_0_5"/>
          <p:cNvSpPr txBox="1"/>
          <p:nvPr>
            <p:ph idx="1" type="body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7" name="Google Shape;97;ga4591d3bda_0_5"/>
          <p:cNvSpPr txBox="1"/>
          <p:nvPr/>
        </p:nvSpPr>
        <p:spPr>
          <a:xfrm>
            <a:off x="838200" y="1770325"/>
            <a:ext cx="4807800" cy="4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Programming Interfaces</a:t>
            </a:r>
            <a:endParaRPr i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trata de: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Punto de acceso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Interfaz de comunicación entre dos piezas de software completamente diferentes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 es posible ya que se desarrolla sobre HTTP, que es el protocolo de comunicación utilizado en Internet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a4591d3bd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907" y="1963576"/>
            <a:ext cx="5063619" cy="38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1196812c9_0_8"/>
          <p:cNvSpPr txBox="1"/>
          <p:nvPr>
            <p:ph type="title"/>
          </p:nvPr>
        </p:nvSpPr>
        <p:spPr>
          <a:xfrm>
            <a:off x="838200" y="365125"/>
            <a:ext cx="4775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Ejemplo de API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5" name="Google Shape;105;gb1196812c9_0_8"/>
          <p:cNvSpPr txBox="1"/>
          <p:nvPr>
            <p:ph idx="1" type="body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Visión General Cliente-Servidor - Aprende sobre desarrollo web | MDN" id="106" name="Google Shape;106;gb1196812c9_0_8"/>
          <p:cNvPicPr preferRelativeResize="0"/>
          <p:nvPr/>
        </p:nvPicPr>
        <p:blipFill rotWithShape="1">
          <a:blip r:embed="rId3">
            <a:alphaModFix/>
          </a:blip>
          <a:srcRect b="0" l="0" r="3799" t="0"/>
          <a:stretch/>
        </p:blipFill>
        <p:spPr>
          <a:xfrm>
            <a:off x="1952775" y="1931274"/>
            <a:ext cx="8509700" cy="42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b1196812c9_0_8"/>
          <p:cNvSpPr txBox="1"/>
          <p:nvPr/>
        </p:nvSpPr>
        <p:spPr>
          <a:xfrm>
            <a:off x="5518300" y="1931275"/>
            <a:ext cx="18501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Servidor físico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b1196812c9_0_8"/>
          <p:cNvSpPr txBox="1"/>
          <p:nvPr/>
        </p:nvSpPr>
        <p:spPr>
          <a:xfrm>
            <a:off x="3955325" y="4609225"/>
            <a:ext cx="1850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endParaRPr b="1" sz="25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b1196812c9_0_8"/>
          <p:cNvSpPr txBox="1"/>
          <p:nvPr/>
        </p:nvSpPr>
        <p:spPr>
          <a:xfrm>
            <a:off x="6379550" y="5055925"/>
            <a:ext cx="18501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Devuelve HTML y CSS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b1196812c9_0_8"/>
          <p:cNvSpPr txBox="1"/>
          <p:nvPr/>
        </p:nvSpPr>
        <p:spPr>
          <a:xfrm>
            <a:off x="7742400" y="829525"/>
            <a:ext cx="44496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https://www.thebridge.tech/</a:t>
            </a:r>
            <a:endParaRPr b="1" sz="19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El Navegador(Cliente) pide recursos (la web a renderizar)</a:t>
            </a:r>
            <a:endParaRPr b="1" sz="19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05ad13b47_0_8"/>
          <p:cNvSpPr txBox="1"/>
          <p:nvPr/>
        </p:nvSpPr>
        <p:spPr>
          <a:xfrm>
            <a:off x="4473150" y="2547025"/>
            <a:ext cx="27672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Algoritmo de ML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Despliegue en producción para nuevas predicciones</a:t>
            </a:r>
            <a:endParaRPr i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b05ad13b47_0_8"/>
          <p:cNvSpPr txBox="1"/>
          <p:nvPr/>
        </p:nvSpPr>
        <p:spPr>
          <a:xfrm>
            <a:off x="734425" y="2547025"/>
            <a:ext cx="2767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Servicio de datos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Google Maps, Idealista, Tripadvisor...</a:t>
            </a:r>
            <a:endParaRPr i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b05ad13b47_0_8"/>
          <p:cNvSpPr txBox="1"/>
          <p:nvPr/>
        </p:nvSpPr>
        <p:spPr>
          <a:xfrm>
            <a:off x="8291625" y="2547025"/>
            <a:ext cx="27255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Servicio de normalización de </a:t>
            </a:r>
            <a:r>
              <a:rPr i="1" lang="en-GB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direcciones</a:t>
            </a:r>
            <a:endParaRPr i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b05ad13b47_0_8"/>
          <p:cNvSpPr txBox="1"/>
          <p:nvPr/>
        </p:nvSpPr>
        <p:spPr>
          <a:xfrm>
            <a:off x="4637325" y="5899600"/>
            <a:ext cx="36543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Arquitectura de microservicios</a:t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b05ad13b47_0_8"/>
          <p:cNvSpPr txBox="1"/>
          <p:nvPr/>
        </p:nvSpPr>
        <p:spPr>
          <a:xfrm>
            <a:off x="1172825" y="5826650"/>
            <a:ext cx="20415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Autoservicio de datos</a:t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b05ad13b47_0_8"/>
          <p:cNvSpPr txBox="1"/>
          <p:nvPr>
            <p:ph type="title"/>
          </p:nvPr>
        </p:nvSpPr>
        <p:spPr>
          <a:xfrm>
            <a:off x="675150" y="612150"/>
            <a:ext cx="6817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3400">
                <a:solidFill>
                  <a:srgbClr val="CC0000"/>
                </a:solidFill>
              </a:rPr>
              <a:t>Casos de uso</a:t>
            </a:r>
            <a:endParaRPr sz="3400">
              <a:solidFill>
                <a:srgbClr val="CC0000"/>
              </a:solidFill>
            </a:endParaRPr>
          </a:p>
        </p:txBody>
      </p:sp>
      <p:sp>
        <p:nvSpPr>
          <p:cNvPr id="122" name="Google Shape;122;gb05ad13b47_0_8"/>
          <p:cNvSpPr txBox="1"/>
          <p:nvPr>
            <p:ph type="title"/>
          </p:nvPr>
        </p:nvSpPr>
        <p:spPr>
          <a:xfrm>
            <a:off x="839325" y="4131025"/>
            <a:ext cx="6817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3400">
                <a:solidFill>
                  <a:srgbClr val="CC0000"/>
                </a:solidFill>
              </a:rPr>
              <a:t>Tipo de arquitectura</a:t>
            </a:r>
            <a:endParaRPr sz="3400">
              <a:solidFill>
                <a:srgbClr val="CC0000"/>
              </a:solidFill>
            </a:endParaRPr>
          </a:p>
        </p:txBody>
      </p:sp>
      <p:pic>
        <p:nvPicPr>
          <p:cNvPr id="123" name="Google Shape;123;gb05ad13b4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900" y="1427401"/>
            <a:ext cx="1864250" cy="10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b05ad13b47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1875" y="1579575"/>
            <a:ext cx="749700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b05ad13b47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3950" y="1579575"/>
            <a:ext cx="749700" cy="74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gb05ad13b47_0_8"/>
          <p:cNvCxnSpPr>
            <a:stCxn id="124" idx="3"/>
            <a:endCxn id="125" idx="1"/>
          </p:cNvCxnSpPr>
          <p:nvPr/>
        </p:nvCxnSpPr>
        <p:spPr>
          <a:xfrm>
            <a:off x="8961575" y="1954425"/>
            <a:ext cx="1612500" cy="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27" name="Google Shape;127;gb05ad13b47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550" y="1579587"/>
            <a:ext cx="749700" cy="74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gb05ad13b47_0_8"/>
          <p:cNvCxnSpPr>
            <a:stCxn id="127" idx="3"/>
          </p:cNvCxnSpPr>
          <p:nvPr/>
        </p:nvCxnSpPr>
        <p:spPr>
          <a:xfrm>
            <a:off x="5006250" y="1954438"/>
            <a:ext cx="1612500" cy="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29" name="Google Shape;129;gb05ad13b47_0_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8738" y="1509663"/>
            <a:ext cx="889550" cy="8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b05ad13b47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100" y="5046422"/>
            <a:ext cx="636568" cy="6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b05ad13b47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6732" y="5046422"/>
            <a:ext cx="636568" cy="61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gb05ad13b47_0_8"/>
          <p:cNvCxnSpPr>
            <a:stCxn id="130" idx="3"/>
            <a:endCxn id="131" idx="1"/>
          </p:cNvCxnSpPr>
          <p:nvPr/>
        </p:nvCxnSpPr>
        <p:spPr>
          <a:xfrm>
            <a:off x="1597668" y="5353684"/>
            <a:ext cx="1369200" cy="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3" name="Google Shape;133;gb05ad13b47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825" y="5082897"/>
            <a:ext cx="636568" cy="6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b05ad13b47_0_8"/>
          <p:cNvSpPr txBox="1"/>
          <p:nvPr/>
        </p:nvSpPr>
        <p:spPr>
          <a:xfrm>
            <a:off x="5627175" y="4688900"/>
            <a:ext cx="1065000" cy="3777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 API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b05ad13b47_0_8"/>
          <p:cNvSpPr txBox="1"/>
          <p:nvPr/>
        </p:nvSpPr>
        <p:spPr>
          <a:xfrm>
            <a:off x="7069350" y="5082900"/>
            <a:ext cx="1065000" cy="3777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BBDD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b05ad13b47_0_8"/>
          <p:cNvSpPr txBox="1"/>
          <p:nvPr/>
        </p:nvSpPr>
        <p:spPr>
          <a:xfrm>
            <a:off x="5717925" y="5528800"/>
            <a:ext cx="1065000" cy="3777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 API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gb05ad13b47_0_8"/>
          <p:cNvCxnSpPr>
            <a:stCxn id="133" idx="3"/>
            <a:endCxn id="134" idx="1"/>
          </p:cNvCxnSpPr>
          <p:nvPr/>
        </p:nvCxnSpPr>
        <p:spPr>
          <a:xfrm flipH="1" rot="10800000">
            <a:off x="5336393" y="4877759"/>
            <a:ext cx="290700" cy="5124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8" name="Google Shape;138;gb05ad13b47_0_8"/>
          <p:cNvCxnSpPr>
            <a:stCxn id="135" idx="0"/>
            <a:endCxn id="134" idx="3"/>
          </p:cNvCxnSpPr>
          <p:nvPr/>
        </p:nvCxnSpPr>
        <p:spPr>
          <a:xfrm rot="10800000">
            <a:off x="6692250" y="4877700"/>
            <a:ext cx="909600" cy="2052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9" name="Google Shape;139;gb05ad13b47_0_8"/>
          <p:cNvCxnSpPr>
            <a:stCxn id="136" idx="0"/>
            <a:endCxn id="134" idx="2"/>
          </p:cNvCxnSpPr>
          <p:nvPr/>
        </p:nvCxnSpPr>
        <p:spPr>
          <a:xfrm rot="10800000">
            <a:off x="6159825" y="5066500"/>
            <a:ext cx="90600" cy="4623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0" name="Google Shape;140;gb05ad13b47_0_8"/>
          <p:cNvCxnSpPr>
            <a:stCxn id="135" idx="2"/>
            <a:endCxn id="136" idx="3"/>
          </p:cNvCxnSpPr>
          <p:nvPr/>
        </p:nvCxnSpPr>
        <p:spPr>
          <a:xfrm flipH="1">
            <a:off x="6782850" y="5460600"/>
            <a:ext cx="819000" cy="2571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1196812c9_0_107"/>
          <p:cNvSpPr/>
          <p:nvPr/>
        </p:nvSpPr>
        <p:spPr>
          <a:xfrm>
            <a:off x="6831955" y="5346696"/>
            <a:ext cx="5360045" cy="1511304"/>
          </a:xfrm>
          <a:custGeom>
            <a:rect b="b" l="l" r="r" t="t"/>
            <a:pathLst>
              <a:path extrusionOk="0" h="1511304" w="5360045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b1196812c9_0_107"/>
          <p:cNvSpPr/>
          <p:nvPr/>
        </p:nvSpPr>
        <p:spPr>
          <a:xfrm>
            <a:off x="0" y="5346694"/>
            <a:ext cx="7346605" cy="1511306"/>
          </a:xfrm>
          <a:custGeom>
            <a:rect b="b" l="l" r="r" t="t"/>
            <a:pathLst>
              <a:path extrusionOk="0" h="1511306" w="7346605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b1196812c9_0_107"/>
          <p:cNvSpPr txBox="1"/>
          <p:nvPr/>
        </p:nvSpPr>
        <p:spPr>
          <a:xfrm>
            <a:off x="841247" y="5529884"/>
            <a:ext cx="58065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 URL Query Strings to Add Properties – Mixpanel Help Center" id="149" name="Google Shape;149;gb1196812c9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247" y="2037117"/>
            <a:ext cx="6049942" cy="18452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b1196812c9_0_107"/>
          <p:cNvSpPr txBox="1"/>
          <p:nvPr/>
        </p:nvSpPr>
        <p:spPr>
          <a:xfrm>
            <a:off x="7534655" y="965199"/>
            <a:ext cx="4008000" cy="40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URL no solo sirve para identificar el protocolo de comunicación con el servidor, y la dirección del servidor, sino que también permite establecer ciertos parámetros que usa el servidor para hacer consultas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5ad13b47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Protocolo HTTP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7" name="Google Shape;157;gb05ad13b47_0_22"/>
          <p:cNvSpPr txBox="1"/>
          <p:nvPr>
            <p:ph idx="1" type="body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8" name="Google Shape;158;gb05ad13b47_0_22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Protocolo de aplicación diseñado en los 90s. Se usa para transmisión de datos, documentos, imágenes o vídeos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b05ad13b47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874" y="2887565"/>
            <a:ext cx="2792154" cy="134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b05ad13b47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094" y="2793054"/>
            <a:ext cx="4777423" cy="3424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b05ad13b47_0_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4345" y="4378687"/>
            <a:ext cx="2821329" cy="1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1196812c9_0_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Protocolo respuesta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68" name="Google Shape;168;gb1196812c9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100" y="2326412"/>
            <a:ext cx="6409124" cy="3109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b1196812c9_0_63"/>
          <p:cNvPicPr preferRelativeResize="0"/>
          <p:nvPr/>
        </p:nvPicPr>
        <p:blipFill rotWithShape="1">
          <a:blip r:embed="rId4">
            <a:alphaModFix/>
          </a:blip>
          <a:srcRect b="4162" l="7967" r="10145" t="2917"/>
          <a:stretch/>
        </p:blipFill>
        <p:spPr>
          <a:xfrm>
            <a:off x="838200" y="2326412"/>
            <a:ext cx="3911534" cy="308768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b1196812c9_0_63"/>
          <p:cNvSpPr txBox="1"/>
          <p:nvPr/>
        </p:nvSpPr>
        <p:spPr>
          <a:xfrm>
            <a:off x="721450" y="5858425"/>
            <a:ext cx="57018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Información sobre cada código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https://developer.mozilla.org/es/docs/Web/HTTP/Status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1196812c9_0_75"/>
          <p:cNvSpPr/>
          <p:nvPr/>
        </p:nvSpPr>
        <p:spPr>
          <a:xfrm>
            <a:off x="-1" y="0"/>
            <a:ext cx="121932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gb1196812c9_0_75"/>
          <p:cNvGrpSpPr/>
          <p:nvPr/>
        </p:nvGrpSpPr>
        <p:grpSpPr>
          <a:xfrm>
            <a:off x="-329674" y="-59376"/>
            <a:ext cx="12515851" cy="6923799"/>
            <a:chOff x="-329674" y="-51881"/>
            <a:chExt cx="12515851" cy="6923799"/>
          </a:xfrm>
        </p:grpSpPr>
        <p:sp>
          <p:nvSpPr>
            <p:cNvPr id="178" name="Google Shape;178;gb1196812c9_0_75"/>
            <p:cNvSpPr/>
            <p:nvPr/>
          </p:nvSpPr>
          <p:spPr>
            <a:xfrm>
              <a:off x="-329674" y="1298404"/>
              <a:ext cx="9702801" cy="5573511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rgbClr val="FFFFFF">
                  <a:alpha val="3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gb1196812c9_0_75"/>
            <p:cNvSpPr/>
            <p:nvPr/>
          </p:nvSpPr>
          <p:spPr>
            <a:xfrm>
              <a:off x="670451" y="2018236"/>
              <a:ext cx="7373937" cy="4848891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rgbClr val="FFFFFF">
                  <a:alpha val="3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gb1196812c9_0_75"/>
            <p:cNvSpPr/>
            <p:nvPr/>
          </p:nvSpPr>
          <p:spPr>
            <a:xfrm>
              <a:off x="251351" y="1788400"/>
              <a:ext cx="8035927" cy="5083517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rgbClr val="FFFFFF">
                  <a:alpha val="34900"/>
                </a:srgb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gb1196812c9_0_75"/>
            <p:cNvSpPr/>
            <p:nvPr/>
          </p:nvSpPr>
          <p:spPr>
            <a:xfrm>
              <a:off x="-1061" y="549842"/>
              <a:ext cx="10334622" cy="6322076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rgbClr val="FFFFFF">
                  <a:alpha val="3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gb1196812c9_0_75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rgbClr val="FFFFFF">
                  <a:alpha val="3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gb1196812c9_0_75"/>
            <p:cNvSpPr/>
            <p:nvPr/>
          </p:nvSpPr>
          <p:spPr>
            <a:xfrm>
              <a:off x="-1061" y="-51881"/>
              <a:ext cx="11091860" cy="6923797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rgbClr val="FFFFFF">
                  <a:alpha val="3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gb1196812c9_0_75"/>
            <p:cNvSpPr/>
            <p:nvPr/>
          </p:nvSpPr>
          <p:spPr>
            <a:xfrm>
              <a:off x="5426601" y="5579"/>
              <a:ext cx="5788026" cy="6847185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>
                  <a:alpha val="3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gb1196812c9_0_75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rgbClr val="FFFFFF">
                  <a:alpha val="3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gb1196812c9_0_75"/>
            <p:cNvSpPr/>
            <p:nvPr/>
          </p:nvSpPr>
          <p:spPr>
            <a:xfrm>
              <a:off x="5821889" y="5579"/>
              <a:ext cx="5587999" cy="6866338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>
                  <a:alpha val="34900"/>
                </a:srgb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gb1196812c9_0_75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rgbClr val="FFFFFF">
                  <a:alpha val="34900"/>
                </a:srgb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gb1196812c9_0_75"/>
            <p:cNvSpPr/>
            <p:nvPr/>
          </p:nvSpPr>
          <p:spPr>
            <a:xfrm>
              <a:off x="6012389" y="5579"/>
              <a:ext cx="5497514" cy="6866338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FFFFFF">
                  <a:alpha val="34900"/>
                </a:srgb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gb1196812c9_0_75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rgbClr val="FFFFFF">
                  <a:alpha val="34900"/>
                </a:srgb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gb1196812c9_0_75"/>
            <p:cNvSpPr/>
            <p:nvPr/>
          </p:nvSpPr>
          <p:spPr>
            <a:xfrm>
              <a:off x="6210826" y="790"/>
              <a:ext cx="5522914" cy="6871128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>
                  <a:alpha val="3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gb1196812c9_0_75"/>
            <p:cNvSpPr/>
            <p:nvPr/>
          </p:nvSpPr>
          <p:spPr>
            <a:xfrm>
              <a:off x="6463239" y="5579"/>
              <a:ext cx="5413376" cy="6866338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>
                  <a:alpha val="3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gb1196812c9_0_75"/>
            <p:cNvSpPr/>
            <p:nvPr/>
          </p:nvSpPr>
          <p:spPr>
            <a:xfrm>
              <a:off x="6877576" y="5579"/>
              <a:ext cx="5037138" cy="6861551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>
                  <a:alpha val="3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gb1196812c9_0_75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>
                  <a:alpha val="3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gb1196812c9_0_75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FFFF">
                  <a:alpha val="3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gb1196812c9_0_75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rgbClr val="FFFFFF">
                  <a:alpha val="34900"/>
                </a:srgb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gb1196812c9_0_75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rgbClr val="FFFFFF">
                  <a:alpha val="3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gb1196812c9_0_75"/>
          <p:cNvSpPr txBox="1"/>
          <p:nvPr/>
        </p:nvSpPr>
        <p:spPr>
          <a:xfrm>
            <a:off x="888631" y="4760132"/>
            <a:ext cx="39474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Peticiones HTTP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b1196812c9_0_75"/>
          <p:cNvSpPr/>
          <p:nvPr/>
        </p:nvSpPr>
        <p:spPr>
          <a:xfrm>
            <a:off x="0" y="0"/>
            <a:ext cx="12192000" cy="4537825"/>
          </a:xfrm>
          <a:custGeom>
            <a:rect b="b" l="l" r="r" t="t"/>
            <a:pathLst>
              <a:path extrusionOk="0" h="4537825" w="12192000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b1196812c9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823537"/>
            <a:ext cx="10914060" cy="305593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b1196812c9_0_75"/>
          <p:cNvSpPr txBox="1"/>
          <p:nvPr/>
        </p:nvSpPr>
        <p:spPr>
          <a:xfrm>
            <a:off x="5118447" y="4767660"/>
            <a:ext cx="62820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Dependiendo de la acción que se quiera realizar sobre el servidor, habrá un tipo de petición diferente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4591d3bda_0_0"/>
          <p:cNvSpPr txBox="1"/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Creación de APIs con Flask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2020-05-12T19:48:30Z</dcterms:created>
  <dc:creator>Gabriel VT</dc:creator>
</cp:coreProperties>
</file>