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5" roundtripDataSignature="AMtx7mgy8Q33eZXfoNut22cPRCqlbQqUe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a6d56d0a45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ga6d56d0a45_0_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56" name="Google Shape;156;ga6d56d0a45_0_2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a1eac15f37_0_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ga1eac15f37_0_8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63" name="Google Shape;163;ga1eac15f37_0_8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a1eac15f37_0_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8" name="Google Shape;168;ga1eac15f37_0_8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69" name="Google Shape;169;ga1eac15f37_0_8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a1eac15f37_0_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8" name="Google Shape;178;ga1eac15f37_0_9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79" name="Google Shape;179;ga1eac15f37_0_9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a1eac15f37_0_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ga1eac15f37_0_9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85" name="Google Shape;185;ga1eac15f37_0_9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a6d56d0a45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3" name="Google Shape;193;ga6d56d0a45_0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94" name="Google Shape;194;ga6d56d0a45_0_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a6d56d0a45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9" name="Google Shape;199;ga6d56d0a45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200" name="Google Shape;200;ga6d56d0a45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a1eac15f37_0_1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ga1eac15f37_0_1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210" name="Google Shape;210;ga1eac15f37_0_12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a1eac15f37_0_1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5" name="Google Shape;215;ga1eac15f37_0_1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216" name="Google Shape;216;ga1eac15f37_0_12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a1eac15f37_0_1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3" name="Google Shape;223;ga1eac15f37_0_1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224" name="Google Shape;224;ga1eac15f37_0_13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a1eac15f37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 name="Google Shape;92;ga1eac15f37_0_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93" name="Google Shape;93;ga1eac15f37_0_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1" name="Google Shape;231;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232" name="Google Shape;232;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a1eac15f3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ga1eac15f37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01" name="Google Shape;101;ga1eac15f37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 name="Google Shape;106;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07" name="Google Shape;107;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a1eac15f37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 name="Google Shape;119;ga1eac15f37_0_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20" name="Google Shape;120;ga1eac15f37_0_4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a1eac15f37_0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ga1eac15f37_0_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28" name="Google Shape;128;ga1eac15f37_0_3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a1eac15f37_0_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3" name="Google Shape;133;ga1eac15f37_0_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34" name="Google Shape;134;ga1eac15f37_0_5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a1eac15f37_0_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 name="Google Shape;141;ga1eac15f37_0_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42" name="Google Shape;142;ga1eac15f37_0_6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a6d56d0a45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ga6d56d0a45_0_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48" name="Google Shape;148;ga6d56d0a45_0_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5" name="Shape 15"/>
        <p:cNvGrpSpPr/>
        <p:nvPr/>
      </p:nvGrpSpPr>
      <p:grpSpPr>
        <a:xfrm>
          <a:off x="0" y="0"/>
          <a:ext cx="0" cy="0"/>
          <a:chOff x="0" y="0"/>
          <a:chExt cx="0" cy="0"/>
        </a:xfrm>
      </p:grpSpPr>
      <p:sp>
        <p:nvSpPr>
          <p:cNvPr id="16" name="Google Shape;16;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8" name="Google Shape;18;p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9" name="Google Shape;19;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5" name="Google Shape;75;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1" name="Google Shape;81;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25" name="Google Shape;25;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1" name="Google Shape;31;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1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sz="24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37" name="Google Shape;37;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3" name="Google Shape;43;p1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4" name="Google Shape;44;p1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5" name="Google Shape;45;p1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6" name="Google Shape;46;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lt1"/>
              </a:buClr>
              <a:buSzPts val="3200"/>
              <a:buChar char="•"/>
              <a:defRPr sz="3200"/>
            </a:lvl1pPr>
            <a:lvl2pPr indent="-406400" lvl="1" marL="914400" algn="l">
              <a:lnSpc>
                <a:spcPct val="90000"/>
              </a:lnSpc>
              <a:spcBef>
                <a:spcPts val="500"/>
              </a:spcBef>
              <a:spcAft>
                <a:spcPts val="0"/>
              </a:spcAft>
              <a:buClr>
                <a:schemeClr val="lt1"/>
              </a:buClr>
              <a:buSzPts val="2800"/>
              <a:buChar char="•"/>
              <a:defRPr sz="2800"/>
            </a:lvl2pPr>
            <a:lvl3pPr indent="-381000" lvl="2" marL="1371600" algn="l">
              <a:lnSpc>
                <a:spcPct val="90000"/>
              </a:lnSpc>
              <a:spcBef>
                <a:spcPts val="500"/>
              </a:spcBef>
              <a:spcAft>
                <a:spcPts val="0"/>
              </a:spcAft>
              <a:buClr>
                <a:schemeClr val="lt1"/>
              </a:buClr>
              <a:buSzPts val="2400"/>
              <a:buChar char="•"/>
              <a:defRPr sz="2400"/>
            </a:lvl3pPr>
            <a:lvl4pPr indent="-355600" lvl="3" marL="1828800" algn="l">
              <a:lnSpc>
                <a:spcPct val="90000"/>
              </a:lnSpc>
              <a:spcBef>
                <a:spcPts val="500"/>
              </a:spcBef>
              <a:spcAft>
                <a:spcPts val="0"/>
              </a:spcAft>
              <a:buClr>
                <a:schemeClr val="lt1"/>
              </a:buClr>
              <a:buSzPts val="2000"/>
              <a:buChar char="•"/>
              <a:defRPr sz="2000"/>
            </a:lvl4pPr>
            <a:lvl5pPr indent="-355600" lvl="4" marL="2286000" algn="l">
              <a:lnSpc>
                <a:spcPct val="90000"/>
              </a:lnSpc>
              <a:spcBef>
                <a:spcPts val="500"/>
              </a:spcBef>
              <a:spcAft>
                <a:spcPts val="0"/>
              </a:spcAft>
              <a:buClr>
                <a:schemeClr val="lt1"/>
              </a:buClr>
              <a:buSzPts val="2000"/>
              <a:buChar char="•"/>
              <a:defRPr sz="2000"/>
            </a:lvl5pPr>
            <a:lvl6pPr indent="-355600" lvl="5" marL="2743200" algn="l">
              <a:lnSpc>
                <a:spcPct val="90000"/>
              </a:lnSpc>
              <a:spcBef>
                <a:spcPts val="500"/>
              </a:spcBef>
              <a:spcAft>
                <a:spcPts val="0"/>
              </a:spcAft>
              <a:buClr>
                <a:schemeClr val="lt1"/>
              </a:buClr>
              <a:buSzPts val="2000"/>
              <a:buChar char="•"/>
              <a:defRPr sz="2000"/>
            </a:lvl6pPr>
            <a:lvl7pPr indent="-355600" lvl="6" marL="3200400" algn="l">
              <a:lnSpc>
                <a:spcPct val="90000"/>
              </a:lnSpc>
              <a:spcBef>
                <a:spcPts val="500"/>
              </a:spcBef>
              <a:spcAft>
                <a:spcPts val="0"/>
              </a:spcAft>
              <a:buClr>
                <a:schemeClr val="lt1"/>
              </a:buClr>
              <a:buSzPts val="2000"/>
              <a:buChar char="•"/>
              <a:defRPr sz="2000"/>
            </a:lvl7pPr>
            <a:lvl8pPr indent="-355600" lvl="7" marL="3657600" algn="l">
              <a:lnSpc>
                <a:spcPct val="90000"/>
              </a:lnSpc>
              <a:spcBef>
                <a:spcPts val="500"/>
              </a:spcBef>
              <a:spcAft>
                <a:spcPts val="0"/>
              </a:spcAft>
              <a:buClr>
                <a:schemeClr val="lt1"/>
              </a:buClr>
              <a:buSzPts val="2000"/>
              <a:buChar char="•"/>
              <a:defRPr sz="2000"/>
            </a:lvl8pPr>
            <a:lvl9pPr indent="-355600" lvl="8" marL="4114800" algn="l">
              <a:lnSpc>
                <a:spcPct val="90000"/>
              </a:lnSpc>
              <a:spcBef>
                <a:spcPts val="500"/>
              </a:spcBef>
              <a:spcAft>
                <a:spcPts val="0"/>
              </a:spcAft>
              <a:buClr>
                <a:schemeClr val="lt1"/>
              </a:buClr>
              <a:buSzPts val="2000"/>
              <a:buChar char="•"/>
              <a:defRPr sz="2000"/>
            </a:lvl9pPr>
          </a:lstStyle>
          <a:p/>
        </p:txBody>
      </p:sp>
      <p:sp>
        <p:nvSpPr>
          <p:cNvPr id="61" name="Google Shape;61;p1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2" name="Google Shape;6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lt1"/>
              </a:buClr>
              <a:buSzPts val="3200"/>
              <a:buFont typeface="Arial"/>
              <a:buNone/>
              <a:defRPr b="0" i="0" sz="3200" u="none" cap="none" strike="noStrike">
                <a:solidFill>
                  <a:schemeClr val="lt1"/>
                </a:solidFill>
                <a:latin typeface="Calibri"/>
                <a:ea typeface="Calibri"/>
                <a:cs typeface="Calibri"/>
                <a:sym typeface="Calibri"/>
              </a:defRPr>
            </a:lvl1pPr>
            <a:lvl2pPr lvl="1" marR="0" rtl="0" algn="l">
              <a:lnSpc>
                <a:spcPct val="90000"/>
              </a:lnSpc>
              <a:spcBef>
                <a:spcPts val="500"/>
              </a:spcBef>
              <a:spcAft>
                <a:spcPts val="0"/>
              </a:spcAft>
              <a:buClr>
                <a:schemeClr val="lt1"/>
              </a:buClr>
              <a:buSzPts val="2800"/>
              <a:buFont typeface="Arial"/>
              <a:buNone/>
              <a:defRPr b="0" i="0" sz="2800" u="none" cap="none" strike="noStrike">
                <a:solidFill>
                  <a:schemeClr val="lt1"/>
                </a:solidFill>
                <a:latin typeface="Calibri"/>
                <a:ea typeface="Calibri"/>
                <a:cs typeface="Calibri"/>
                <a:sym typeface="Calibri"/>
              </a:defRPr>
            </a:lvl2pPr>
            <a:lvl3pPr lvl="2" marR="0" rtl="0" algn="l">
              <a:lnSpc>
                <a:spcPct val="90000"/>
              </a:lnSpc>
              <a:spcBef>
                <a:spcPts val="500"/>
              </a:spcBef>
              <a:spcAft>
                <a:spcPts val="0"/>
              </a:spcAft>
              <a:buClr>
                <a:schemeClr val="lt1"/>
              </a:buClr>
              <a:buSzPts val="2400"/>
              <a:buFont typeface="Arial"/>
              <a:buNone/>
              <a:defRPr b="0" i="0" sz="2400" u="none" cap="none" strike="noStrike">
                <a:solidFill>
                  <a:schemeClr val="lt1"/>
                </a:solidFill>
                <a:latin typeface="Calibri"/>
                <a:ea typeface="Calibri"/>
                <a:cs typeface="Calibri"/>
                <a:sym typeface="Calibri"/>
              </a:defRPr>
            </a:lvl3pPr>
            <a:lvl4pPr lvl="3"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4pPr>
            <a:lvl5pPr lvl="4"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5pPr>
            <a:lvl6pPr lvl="5"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6pPr>
            <a:lvl7pPr lvl="6"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7pPr>
            <a:lvl8pPr lvl="7"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8pPr>
            <a:lvl9pPr lvl="8"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9pPr>
          </a:lstStyle>
          <a:p/>
        </p:txBody>
      </p:sp>
      <p:sp>
        <p:nvSpPr>
          <p:cNvPr id="68" name="Google Shape;68;p2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9" name="Google Shape;69;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2" name="Google Shape;1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3" name="Google Shape;1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4" name="Google Shape;1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hyperlink" Target="http://www.r2d3.us/visual-intro-to-machine-learning-part-1/"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11.png"/><Relationship Id="rId6"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title"/>
          </p:nvPr>
        </p:nvSpPr>
        <p:spPr>
          <a:xfrm>
            <a:off x="2276518" y="2330166"/>
            <a:ext cx="7638964" cy="219766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4400"/>
              <a:buFont typeface="Calibri"/>
              <a:buNone/>
            </a:pPr>
            <a:r>
              <a:rPr lang="en-GB">
                <a:solidFill>
                  <a:srgbClr val="FF0000"/>
                </a:solidFill>
              </a:rPr>
              <a:t>Machine Learning – Decision Trees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a6d56d0a45_0_2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0000"/>
              </a:buClr>
              <a:buSzPts val="4400"/>
              <a:buFont typeface="Calibri"/>
              <a:buNone/>
            </a:pPr>
            <a:r>
              <a:rPr lang="en-GB">
                <a:solidFill>
                  <a:srgbClr val="FF0000"/>
                </a:solidFill>
              </a:rPr>
              <a:t>Ejemplo con Gini</a:t>
            </a:r>
            <a:endParaRPr/>
          </a:p>
        </p:txBody>
      </p:sp>
      <p:pic>
        <p:nvPicPr>
          <p:cNvPr id="159" name="Google Shape;159;ga6d56d0a45_0_23"/>
          <p:cNvPicPr preferRelativeResize="0"/>
          <p:nvPr/>
        </p:nvPicPr>
        <p:blipFill>
          <a:blip r:embed="rId3">
            <a:alphaModFix/>
          </a:blip>
          <a:stretch>
            <a:fillRect/>
          </a:stretch>
        </p:blipFill>
        <p:spPr>
          <a:xfrm>
            <a:off x="3076050" y="1827275"/>
            <a:ext cx="5273775" cy="4194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a1eac15f37_0_80"/>
          <p:cNvSpPr txBox="1"/>
          <p:nvPr>
            <p:ph type="title"/>
          </p:nvPr>
        </p:nvSpPr>
        <p:spPr>
          <a:xfrm>
            <a:off x="2276518" y="2330166"/>
            <a:ext cx="7638900" cy="21978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FF0000"/>
              </a:buClr>
              <a:buSzPts val="4400"/>
              <a:buFont typeface="Calibri"/>
              <a:buNone/>
            </a:pPr>
            <a:r>
              <a:rPr lang="en-GB">
                <a:solidFill>
                  <a:srgbClr val="FF0000"/>
                </a:solidFill>
              </a:rPr>
              <a:t>Profundidad del árbol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a1eac15f37_0_8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0000"/>
              </a:buClr>
              <a:buSzPts val="4400"/>
              <a:buFont typeface="Calibri"/>
              <a:buNone/>
            </a:pPr>
            <a:r>
              <a:rPr lang="en-GB">
                <a:solidFill>
                  <a:srgbClr val="FF0000"/>
                </a:solidFill>
              </a:rPr>
              <a:t>Profundidad del árbol</a:t>
            </a:r>
            <a:endParaRPr/>
          </a:p>
        </p:txBody>
      </p:sp>
      <p:sp>
        <p:nvSpPr>
          <p:cNvPr id="172" name="Google Shape;172;ga1eac15f37_0_85"/>
          <p:cNvSpPr txBox="1"/>
          <p:nvPr/>
        </p:nvSpPr>
        <p:spPr>
          <a:xfrm>
            <a:off x="838200" y="1463450"/>
            <a:ext cx="10515600" cy="9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000">
                <a:solidFill>
                  <a:schemeClr val="lt1"/>
                </a:solidFill>
                <a:latin typeface="Calibri"/>
                <a:ea typeface="Calibri"/>
                <a:cs typeface="Calibri"/>
                <a:sym typeface="Calibri"/>
              </a:rPr>
              <a:t>Según vamos añadiendo splits, el árbol es mayor, y por tanto lo va a clasificar mejor todo</a:t>
            </a:r>
            <a:endParaRPr sz="2000">
              <a:solidFill>
                <a:schemeClr val="lt1"/>
              </a:solidFill>
              <a:latin typeface="Calibri"/>
              <a:ea typeface="Calibri"/>
              <a:cs typeface="Calibri"/>
              <a:sym typeface="Calibri"/>
            </a:endParaRPr>
          </a:p>
          <a:p>
            <a:pPr indent="0" lvl="0" marL="0" rtl="0" algn="l">
              <a:spcBef>
                <a:spcPts val="0"/>
              </a:spcBef>
              <a:spcAft>
                <a:spcPts val="0"/>
              </a:spcAft>
              <a:buNone/>
            </a:pPr>
            <a:r>
              <a:t/>
            </a:r>
            <a:endParaRPr sz="2000">
              <a:solidFill>
                <a:schemeClr val="lt1"/>
              </a:solidFill>
              <a:latin typeface="Calibri"/>
              <a:ea typeface="Calibri"/>
              <a:cs typeface="Calibri"/>
              <a:sym typeface="Calibri"/>
            </a:endParaRPr>
          </a:p>
          <a:p>
            <a:pPr indent="0" lvl="0" marL="0" rtl="0" algn="l">
              <a:spcBef>
                <a:spcPts val="0"/>
              </a:spcBef>
              <a:spcAft>
                <a:spcPts val="0"/>
              </a:spcAft>
              <a:buNone/>
            </a:pPr>
            <a:r>
              <a:t/>
            </a:r>
            <a:endParaRPr sz="2000">
              <a:solidFill>
                <a:schemeClr val="lt1"/>
              </a:solidFill>
              <a:latin typeface="Calibri"/>
              <a:ea typeface="Calibri"/>
              <a:cs typeface="Calibri"/>
              <a:sym typeface="Calibri"/>
            </a:endParaRPr>
          </a:p>
        </p:txBody>
      </p:sp>
      <p:pic>
        <p:nvPicPr>
          <p:cNvPr id="173" name="Google Shape;173;ga1eac15f37_0_85"/>
          <p:cNvPicPr preferRelativeResize="0"/>
          <p:nvPr/>
        </p:nvPicPr>
        <p:blipFill>
          <a:blip r:embed="rId3">
            <a:alphaModFix/>
          </a:blip>
          <a:stretch>
            <a:fillRect/>
          </a:stretch>
        </p:blipFill>
        <p:spPr>
          <a:xfrm>
            <a:off x="6302552" y="2322775"/>
            <a:ext cx="4590499" cy="3442874"/>
          </a:xfrm>
          <a:prstGeom prst="rect">
            <a:avLst/>
          </a:prstGeom>
          <a:noFill/>
          <a:ln>
            <a:noFill/>
          </a:ln>
        </p:spPr>
      </p:pic>
      <p:sp>
        <p:nvSpPr>
          <p:cNvPr id="174" name="Google Shape;174;ga1eac15f37_0_85"/>
          <p:cNvSpPr txBox="1"/>
          <p:nvPr/>
        </p:nvSpPr>
        <p:spPr>
          <a:xfrm>
            <a:off x="838200" y="4849800"/>
            <a:ext cx="4828500" cy="9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200">
                <a:solidFill>
                  <a:schemeClr val="lt1"/>
                </a:solidFill>
                <a:latin typeface="Calibri"/>
                <a:ea typeface="Calibri"/>
                <a:cs typeface="Calibri"/>
                <a:sym typeface="Calibri"/>
              </a:rPr>
              <a:t>Overfitting!!!</a:t>
            </a:r>
            <a:endParaRPr b="1" sz="2200">
              <a:solidFill>
                <a:schemeClr val="lt1"/>
              </a:solidFill>
              <a:latin typeface="Calibri"/>
              <a:ea typeface="Calibri"/>
              <a:cs typeface="Calibri"/>
              <a:sym typeface="Calibri"/>
            </a:endParaRPr>
          </a:p>
          <a:p>
            <a:pPr indent="0" lvl="0" marL="0" rtl="0" algn="l">
              <a:spcBef>
                <a:spcPts val="0"/>
              </a:spcBef>
              <a:spcAft>
                <a:spcPts val="0"/>
              </a:spcAft>
              <a:buNone/>
            </a:pPr>
            <a:r>
              <a:rPr lang="en-GB" sz="2000">
                <a:solidFill>
                  <a:schemeClr val="lt1"/>
                </a:solidFill>
                <a:latin typeface="Calibri"/>
                <a:ea typeface="Calibri"/>
                <a:cs typeface="Calibri"/>
                <a:sym typeface="Calibri"/>
              </a:rPr>
              <a:t>Estamos sobreentrenando el modelo, añadiéndole demasiada compejidad</a:t>
            </a:r>
            <a:endParaRPr sz="2000">
              <a:solidFill>
                <a:schemeClr val="lt1"/>
              </a:solidFill>
              <a:latin typeface="Calibri"/>
              <a:ea typeface="Calibri"/>
              <a:cs typeface="Calibri"/>
              <a:sym typeface="Calibri"/>
            </a:endParaRPr>
          </a:p>
          <a:p>
            <a:pPr indent="0" lvl="0" marL="0" rtl="0" algn="l">
              <a:spcBef>
                <a:spcPts val="0"/>
              </a:spcBef>
              <a:spcAft>
                <a:spcPts val="0"/>
              </a:spcAft>
              <a:buNone/>
            </a:pPr>
            <a:r>
              <a:t/>
            </a:r>
            <a:endParaRPr sz="2000">
              <a:solidFill>
                <a:schemeClr val="lt1"/>
              </a:solidFill>
              <a:latin typeface="Calibri"/>
              <a:ea typeface="Calibri"/>
              <a:cs typeface="Calibri"/>
              <a:sym typeface="Calibri"/>
            </a:endParaRPr>
          </a:p>
          <a:p>
            <a:pPr indent="0" lvl="0" marL="0" rtl="0" algn="l">
              <a:spcBef>
                <a:spcPts val="0"/>
              </a:spcBef>
              <a:spcAft>
                <a:spcPts val="0"/>
              </a:spcAft>
              <a:buNone/>
            </a:pPr>
            <a:r>
              <a:t/>
            </a:r>
            <a:endParaRPr sz="2000">
              <a:solidFill>
                <a:schemeClr val="lt1"/>
              </a:solidFill>
              <a:latin typeface="Calibri"/>
              <a:ea typeface="Calibri"/>
              <a:cs typeface="Calibri"/>
              <a:sym typeface="Calibri"/>
            </a:endParaRPr>
          </a:p>
        </p:txBody>
      </p:sp>
      <p:pic>
        <p:nvPicPr>
          <p:cNvPr id="175" name="Google Shape;175;ga1eac15f37_0_85"/>
          <p:cNvPicPr preferRelativeResize="0"/>
          <p:nvPr/>
        </p:nvPicPr>
        <p:blipFill rotWithShape="1">
          <a:blip r:embed="rId4">
            <a:alphaModFix/>
          </a:blip>
          <a:srcRect b="0" l="0" r="0" t="0"/>
          <a:stretch/>
        </p:blipFill>
        <p:spPr>
          <a:xfrm>
            <a:off x="956600" y="2372674"/>
            <a:ext cx="4362050" cy="2425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par>
                                <p:cTn fill="hold" nodeType="with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a1eac15f37_0_94"/>
          <p:cNvSpPr txBox="1"/>
          <p:nvPr>
            <p:ph type="title"/>
          </p:nvPr>
        </p:nvSpPr>
        <p:spPr>
          <a:xfrm>
            <a:off x="1882351" y="2330100"/>
            <a:ext cx="8427300" cy="21978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FF0000"/>
              </a:buClr>
              <a:buSzPts val="4400"/>
              <a:buFont typeface="Calibri"/>
              <a:buNone/>
            </a:pPr>
            <a:r>
              <a:rPr lang="en-GB">
                <a:solidFill>
                  <a:srgbClr val="FF0000"/>
                </a:solidFill>
              </a:rPr>
              <a:t>¿Cómo solucionamos el overfitting?</a:t>
            </a:r>
            <a:endParaRPr>
              <a:solidFill>
                <a:srgbClr val="FF0000"/>
              </a:solidFill>
            </a:endParaRPr>
          </a:p>
          <a:p>
            <a:pPr indent="0" lvl="0" marL="0" rtl="0" algn="ctr">
              <a:lnSpc>
                <a:spcPct val="90000"/>
              </a:lnSpc>
              <a:spcBef>
                <a:spcPts val="0"/>
              </a:spcBef>
              <a:spcAft>
                <a:spcPts val="0"/>
              </a:spcAft>
              <a:buClr>
                <a:srgbClr val="FF0000"/>
              </a:buClr>
              <a:buSzPts val="4400"/>
              <a:buFont typeface="Calibri"/>
              <a:buNone/>
            </a:pPr>
            <a:r>
              <a:rPr lang="en-GB">
                <a:solidFill>
                  <a:srgbClr val="FF0000"/>
                </a:solidFill>
              </a:rPr>
              <a:t>Prunning</a:t>
            </a:r>
            <a:endParaRPr>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a1eac15f37_0_9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0000"/>
              </a:buClr>
              <a:buSzPts val="4400"/>
              <a:buFont typeface="Calibri"/>
              <a:buNone/>
            </a:pPr>
            <a:r>
              <a:rPr lang="en-GB">
                <a:solidFill>
                  <a:srgbClr val="FF0000"/>
                </a:solidFill>
              </a:rPr>
              <a:t>Prunning</a:t>
            </a:r>
            <a:endParaRPr/>
          </a:p>
        </p:txBody>
      </p:sp>
      <p:sp>
        <p:nvSpPr>
          <p:cNvPr id="188" name="Google Shape;188;ga1eac15f37_0_99"/>
          <p:cNvSpPr txBox="1"/>
          <p:nvPr/>
        </p:nvSpPr>
        <p:spPr>
          <a:xfrm>
            <a:off x="838200" y="1463450"/>
            <a:ext cx="10515600" cy="9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000">
                <a:solidFill>
                  <a:schemeClr val="lt1"/>
                </a:solidFill>
                <a:latin typeface="Calibri"/>
                <a:ea typeface="Calibri"/>
                <a:cs typeface="Calibri"/>
                <a:sym typeface="Calibri"/>
              </a:rPr>
              <a:t>Sencilla técnica que consiste en “podar” el árbol. Lo único que tenemos que hacer es reducir la dimensión del árbol de decisión con un número menor de niveles de profundidad.</a:t>
            </a:r>
            <a:endParaRPr sz="2000">
              <a:solidFill>
                <a:schemeClr val="lt1"/>
              </a:solidFill>
              <a:latin typeface="Calibri"/>
              <a:ea typeface="Calibri"/>
              <a:cs typeface="Calibri"/>
              <a:sym typeface="Calibri"/>
            </a:endParaRPr>
          </a:p>
          <a:p>
            <a:pPr indent="0" lvl="0" marL="0" rtl="0" algn="l">
              <a:spcBef>
                <a:spcPts val="0"/>
              </a:spcBef>
              <a:spcAft>
                <a:spcPts val="0"/>
              </a:spcAft>
              <a:buNone/>
            </a:pPr>
            <a:r>
              <a:t/>
            </a:r>
            <a:endParaRPr sz="2000">
              <a:solidFill>
                <a:schemeClr val="lt1"/>
              </a:solidFill>
              <a:latin typeface="Calibri"/>
              <a:ea typeface="Calibri"/>
              <a:cs typeface="Calibri"/>
              <a:sym typeface="Calibri"/>
            </a:endParaRPr>
          </a:p>
          <a:p>
            <a:pPr indent="0" lvl="0" marL="0" rtl="0" algn="l">
              <a:spcBef>
                <a:spcPts val="0"/>
              </a:spcBef>
              <a:spcAft>
                <a:spcPts val="0"/>
              </a:spcAft>
              <a:buNone/>
            </a:pPr>
            <a:r>
              <a:t/>
            </a:r>
            <a:endParaRPr sz="2000">
              <a:solidFill>
                <a:schemeClr val="lt1"/>
              </a:solidFill>
              <a:latin typeface="Calibri"/>
              <a:ea typeface="Calibri"/>
              <a:cs typeface="Calibri"/>
              <a:sym typeface="Calibri"/>
            </a:endParaRPr>
          </a:p>
        </p:txBody>
      </p:sp>
      <p:sp>
        <p:nvSpPr>
          <p:cNvPr id="189" name="Google Shape;189;ga1eac15f37_0_99"/>
          <p:cNvSpPr txBox="1"/>
          <p:nvPr/>
        </p:nvSpPr>
        <p:spPr>
          <a:xfrm>
            <a:off x="838200" y="2433350"/>
            <a:ext cx="3433200" cy="9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000">
                <a:solidFill>
                  <a:schemeClr val="lt1"/>
                </a:solidFill>
                <a:latin typeface="Calibri"/>
                <a:ea typeface="Calibri"/>
                <a:cs typeface="Calibri"/>
                <a:sym typeface="Calibri"/>
              </a:rPr>
              <a:t>De nuevo, </a:t>
            </a:r>
            <a:r>
              <a:rPr b="1" lang="en-GB" sz="2100">
                <a:solidFill>
                  <a:schemeClr val="lt1"/>
                </a:solidFill>
                <a:latin typeface="Calibri"/>
                <a:ea typeface="Calibri"/>
                <a:cs typeface="Calibri"/>
                <a:sym typeface="Calibri"/>
              </a:rPr>
              <a:t>Bias vs Variance</a:t>
            </a:r>
            <a:endParaRPr b="1" sz="2100">
              <a:solidFill>
                <a:schemeClr val="lt1"/>
              </a:solidFill>
              <a:latin typeface="Calibri"/>
              <a:ea typeface="Calibri"/>
              <a:cs typeface="Calibri"/>
              <a:sym typeface="Calibri"/>
            </a:endParaRPr>
          </a:p>
          <a:p>
            <a:pPr indent="0" lvl="0" marL="0" rtl="0" algn="l">
              <a:spcBef>
                <a:spcPts val="0"/>
              </a:spcBef>
              <a:spcAft>
                <a:spcPts val="0"/>
              </a:spcAft>
              <a:buNone/>
            </a:pPr>
            <a:r>
              <a:t/>
            </a:r>
            <a:endParaRPr sz="2000">
              <a:solidFill>
                <a:schemeClr val="lt1"/>
              </a:solidFill>
              <a:latin typeface="Calibri"/>
              <a:ea typeface="Calibri"/>
              <a:cs typeface="Calibri"/>
              <a:sym typeface="Calibri"/>
            </a:endParaRPr>
          </a:p>
          <a:p>
            <a:pPr indent="0" lvl="0" marL="0" rtl="0" algn="l">
              <a:spcBef>
                <a:spcPts val="0"/>
              </a:spcBef>
              <a:spcAft>
                <a:spcPts val="0"/>
              </a:spcAft>
              <a:buNone/>
            </a:pPr>
            <a:r>
              <a:t/>
            </a:r>
            <a:endParaRPr sz="2000">
              <a:solidFill>
                <a:schemeClr val="lt1"/>
              </a:solidFill>
              <a:latin typeface="Calibri"/>
              <a:ea typeface="Calibri"/>
              <a:cs typeface="Calibri"/>
              <a:sym typeface="Calibri"/>
            </a:endParaRPr>
          </a:p>
        </p:txBody>
      </p:sp>
      <p:pic>
        <p:nvPicPr>
          <p:cNvPr id="190" name="Google Shape;190;ga1eac15f37_0_99"/>
          <p:cNvPicPr preferRelativeResize="0"/>
          <p:nvPr/>
        </p:nvPicPr>
        <p:blipFill>
          <a:blip r:embed="rId3">
            <a:alphaModFix/>
          </a:blip>
          <a:stretch>
            <a:fillRect/>
          </a:stretch>
        </p:blipFill>
        <p:spPr>
          <a:xfrm>
            <a:off x="3589900" y="3267100"/>
            <a:ext cx="4686300" cy="2943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a6d56d0a45_0_8"/>
          <p:cNvSpPr txBox="1"/>
          <p:nvPr>
            <p:ph type="title"/>
          </p:nvPr>
        </p:nvSpPr>
        <p:spPr>
          <a:xfrm>
            <a:off x="1882351" y="2330100"/>
            <a:ext cx="8427300" cy="21978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FF0000"/>
              </a:buClr>
              <a:buSzPts val="4400"/>
              <a:buFont typeface="Calibri"/>
              <a:buNone/>
            </a:pPr>
            <a:r>
              <a:rPr lang="en-GB">
                <a:solidFill>
                  <a:srgbClr val="FF0000"/>
                </a:solidFill>
              </a:rPr>
              <a:t>Decision Tree Regression</a:t>
            </a:r>
            <a:endParaRPr>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a6d56d0a45_0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0000"/>
              </a:buClr>
              <a:buSzPts val="4400"/>
              <a:buFont typeface="Calibri"/>
              <a:buNone/>
            </a:pPr>
            <a:r>
              <a:rPr lang="en-GB">
                <a:solidFill>
                  <a:srgbClr val="FF0000"/>
                </a:solidFill>
              </a:rPr>
              <a:t>Árboles regresores</a:t>
            </a:r>
            <a:endParaRPr/>
          </a:p>
        </p:txBody>
      </p:sp>
      <p:sp>
        <p:nvSpPr>
          <p:cNvPr id="203" name="Google Shape;203;ga6d56d0a45_0_0"/>
          <p:cNvSpPr txBox="1"/>
          <p:nvPr/>
        </p:nvSpPr>
        <p:spPr>
          <a:xfrm>
            <a:off x="838200" y="1463450"/>
            <a:ext cx="10515600" cy="9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000">
                <a:solidFill>
                  <a:schemeClr val="lt1"/>
                </a:solidFill>
                <a:latin typeface="Calibri"/>
                <a:ea typeface="Calibri"/>
                <a:cs typeface="Calibri"/>
                <a:sym typeface="Calibri"/>
              </a:rPr>
              <a:t>En vez de predecir una clase, ahora predicen un valor concreto, como en el siguiente ejemplo. Realiza splits minimizando el MSE</a:t>
            </a:r>
            <a:endParaRPr sz="2000">
              <a:solidFill>
                <a:schemeClr val="lt1"/>
              </a:solidFill>
              <a:latin typeface="Calibri"/>
              <a:ea typeface="Calibri"/>
              <a:cs typeface="Calibri"/>
              <a:sym typeface="Calibri"/>
            </a:endParaRPr>
          </a:p>
          <a:p>
            <a:pPr indent="0" lvl="0" marL="0" rtl="0" algn="l">
              <a:spcBef>
                <a:spcPts val="0"/>
              </a:spcBef>
              <a:spcAft>
                <a:spcPts val="0"/>
              </a:spcAft>
              <a:buNone/>
            </a:pPr>
            <a:r>
              <a:t/>
            </a:r>
            <a:endParaRPr sz="2000">
              <a:solidFill>
                <a:schemeClr val="lt1"/>
              </a:solidFill>
              <a:latin typeface="Calibri"/>
              <a:ea typeface="Calibri"/>
              <a:cs typeface="Calibri"/>
              <a:sym typeface="Calibri"/>
            </a:endParaRPr>
          </a:p>
          <a:p>
            <a:pPr indent="0" lvl="0" marL="0" rtl="0" algn="l">
              <a:spcBef>
                <a:spcPts val="0"/>
              </a:spcBef>
              <a:spcAft>
                <a:spcPts val="0"/>
              </a:spcAft>
              <a:buNone/>
            </a:pPr>
            <a:r>
              <a:t/>
            </a:r>
            <a:endParaRPr sz="2000">
              <a:solidFill>
                <a:schemeClr val="lt1"/>
              </a:solidFill>
              <a:latin typeface="Calibri"/>
              <a:ea typeface="Calibri"/>
              <a:cs typeface="Calibri"/>
              <a:sym typeface="Calibri"/>
            </a:endParaRPr>
          </a:p>
        </p:txBody>
      </p:sp>
      <p:pic>
        <p:nvPicPr>
          <p:cNvPr id="204" name="Google Shape;204;ga6d56d0a45_0_0"/>
          <p:cNvPicPr preferRelativeResize="0"/>
          <p:nvPr/>
        </p:nvPicPr>
        <p:blipFill>
          <a:blip r:embed="rId3">
            <a:alphaModFix/>
          </a:blip>
          <a:stretch>
            <a:fillRect/>
          </a:stretch>
        </p:blipFill>
        <p:spPr>
          <a:xfrm>
            <a:off x="5482047" y="3429775"/>
            <a:ext cx="6124874" cy="2390600"/>
          </a:xfrm>
          <a:prstGeom prst="rect">
            <a:avLst/>
          </a:prstGeom>
          <a:noFill/>
          <a:ln>
            <a:noFill/>
          </a:ln>
        </p:spPr>
      </p:pic>
      <p:pic>
        <p:nvPicPr>
          <p:cNvPr id="205" name="Google Shape;205;ga6d56d0a45_0_0"/>
          <p:cNvPicPr preferRelativeResize="0"/>
          <p:nvPr/>
        </p:nvPicPr>
        <p:blipFill>
          <a:blip r:embed="rId4">
            <a:alphaModFix/>
          </a:blip>
          <a:stretch>
            <a:fillRect/>
          </a:stretch>
        </p:blipFill>
        <p:spPr>
          <a:xfrm>
            <a:off x="670124" y="3305824"/>
            <a:ext cx="4491451" cy="2514553"/>
          </a:xfrm>
          <a:prstGeom prst="rect">
            <a:avLst/>
          </a:prstGeom>
          <a:noFill/>
          <a:ln>
            <a:noFill/>
          </a:ln>
        </p:spPr>
      </p:pic>
      <p:pic>
        <p:nvPicPr>
          <p:cNvPr id="206" name="Google Shape;206;ga6d56d0a45_0_0"/>
          <p:cNvPicPr preferRelativeResize="0"/>
          <p:nvPr/>
        </p:nvPicPr>
        <p:blipFill>
          <a:blip r:embed="rId5">
            <a:alphaModFix/>
          </a:blip>
          <a:stretch>
            <a:fillRect/>
          </a:stretch>
        </p:blipFill>
        <p:spPr>
          <a:xfrm>
            <a:off x="3392400" y="2321300"/>
            <a:ext cx="5176725" cy="7716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a1eac15f37_0_121"/>
          <p:cNvSpPr txBox="1"/>
          <p:nvPr>
            <p:ph type="title"/>
          </p:nvPr>
        </p:nvSpPr>
        <p:spPr>
          <a:xfrm>
            <a:off x="1882351" y="2330100"/>
            <a:ext cx="8427300" cy="21978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FF0000"/>
              </a:buClr>
              <a:buSzPts val="4400"/>
              <a:buFont typeface="Calibri"/>
              <a:buNone/>
            </a:pPr>
            <a:r>
              <a:rPr lang="en-GB">
                <a:solidFill>
                  <a:srgbClr val="FF0000"/>
                </a:solidFill>
              </a:rPr>
              <a:t>¿Cuándo usar árboles de decisión?</a:t>
            </a:r>
            <a:endParaRPr>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a1eac15f37_0_12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0000"/>
              </a:buClr>
              <a:buSzPts val="4400"/>
              <a:buFont typeface="Calibri"/>
              <a:buNone/>
            </a:pPr>
            <a:r>
              <a:rPr lang="en-GB">
                <a:solidFill>
                  <a:srgbClr val="FF0000"/>
                </a:solidFill>
              </a:rPr>
              <a:t>Trees vs Linear Regression</a:t>
            </a:r>
            <a:endParaRPr/>
          </a:p>
        </p:txBody>
      </p:sp>
      <p:pic>
        <p:nvPicPr>
          <p:cNvPr id="219" name="Google Shape;219;ga1eac15f37_0_126"/>
          <p:cNvPicPr preferRelativeResize="0"/>
          <p:nvPr/>
        </p:nvPicPr>
        <p:blipFill>
          <a:blip r:embed="rId3">
            <a:alphaModFix/>
          </a:blip>
          <a:stretch>
            <a:fillRect/>
          </a:stretch>
        </p:blipFill>
        <p:spPr>
          <a:xfrm>
            <a:off x="3719476" y="2450500"/>
            <a:ext cx="4111050" cy="3965800"/>
          </a:xfrm>
          <a:prstGeom prst="rect">
            <a:avLst/>
          </a:prstGeom>
          <a:noFill/>
          <a:ln>
            <a:noFill/>
          </a:ln>
        </p:spPr>
      </p:pic>
      <p:sp>
        <p:nvSpPr>
          <p:cNvPr id="220" name="Google Shape;220;ga1eac15f37_0_126"/>
          <p:cNvSpPr txBox="1"/>
          <p:nvPr/>
        </p:nvSpPr>
        <p:spPr>
          <a:xfrm>
            <a:off x="838200" y="1690825"/>
            <a:ext cx="10515600" cy="9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000">
                <a:solidFill>
                  <a:schemeClr val="lt1"/>
                </a:solidFill>
                <a:latin typeface="Calibri"/>
                <a:ea typeface="Calibri"/>
                <a:cs typeface="Calibri"/>
                <a:sym typeface="Calibri"/>
              </a:rPr>
              <a:t>La importancia del análisis exploratorio</a:t>
            </a:r>
            <a:endParaRPr sz="2000">
              <a:solidFill>
                <a:schemeClr val="lt1"/>
              </a:solidFill>
              <a:latin typeface="Calibri"/>
              <a:ea typeface="Calibri"/>
              <a:cs typeface="Calibri"/>
              <a:sym typeface="Calibri"/>
            </a:endParaRPr>
          </a:p>
          <a:p>
            <a:pPr indent="0" lvl="0" marL="0" rtl="0" algn="l">
              <a:spcBef>
                <a:spcPts val="0"/>
              </a:spcBef>
              <a:spcAft>
                <a:spcPts val="0"/>
              </a:spcAft>
              <a:buNone/>
            </a:pPr>
            <a:r>
              <a:t/>
            </a:r>
            <a:endParaRPr sz="2000">
              <a:solidFill>
                <a:schemeClr val="lt1"/>
              </a:solidFill>
              <a:latin typeface="Calibri"/>
              <a:ea typeface="Calibri"/>
              <a:cs typeface="Calibri"/>
              <a:sym typeface="Calibri"/>
            </a:endParaRPr>
          </a:p>
          <a:p>
            <a:pPr indent="0" lvl="0" marL="0" rtl="0" algn="l">
              <a:spcBef>
                <a:spcPts val="0"/>
              </a:spcBef>
              <a:spcAft>
                <a:spcPts val="0"/>
              </a:spcAft>
              <a:buNone/>
            </a:pPr>
            <a:r>
              <a:t/>
            </a:r>
            <a:endParaRPr sz="2000">
              <a:solidFill>
                <a:schemeClr val="lt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a1eac15f37_0_134"/>
          <p:cNvSpPr txBox="1"/>
          <p:nvPr/>
        </p:nvSpPr>
        <p:spPr>
          <a:xfrm>
            <a:off x="838200" y="1463450"/>
            <a:ext cx="5288100" cy="454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2400"/>
              </a:spcBef>
              <a:spcAft>
                <a:spcPts val="0"/>
              </a:spcAft>
              <a:buClr>
                <a:schemeClr val="dk1"/>
              </a:buClr>
              <a:buSzPts val="1100"/>
              <a:buFont typeface="Arial"/>
              <a:buNone/>
            </a:pPr>
            <a:r>
              <a:rPr b="1" lang="en-GB" sz="2100">
                <a:solidFill>
                  <a:schemeClr val="lt1"/>
                </a:solidFill>
                <a:latin typeface="Calibri"/>
                <a:ea typeface="Calibri"/>
                <a:cs typeface="Calibri"/>
                <a:sym typeface="Calibri"/>
              </a:rPr>
              <a:t>Ventajas de los trees</a:t>
            </a:r>
            <a:endParaRPr b="1" sz="2100">
              <a:solidFill>
                <a:schemeClr val="lt1"/>
              </a:solidFill>
              <a:latin typeface="Calibri"/>
              <a:ea typeface="Calibri"/>
              <a:cs typeface="Calibri"/>
              <a:sym typeface="Calibri"/>
            </a:endParaRPr>
          </a:p>
          <a:p>
            <a:pPr indent="-349250" lvl="0" marL="457200" rtl="0" algn="l">
              <a:lnSpc>
                <a:spcPct val="115000"/>
              </a:lnSpc>
              <a:spcBef>
                <a:spcPts val="600"/>
              </a:spcBef>
              <a:spcAft>
                <a:spcPts val="0"/>
              </a:spcAft>
              <a:buClr>
                <a:schemeClr val="lt1"/>
              </a:buClr>
              <a:buSzPts val="1900"/>
              <a:buChar char="●"/>
            </a:pPr>
            <a:r>
              <a:rPr lang="en-GB" sz="1900">
                <a:solidFill>
                  <a:schemeClr val="lt1"/>
                </a:solidFill>
                <a:latin typeface="Calibri"/>
                <a:ea typeface="Calibri"/>
                <a:cs typeface="Calibri"/>
                <a:sym typeface="Calibri"/>
              </a:rPr>
              <a:t>Computacionalmente son eficientes</a:t>
            </a:r>
            <a:endParaRPr sz="1900">
              <a:solidFill>
                <a:schemeClr val="lt1"/>
              </a:solidFill>
              <a:latin typeface="Calibri"/>
              <a:ea typeface="Calibri"/>
              <a:cs typeface="Calibri"/>
              <a:sym typeface="Calibri"/>
            </a:endParaRPr>
          </a:p>
          <a:p>
            <a:pPr indent="-349250" lvl="0" marL="457200" rtl="0" algn="l">
              <a:lnSpc>
                <a:spcPct val="115000"/>
              </a:lnSpc>
              <a:spcBef>
                <a:spcPts val="0"/>
              </a:spcBef>
              <a:spcAft>
                <a:spcPts val="0"/>
              </a:spcAft>
              <a:buClr>
                <a:schemeClr val="lt1"/>
              </a:buClr>
              <a:buSzPts val="1900"/>
              <a:buChar char="●"/>
            </a:pPr>
            <a:r>
              <a:rPr lang="en-GB" sz="1900">
                <a:solidFill>
                  <a:schemeClr val="lt1"/>
                </a:solidFill>
                <a:latin typeface="Calibri"/>
                <a:ea typeface="Calibri"/>
                <a:cs typeface="Calibri"/>
                <a:sym typeface="Calibri"/>
              </a:rPr>
              <a:t>Invariantes ante transformaciones de variables, </a:t>
            </a:r>
            <a:r>
              <a:rPr b="1" lang="en-GB" sz="1900">
                <a:solidFill>
                  <a:schemeClr val="lt1"/>
                </a:solidFill>
                <a:latin typeface="Calibri"/>
                <a:ea typeface="Calibri"/>
                <a:cs typeface="Calibri"/>
                <a:sym typeface="Calibri"/>
              </a:rPr>
              <a:t>no importa el escalado</a:t>
            </a:r>
            <a:r>
              <a:rPr lang="en-GB" sz="1900">
                <a:solidFill>
                  <a:schemeClr val="lt1"/>
                </a:solidFill>
                <a:latin typeface="Calibri"/>
                <a:ea typeface="Calibri"/>
                <a:cs typeface="Calibri"/>
                <a:sym typeface="Calibri"/>
              </a:rPr>
              <a:t>.</a:t>
            </a:r>
            <a:endParaRPr sz="1900">
              <a:solidFill>
                <a:schemeClr val="lt1"/>
              </a:solidFill>
              <a:latin typeface="Calibri"/>
              <a:ea typeface="Calibri"/>
              <a:cs typeface="Calibri"/>
              <a:sym typeface="Calibri"/>
            </a:endParaRPr>
          </a:p>
          <a:p>
            <a:pPr indent="-349250" lvl="0" marL="457200" rtl="0" algn="l">
              <a:lnSpc>
                <a:spcPct val="115000"/>
              </a:lnSpc>
              <a:spcBef>
                <a:spcPts val="0"/>
              </a:spcBef>
              <a:spcAft>
                <a:spcPts val="0"/>
              </a:spcAft>
              <a:buClr>
                <a:schemeClr val="lt1"/>
              </a:buClr>
              <a:buSzPts val="1900"/>
              <a:buChar char="●"/>
            </a:pPr>
            <a:r>
              <a:rPr lang="en-GB" sz="1900">
                <a:solidFill>
                  <a:schemeClr val="lt1"/>
                </a:solidFill>
                <a:latin typeface="Calibri"/>
                <a:ea typeface="Calibri"/>
                <a:cs typeface="Calibri"/>
                <a:sym typeface="Calibri"/>
              </a:rPr>
              <a:t>Son </a:t>
            </a:r>
            <a:r>
              <a:rPr b="1" lang="en-GB" sz="1900">
                <a:solidFill>
                  <a:schemeClr val="lt1"/>
                </a:solidFill>
                <a:latin typeface="Calibri"/>
                <a:ea typeface="Calibri"/>
                <a:cs typeface="Calibri"/>
                <a:sym typeface="Calibri"/>
              </a:rPr>
              <a:t>robustos frente a outliers</a:t>
            </a:r>
            <a:r>
              <a:rPr lang="en-GB" sz="1900">
                <a:solidFill>
                  <a:schemeClr val="lt1"/>
                </a:solidFill>
                <a:latin typeface="Calibri"/>
                <a:ea typeface="Calibri"/>
                <a:cs typeface="Calibri"/>
                <a:sym typeface="Calibri"/>
              </a:rPr>
              <a:t>.</a:t>
            </a:r>
            <a:endParaRPr sz="1900">
              <a:solidFill>
                <a:schemeClr val="lt1"/>
              </a:solidFill>
              <a:latin typeface="Calibri"/>
              <a:ea typeface="Calibri"/>
              <a:cs typeface="Calibri"/>
              <a:sym typeface="Calibri"/>
            </a:endParaRPr>
          </a:p>
          <a:p>
            <a:pPr indent="-349250" lvl="0" marL="457200" rtl="0" algn="l">
              <a:lnSpc>
                <a:spcPct val="115000"/>
              </a:lnSpc>
              <a:spcBef>
                <a:spcPts val="0"/>
              </a:spcBef>
              <a:spcAft>
                <a:spcPts val="0"/>
              </a:spcAft>
              <a:buClr>
                <a:schemeClr val="lt1"/>
              </a:buClr>
              <a:buSzPts val="1900"/>
              <a:buChar char="●"/>
            </a:pPr>
            <a:r>
              <a:rPr b="1" lang="en-GB" sz="1900">
                <a:solidFill>
                  <a:schemeClr val="lt1"/>
                </a:solidFill>
                <a:latin typeface="Calibri"/>
                <a:ea typeface="Calibri"/>
                <a:cs typeface="Calibri"/>
                <a:sym typeface="Calibri"/>
              </a:rPr>
              <a:t>Resistentes a variables irrelevantes.</a:t>
            </a:r>
            <a:endParaRPr b="1" sz="1900">
              <a:solidFill>
                <a:schemeClr val="lt1"/>
              </a:solidFill>
              <a:latin typeface="Calibri"/>
              <a:ea typeface="Calibri"/>
              <a:cs typeface="Calibri"/>
              <a:sym typeface="Calibri"/>
            </a:endParaRPr>
          </a:p>
          <a:p>
            <a:pPr indent="-349250" lvl="0" marL="457200" rtl="0" algn="l">
              <a:lnSpc>
                <a:spcPct val="115000"/>
              </a:lnSpc>
              <a:spcBef>
                <a:spcPts val="0"/>
              </a:spcBef>
              <a:spcAft>
                <a:spcPts val="0"/>
              </a:spcAft>
              <a:buClr>
                <a:schemeClr val="lt1"/>
              </a:buClr>
              <a:buSzPts val="1900"/>
              <a:buChar char="●"/>
            </a:pPr>
            <a:r>
              <a:rPr b="1" lang="en-GB" sz="1900">
                <a:solidFill>
                  <a:schemeClr val="lt1"/>
                </a:solidFill>
                <a:latin typeface="Calibri"/>
                <a:ea typeface="Calibri"/>
                <a:cs typeface="Calibri"/>
                <a:sym typeface="Calibri"/>
              </a:rPr>
              <a:t>Son sencillos, interpretables</a:t>
            </a:r>
            <a:r>
              <a:rPr lang="en-GB" sz="1900">
                <a:solidFill>
                  <a:schemeClr val="lt1"/>
                </a:solidFill>
                <a:latin typeface="Calibri"/>
                <a:ea typeface="Calibri"/>
                <a:cs typeface="Calibri"/>
                <a:sym typeface="Calibri"/>
              </a:rPr>
              <a:t>. Manejan un solo parametro (tree size). No hace falta conocimiento matemático para interpretarlos.</a:t>
            </a:r>
            <a:endParaRPr sz="1900">
              <a:solidFill>
                <a:schemeClr val="lt1"/>
              </a:solidFill>
              <a:latin typeface="Calibri"/>
              <a:ea typeface="Calibri"/>
              <a:cs typeface="Calibri"/>
              <a:sym typeface="Calibri"/>
            </a:endParaRPr>
          </a:p>
          <a:p>
            <a:pPr indent="-349250" lvl="0" marL="457200" rtl="0" algn="l">
              <a:lnSpc>
                <a:spcPct val="115000"/>
              </a:lnSpc>
              <a:spcBef>
                <a:spcPts val="0"/>
              </a:spcBef>
              <a:spcAft>
                <a:spcPts val="0"/>
              </a:spcAft>
              <a:buClr>
                <a:schemeClr val="lt1"/>
              </a:buClr>
              <a:buSzPts val="1900"/>
              <a:buChar char="●"/>
            </a:pPr>
            <a:r>
              <a:rPr lang="en-GB" sz="1900">
                <a:solidFill>
                  <a:schemeClr val="lt1"/>
                </a:solidFill>
                <a:latin typeface="Calibri"/>
                <a:ea typeface="Calibri"/>
                <a:cs typeface="Calibri"/>
                <a:sym typeface="Calibri"/>
              </a:rPr>
              <a:t>Fáciles de extender a variables categóricas.</a:t>
            </a:r>
            <a:endParaRPr sz="1900">
              <a:solidFill>
                <a:schemeClr val="lt1"/>
              </a:solidFill>
              <a:latin typeface="Calibri"/>
              <a:ea typeface="Calibri"/>
              <a:cs typeface="Calibri"/>
              <a:sym typeface="Calibri"/>
            </a:endParaRPr>
          </a:p>
          <a:p>
            <a:pPr indent="-349250" lvl="0" marL="457200" rtl="0" algn="l">
              <a:lnSpc>
                <a:spcPct val="115000"/>
              </a:lnSpc>
              <a:spcBef>
                <a:spcPts val="0"/>
              </a:spcBef>
              <a:spcAft>
                <a:spcPts val="0"/>
              </a:spcAft>
              <a:buClr>
                <a:schemeClr val="lt1"/>
              </a:buClr>
              <a:buSzPts val="1900"/>
              <a:buChar char="●"/>
            </a:pPr>
            <a:r>
              <a:rPr lang="en-GB" sz="1900">
                <a:solidFill>
                  <a:schemeClr val="lt1"/>
                </a:solidFill>
                <a:latin typeface="Calibri"/>
                <a:ea typeface="Calibri"/>
                <a:cs typeface="Calibri"/>
                <a:sym typeface="Calibri"/>
              </a:rPr>
              <a:t>Se puede usar con pocos o muchos datos de entrenamiento.</a:t>
            </a:r>
            <a:endParaRPr sz="1900">
              <a:solidFill>
                <a:schemeClr val="lt1"/>
              </a:solidFill>
              <a:latin typeface="Calibri"/>
              <a:ea typeface="Calibri"/>
              <a:cs typeface="Calibri"/>
              <a:sym typeface="Calibri"/>
            </a:endParaRPr>
          </a:p>
          <a:p>
            <a:pPr indent="0" lvl="0" marL="0" rtl="0" algn="l">
              <a:spcBef>
                <a:spcPts val="0"/>
              </a:spcBef>
              <a:spcAft>
                <a:spcPts val="0"/>
              </a:spcAft>
              <a:buNone/>
            </a:pPr>
            <a:r>
              <a:t/>
            </a:r>
            <a:endParaRPr sz="1900">
              <a:solidFill>
                <a:schemeClr val="lt1"/>
              </a:solidFill>
              <a:latin typeface="Calibri"/>
              <a:ea typeface="Calibri"/>
              <a:cs typeface="Calibri"/>
              <a:sym typeface="Calibri"/>
            </a:endParaRPr>
          </a:p>
          <a:p>
            <a:pPr indent="0" lvl="0" marL="0" rtl="0" algn="l">
              <a:spcBef>
                <a:spcPts val="0"/>
              </a:spcBef>
              <a:spcAft>
                <a:spcPts val="0"/>
              </a:spcAft>
              <a:buNone/>
            </a:pPr>
            <a:r>
              <a:t/>
            </a:r>
            <a:endParaRPr sz="1900">
              <a:solidFill>
                <a:schemeClr val="lt1"/>
              </a:solidFill>
              <a:latin typeface="Calibri"/>
              <a:ea typeface="Calibri"/>
              <a:cs typeface="Calibri"/>
              <a:sym typeface="Calibri"/>
            </a:endParaRPr>
          </a:p>
          <a:p>
            <a:pPr indent="0" lvl="0" marL="0" rtl="0" algn="l">
              <a:spcBef>
                <a:spcPts val="0"/>
              </a:spcBef>
              <a:spcAft>
                <a:spcPts val="0"/>
              </a:spcAft>
              <a:buNone/>
            </a:pPr>
            <a:r>
              <a:t/>
            </a:r>
            <a:endParaRPr sz="1900">
              <a:solidFill>
                <a:schemeClr val="lt1"/>
              </a:solidFill>
              <a:latin typeface="Calibri"/>
              <a:ea typeface="Calibri"/>
              <a:cs typeface="Calibri"/>
              <a:sym typeface="Calibri"/>
            </a:endParaRPr>
          </a:p>
        </p:txBody>
      </p:sp>
      <p:sp>
        <p:nvSpPr>
          <p:cNvPr id="227" name="Google Shape;227;ga1eac15f37_0_13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0000"/>
              </a:buClr>
              <a:buSzPts val="4400"/>
              <a:buFont typeface="Calibri"/>
              <a:buNone/>
            </a:pPr>
            <a:r>
              <a:rPr lang="en-GB">
                <a:solidFill>
                  <a:srgbClr val="FF0000"/>
                </a:solidFill>
              </a:rPr>
              <a:t>Ventajas e Inconvenientes</a:t>
            </a:r>
            <a:endParaRPr/>
          </a:p>
        </p:txBody>
      </p:sp>
      <p:sp>
        <p:nvSpPr>
          <p:cNvPr id="228" name="Google Shape;228;ga1eac15f37_0_134"/>
          <p:cNvSpPr txBox="1"/>
          <p:nvPr/>
        </p:nvSpPr>
        <p:spPr>
          <a:xfrm>
            <a:off x="6453925" y="1463450"/>
            <a:ext cx="5288100" cy="454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2400"/>
              </a:spcBef>
              <a:spcAft>
                <a:spcPts val="0"/>
              </a:spcAft>
              <a:buNone/>
            </a:pPr>
            <a:r>
              <a:rPr b="1" lang="en-GB" sz="2100">
                <a:solidFill>
                  <a:schemeClr val="lt1"/>
                </a:solidFill>
                <a:latin typeface="Calibri"/>
                <a:ea typeface="Calibri"/>
                <a:cs typeface="Calibri"/>
                <a:sym typeface="Calibri"/>
              </a:rPr>
              <a:t>Inconvenientes </a:t>
            </a:r>
            <a:r>
              <a:rPr b="1" lang="en-GB" sz="2100">
                <a:solidFill>
                  <a:schemeClr val="lt1"/>
                </a:solidFill>
                <a:latin typeface="Calibri"/>
                <a:ea typeface="Calibri"/>
                <a:cs typeface="Calibri"/>
                <a:sym typeface="Calibri"/>
              </a:rPr>
              <a:t>de los trees</a:t>
            </a:r>
            <a:endParaRPr b="1" sz="2100">
              <a:solidFill>
                <a:schemeClr val="lt1"/>
              </a:solidFill>
              <a:latin typeface="Calibri"/>
              <a:ea typeface="Calibri"/>
              <a:cs typeface="Calibri"/>
              <a:sym typeface="Calibri"/>
            </a:endParaRPr>
          </a:p>
          <a:p>
            <a:pPr indent="-349250" lvl="0" marL="457200" rtl="0" algn="l">
              <a:lnSpc>
                <a:spcPct val="115000"/>
              </a:lnSpc>
              <a:spcBef>
                <a:spcPts val="600"/>
              </a:spcBef>
              <a:spcAft>
                <a:spcPts val="0"/>
              </a:spcAft>
              <a:buClr>
                <a:schemeClr val="lt1"/>
              </a:buClr>
              <a:buSzPts val="1900"/>
              <a:buChar char="●"/>
            </a:pPr>
            <a:r>
              <a:rPr b="1" lang="en-GB" sz="1900">
                <a:solidFill>
                  <a:schemeClr val="lt1"/>
                </a:solidFill>
                <a:latin typeface="Calibri"/>
                <a:ea typeface="Calibri"/>
                <a:cs typeface="Calibri"/>
                <a:sym typeface="Calibri"/>
              </a:rPr>
              <a:t>No es muy preciso</a:t>
            </a:r>
            <a:endParaRPr b="1" sz="1900">
              <a:solidFill>
                <a:schemeClr val="lt1"/>
              </a:solidFill>
              <a:latin typeface="Calibri"/>
              <a:ea typeface="Calibri"/>
              <a:cs typeface="Calibri"/>
              <a:sym typeface="Calibri"/>
            </a:endParaRPr>
          </a:p>
          <a:p>
            <a:pPr indent="-349250" lvl="0" marL="457200" rtl="0" algn="l">
              <a:lnSpc>
                <a:spcPct val="115000"/>
              </a:lnSpc>
              <a:spcBef>
                <a:spcPts val="0"/>
              </a:spcBef>
              <a:spcAft>
                <a:spcPts val="0"/>
              </a:spcAft>
              <a:buClr>
                <a:schemeClr val="lt1"/>
              </a:buClr>
              <a:buSzPts val="1900"/>
              <a:buChar char="●"/>
            </a:pPr>
            <a:r>
              <a:rPr lang="en-GB" sz="1900">
                <a:solidFill>
                  <a:schemeClr val="lt1"/>
                </a:solidFill>
                <a:latin typeface="Calibri"/>
                <a:ea typeface="Calibri"/>
                <a:cs typeface="Calibri"/>
                <a:sym typeface="Calibri"/>
              </a:rPr>
              <a:t>Cada split depende del anterior, por lo que</a:t>
            </a:r>
            <a:r>
              <a:rPr b="1" lang="en-GB" sz="1900">
                <a:solidFill>
                  <a:schemeClr val="lt1"/>
                </a:solidFill>
                <a:latin typeface="Calibri"/>
                <a:ea typeface="Calibri"/>
                <a:cs typeface="Calibri"/>
                <a:sym typeface="Calibri"/>
              </a:rPr>
              <a:t> los errores cometidos en el anterior, se propagan</a:t>
            </a:r>
            <a:r>
              <a:rPr lang="en-GB" sz="1900">
                <a:solidFill>
                  <a:schemeClr val="lt1"/>
                </a:solidFill>
                <a:latin typeface="Calibri"/>
                <a:ea typeface="Calibri"/>
                <a:cs typeface="Calibri"/>
                <a:sym typeface="Calibri"/>
              </a:rPr>
              <a:t>.</a:t>
            </a:r>
            <a:endParaRPr sz="1900">
              <a:solidFill>
                <a:schemeClr val="lt1"/>
              </a:solidFill>
              <a:latin typeface="Calibri"/>
              <a:ea typeface="Calibri"/>
              <a:cs typeface="Calibri"/>
              <a:sym typeface="Calibri"/>
            </a:endParaRPr>
          </a:p>
          <a:p>
            <a:pPr indent="-349250" lvl="0" marL="457200" rtl="0" algn="l">
              <a:lnSpc>
                <a:spcPct val="115000"/>
              </a:lnSpc>
              <a:spcBef>
                <a:spcPts val="0"/>
              </a:spcBef>
              <a:spcAft>
                <a:spcPts val="0"/>
              </a:spcAft>
              <a:buClr>
                <a:schemeClr val="lt1"/>
              </a:buClr>
              <a:buSzPts val="1900"/>
              <a:buChar char="●"/>
            </a:pPr>
            <a:r>
              <a:rPr lang="en-GB" sz="1900">
                <a:solidFill>
                  <a:schemeClr val="lt1"/>
                </a:solidFill>
                <a:latin typeface="Calibri"/>
                <a:ea typeface="Calibri"/>
                <a:cs typeface="Calibri"/>
                <a:sym typeface="Calibri"/>
              </a:rPr>
              <a:t>Inestabilidad: un pequeño cambio en el dataset, puede producir un gran cambio en el tree.</a:t>
            </a:r>
            <a:endParaRPr sz="1900">
              <a:solidFill>
                <a:schemeClr val="lt1"/>
              </a:solidFill>
              <a:latin typeface="Calibri"/>
              <a:ea typeface="Calibri"/>
              <a:cs typeface="Calibri"/>
              <a:sym typeface="Calibri"/>
            </a:endParaRPr>
          </a:p>
          <a:p>
            <a:pPr indent="-349250" lvl="0" marL="457200" rtl="0" algn="l">
              <a:lnSpc>
                <a:spcPct val="115000"/>
              </a:lnSpc>
              <a:spcBef>
                <a:spcPts val="0"/>
              </a:spcBef>
              <a:spcAft>
                <a:spcPts val="0"/>
              </a:spcAft>
              <a:buClr>
                <a:schemeClr val="lt1"/>
              </a:buClr>
              <a:buSzPts val="1900"/>
              <a:buChar char="●"/>
            </a:pPr>
            <a:r>
              <a:rPr lang="en-GB" sz="1900">
                <a:solidFill>
                  <a:schemeClr val="lt1"/>
                </a:solidFill>
                <a:latin typeface="Calibri"/>
                <a:ea typeface="Calibri"/>
                <a:cs typeface="Calibri"/>
                <a:sym typeface="Calibri"/>
              </a:rPr>
              <a:t>Es muy fácil que se produzca </a:t>
            </a:r>
            <a:r>
              <a:rPr b="1" lang="en-GB" sz="1900">
                <a:solidFill>
                  <a:schemeClr val="lt1"/>
                </a:solidFill>
                <a:latin typeface="Calibri"/>
                <a:ea typeface="Calibri"/>
                <a:cs typeface="Calibri"/>
                <a:sym typeface="Calibri"/>
              </a:rPr>
              <a:t>overfitting</a:t>
            </a:r>
            <a:endParaRPr b="1" sz="1900">
              <a:solidFill>
                <a:schemeClr val="lt1"/>
              </a:solidFill>
              <a:latin typeface="Calibri"/>
              <a:ea typeface="Calibri"/>
              <a:cs typeface="Calibri"/>
              <a:sym typeface="Calibri"/>
            </a:endParaRPr>
          </a:p>
          <a:p>
            <a:pPr indent="-349250" lvl="0" marL="457200" rtl="0" algn="l">
              <a:lnSpc>
                <a:spcPct val="115000"/>
              </a:lnSpc>
              <a:spcBef>
                <a:spcPts val="0"/>
              </a:spcBef>
              <a:spcAft>
                <a:spcPts val="0"/>
              </a:spcAft>
              <a:buClr>
                <a:schemeClr val="lt1"/>
              </a:buClr>
              <a:buSzPts val="1900"/>
              <a:buChar char="●"/>
            </a:pPr>
            <a:r>
              <a:rPr lang="en-GB" sz="1900">
                <a:solidFill>
                  <a:schemeClr val="lt1"/>
                </a:solidFill>
                <a:latin typeface="Calibri"/>
                <a:ea typeface="Calibri"/>
                <a:cs typeface="Calibri"/>
                <a:sym typeface="Calibri"/>
              </a:rPr>
              <a:t>Arboles grandes son difíciles de interpretar.</a:t>
            </a:r>
            <a:endParaRPr sz="1900">
              <a:solidFill>
                <a:schemeClr val="lt1"/>
              </a:solidFill>
              <a:latin typeface="Calibri"/>
              <a:ea typeface="Calibri"/>
              <a:cs typeface="Calibri"/>
              <a:sym typeface="Calibri"/>
            </a:endParaRPr>
          </a:p>
          <a:p>
            <a:pPr indent="0" lvl="0" marL="0" rtl="0" algn="l">
              <a:spcBef>
                <a:spcPts val="0"/>
              </a:spcBef>
              <a:spcAft>
                <a:spcPts val="0"/>
              </a:spcAft>
              <a:buNone/>
            </a:pPr>
            <a:r>
              <a:t/>
            </a:r>
            <a:endParaRPr sz="1900">
              <a:solidFill>
                <a:schemeClr val="lt1"/>
              </a:solidFill>
              <a:latin typeface="Calibri"/>
              <a:ea typeface="Calibri"/>
              <a:cs typeface="Calibri"/>
              <a:sym typeface="Calibri"/>
            </a:endParaRPr>
          </a:p>
          <a:p>
            <a:pPr indent="0" lvl="0" marL="0" rtl="0" algn="l">
              <a:spcBef>
                <a:spcPts val="0"/>
              </a:spcBef>
              <a:spcAft>
                <a:spcPts val="0"/>
              </a:spcAft>
              <a:buNone/>
            </a:pPr>
            <a:r>
              <a:t/>
            </a:r>
            <a:endParaRPr sz="1900">
              <a:solidFill>
                <a:schemeClr val="lt1"/>
              </a:solidFill>
              <a:latin typeface="Calibri"/>
              <a:ea typeface="Calibri"/>
              <a:cs typeface="Calibri"/>
              <a:sym typeface="Calibri"/>
            </a:endParaRPr>
          </a:p>
          <a:p>
            <a:pPr indent="0" lvl="0" marL="0" rtl="0" algn="l">
              <a:spcBef>
                <a:spcPts val="0"/>
              </a:spcBef>
              <a:spcAft>
                <a:spcPts val="0"/>
              </a:spcAft>
              <a:buNone/>
            </a:pPr>
            <a:r>
              <a:t/>
            </a:r>
            <a:endParaRPr sz="19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ga1eac15f37_0_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0000"/>
              </a:buClr>
              <a:buSzPts val="4400"/>
              <a:buFont typeface="Calibri"/>
              <a:buNone/>
            </a:pPr>
            <a:r>
              <a:rPr lang="en-GB">
                <a:solidFill>
                  <a:srgbClr val="FF0000"/>
                </a:solidFill>
              </a:rPr>
              <a:t>Algoritmos de machine learning </a:t>
            </a:r>
            <a:endParaRPr>
              <a:solidFill>
                <a:srgbClr val="FF0000"/>
              </a:solidFill>
            </a:endParaRPr>
          </a:p>
        </p:txBody>
      </p:sp>
      <p:sp>
        <p:nvSpPr>
          <p:cNvPr id="96" name="Google Shape;96;ga1eac15f37_0_5"/>
          <p:cNvSpPr txBox="1"/>
          <p:nvPr>
            <p:ph idx="1" type="body"/>
          </p:nvPr>
        </p:nvSpPr>
        <p:spPr>
          <a:xfrm>
            <a:off x="944078" y="2049411"/>
            <a:ext cx="5257800" cy="38220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lt1"/>
              </a:buClr>
              <a:buSzPts val="2400"/>
              <a:buChar char="•"/>
            </a:pPr>
            <a:r>
              <a:rPr lang="en-GB" sz="2400"/>
              <a:t>Aprendizaje supervisado:</a:t>
            </a:r>
            <a:endParaRPr/>
          </a:p>
          <a:p>
            <a:pPr indent="-228600" lvl="1" marL="685800" rtl="0" algn="l">
              <a:lnSpc>
                <a:spcPct val="90000"/>
              </a:lnSpc>
              <a:spcBef>
                <a:spcPts val="500"/>
              </a:spcBef>
              <a:spcAft>
                <a:spcPts val="0"/>
              </a:spcAft>
              <a:buClr>
                <a:schemeClr val="lt1"/>
              </a:buClr>
              <a:buSzPts val="2000"/>
              <a:buChar char="•"/>
            </a:pPr>
            <a:r>
              <a:rPr lang="en-GB" sz="2000"/>
              <a:t>Regresión</a:t>
            </a:r>
            <a:endParaRPr/>
          </a:p>
          <a:p>
            <a:pPr indent="-228600" lvl="1" marL="685800" rtl="0" algn="l">
              <a:lnSpc>
                <a:spcPct val="90000"/>
              </a:lnSpc>
              <a:spcBef>
                <a:spcPts val="500"/>
              </a:spcBef>
              <a:spcAft>
                <a:spcPts val="0"/>
              </a:spcAft>
              <a:buClr>
                <a:schemeClr val="lt1"/>
              </a:buClr>
              <a:buSzPts val="2000"/>
              <a:buChar char="•"/>
            </a:pPr>
            <a:r>
              <a:rPr lang="en-GB" sz="2000"/>
              <a:t>Clasificación</a:t>
            </a:r>
            <a:endParaRPr sz="2000"/>
          </a:p>
          <a:p>
            <a:pPr indent="-101600" lvl="1" marL="685800" rtl="0" algn="l">
              <a:lnSpc>
                <a:spcPct val="90000"/>
              </a:lnSpc>
              <a:spcBef>
                <a:spcPts val="500"/>
              </a:spcBef>
              <a:spcAft>
                <a:spcPts val="0"/>
              </a:spcAft>
              <a:buClr>
                <a:schemeClr val="lt1"/>
              </a:buClr>
              <a:buSzPts val="2000"/>
              <a:buNone/>
            </a:pPr>
            <a:r>
              <a:t/>
            </a:r>
            <a:endParaRPr sz="2000"/>
          </a:p>
          <a:p>
            <a:pPr indent="-228600" lvl="0" marL="228600" rtl="0" algn="l">
              <a:lnSpc>
                <a:spcPct val="90000"/>
              </a:lnSpc>
              <a:spcBef>
                <a:spcPts val="1000"/>
              </a:spcBef>
              <a:spcAft>
                <a:spcPts val="0"/>
              </a:spcAft>
              <a:buClr>
                <a:schemeClr val="lt1"/>
              </a:buClr>
              <a:buSzPts val="2400"/>
              <a:buChar char="•"/>
            </a:pPr>
            <a:r>
              <a:rPr lang="en-GB" sz="2400"/>
              <a:t>Aprendizaje no supervisado:</a:t>
            </a:r>
            <a:endParaRPr/>
          </a:p>
          <a:p>
            <a:pPr indent="-228600" lvl="1" marL="685800" rtl="0" algn="l">
              <a:lnSpc>
                <a:spcPct val="90000"/>
              </a:lnSpc>
              <a:spcBef>
                <a:spcPts val="500"/>
              </a:spcBef>
              <a:spcAft>
                <a:spcPts val="0"/>
              </a:spcAft>
              <a:buClr>
                <a:schemeClr val="lt1"/>
              </a:buClr>
              <a:buSzPts val="2000"/>
              <a:buChar char="•"/>
            </a:pPr>
            <a:r>
              <a:rPr lang="en-GB" sz="2000"/>
              <a:t>Clusterización</a:t>
            </a:r>
            <a:endParaRPr sz="2000"/>
          </a:p>
          <a:p>
            <a:pPr indent="-228600" lvl="1" marL="685800" rtl="0" algn="l">
              <a:lnSpc>
                <a:spcPct val="90000"/>
              </a:lnSpc>
              <a:spcBef>
                <a:spcPts val="500"/>
              </a:spcBef>
              <a:spcAft>
                <a:spcPts val="0"/>
              </a:spcAft>
              <a:buClr>
                <a:schemeClr val="lt1"/>
              </a:buClr>
              <a:buSzPts val="2000"/>
              <a:buChar char="•"/>
            </a:pPr>
            <a:r>
              <a:rPr lang="en-GB" sz="2000"/>
              <a:t>Reducción de dimensionalidad</a:t>
            </a:r>
            <a:endParaRPr sz="2000"/>
          </a:p>
          <a:p>
            <a:pPr indent="-101600" lvl="1" marL="685800" rtl="0" algn="l">
              <a:lnSpc>
                <a:spcPct val="90000"/>
              </a:lnSpc>
              <a:spcBef>
                <a:spcPts val="500"/>
              </a:spcBef>
              <a:spcAft>
                <a:spcPts val="0"/>
              </a:spcAft>
              <a:buClr>
                <a:schemeClr val="lt1"/>
              </a:buClr>
              <a:buSzPts val="2000"/>
              <a:buNone/>
            </a:pPr>
            <a:r>
              <a:t/>
            </a:r>
            <a:endParaRPr sz="2000"/>
          </a:p>
          <a:p>
            <a:pPr indent="-228600" lvl="0" marL="228600" rtl="0" algn="l">
              <a:lnSpc>
                <a:spcPct val="90000"/>
              </a:lnSpc>
              <a:spcBef>
                <a:spcPts val="1000"/>
              </a:spcBef>
              <a:spcAft>
                <a:spcPts val="0"/>
              </a:spcAft>
              <a:buClr>
                <a:schemeClr val="lt1"/>
              </a:buClr>
              <a:buSzPts val="2400"/>
              <a:buChar char="•"/>
            </a:pPr>
            <a:r>
              <a:rPr lang="en-GB" sz="2400"/>
              <a:t>Aprendizaje por refuerzo</a:t>
            </a:r>
            <a:endParaRPr sz="2400"/>
          </a:p>
          <a:p>
            <a:pPr indent="-50800" lvl="0" marL="228600" rtl="0" algn="l">
              <a:lnSpc>
                <a:spcPct val="90000"/>
              </a:lnSpc>
              <a:spcBef>
                <a:spcPts val="1000"/>
              </a:spcBef>
              <a:spcAft>
                <a:spcPts val="0"/>
              </a:spcAft>
              <a:buClr>
                <a:schemeClr val="lt1"/>
              </a:buClr>
              <a:buSzPts val="2800"/>
              <a:buNone/>
            </a:pPr>
            <a:r>
              <a:t/>
            </a:r>
            <a:endParaRPr/>
          </a:p>
        </p:txBody>
      </p:sp>
      <p:pic>
        <p:nvPicPr>
          <p:cNvPr id="97" name="Google Shape;97;ga1eac15f37_0_5"/>
          <p:cNvPicPr preferRelativeResize="0"/>
          <p:nvPr/>
        </p:nvPicPr>
        <p:blipFill rotWithShape="1">
          <a:blip r:embed="rId3">
            <a:alphaModFix/>
          </a:blip>
          <a:srcRect b="0" l="0" r="0" t="0"/>
          <a:stretch/>
        </p:blipFill>
        <p:spPr>
          <a:xfrm>
            <a:off x="5722620" y="1641073"/>
            <a:ext cx="5867400" cy="46386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0"/>
          <p:cNvSpPr txBox="1"/>
          <p:nvPr>
            <p:ph type="title"/>
          </p:nvPr>
        </p:nvSpPr>
        <p:spPr>
          <a:xfrm>
            <a:off x="2291324" y="2936425"/>
            <a:ext cx="8038200" cy="1325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1"/>
              </a:buClr>
              <a:buSzPts val="4400"/>
              <a:buFont typeface="Calibri"/>
              <a:buNone/>
            </a:pPr>
            <a:r>
              <a:rPr lang="en-GB">
                <a:solidFill>
                  <a:schemeClr val="accent1"/>
                </a:solidFill>
              </a:rPr>
              <a:t>¡Demo time!</a:t>
            </a:r>
            <a:endParaRPr sz="5500">
              <a:solidFill>
                <a:schemeClr val="accent1"/>
              </a:solidFill>
            </a:endParaRPr>
          </a:p>
          <a:p>
            <a:pPr indent="0" lvl="0" marL="0" rtl="0" algn="ctr">
              <a:lnSpc>
                <a:spcPct val="90000"/>
              </a:lnSpc>
              <a:spcBef>
                <a:spcPts val="0"/>
              </a:spcBef>
              <a:spcAft>
                <a:spcPts val="0"/>
              </a:spcAft>
              <a:buClr>
                <a:schemeClr val="accent1"/>
              </a:buClr>
              <a:buSzPts val="4400"/>
              <a:buFont typeface="Calibri"/>
              <a:buNone/>
            </a:pPr>
            <a:r>
              <a:rPr lang="en-GB" sz="2200" u="sng">
                <a:solidFill>
                  <a:schemeClr val="hlink"/>
                </a:solidFill>
                <a:latin typeface="Arial"/>
                <a:ea typeface="Arial"/>
                <a:cs typeface="Arial"/>
                <a:sym typeface="Arial"/>
                <a:hlinkClick r:id="rId3"/>
              </a:rPr>
              <a:t>http://www.r2d3.us/visual-intro-to-machine-learning-part-1/</a:t>
            </a:r>
            <a:endParaRPr sz="5500">
              <a:solidFill>
                <a:schemeClr val="accen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a1eac15f37_0_0"/>
          <p:cNvSpPr txBox="1"/>
          <p:nvPr>
            <p:ph type="title"/>
          </p:nvPr>
        </p:nvSpPr>
        <p:spPr>
          <a:xfrm>
            <a:off x="2276518" y="2330166"/>
            <a:ext cx="7638900" cy="21978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FF0000"/>
              </a:buClr>
              <a:buSzPts val="4400"/>
              <a:buFont typeface="Calibri"/>
              <a:buNone/>
            </a:pPr>
            <a:r>
              <a:rPr lang="en-GB">
                <a:solidFill>
                  <a:srgbClr val="FF0000"/>
                </a:solidFill>
              </a:rPr>
              <a:t>Definición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lang="en-GB">
                <a:solidFill>
                  <a:srgbClr val="FF0000"/>
                </a:solidFill>
              </a:rPr>
              <a:t>Definición</a:t>
            </a:r>
            <a:endParaRPr>
              <a:solidFill>
                <a:srgbClr val="FF0000"/>
              </a:solidFill>
            </a:endParaRPr>
          </a:p>
        </p:txBody>
      </p:sp>
      <p:sp>
        <p:nvSpPr>
          <p:cNvPr id="110" name="Google Shape;110;p2"/>
          <p:cNvSpPr txBox="1"/>
          <p:nvPr>
            <p:ph idx="1" type="body"/>
          </p:nvPr>
        </p:nvSpPr>
        <p:spPr>
          <a:xfrm>
            <a:off x="838200" y="1385725"/>
            <a:ext cx="3463500" cy="520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b="1" lang="en-GB" sz="2500"/>
              <a:t>Algoritmo supervisado</a:t>
            </a:r>
            <a:endParaRPr b="1" sz="2500"/>
          </a:p>
          <a:p>
            <a:pPr indent="0" lvl="0" marL="0" rtl="0" algn="l">
              <a:lnSpc>
                <a:spcPct val="90000"/>
              </a:lnSpc>
              <a:spcBef>
                <a:spcPts val="0"/>
              </a:spcBef>
              <a:spcAft>
                <a:spcPts val="0"/>
              </a:spcAft>
              <a:buNone/>
            </a:pPr>
            <a:r>
              <a:rPr b="1" lang="en-GB" sz="2500"/>
              <a:t>White box</a:t>
            </a:r>
            <a:endParaRPr b="1" sz="2500"/>
          </a:p>
          <a:p>
            <a:pPr indent="-50800" lvl="0" marL="228600" rtl="0" algn="l">
              <a:lnSpc>
                <a:spcPct val="90000"/>
              </a:lnSpc>
              <a:spcBef>
                <a:spcPts val="1000"/>
              </a:spcBef>
              <a:spcAft>
                <a:spcPts val="0"/>
              </a:spcAft>
              <a:buClr>
                <a:schemeClr val="lt1"/>
              </a:buClr>
              <a:buSzPts val="2800"/>
              <a:buNone/>
            </a:pPr>
            <a:r>
              <a:t/>
            </a:r>
            <a:endParaRPr b="1" sz="2900"/>
          </a:p>
        </p:txBody>
      </p:sp>
      <p:sp>
        <p:nvSpPr>
          <p:cNvPr id="111" name="Google Shape;111;p2"/>
          <p:cNvSpPr txBox="1"/>
          <p:nvPr>
            <p:ph idx="1" type="body"/>
          </p:nvPr>
        </p:nvSpPr>
        <p:spPr>
          <a:xfrm>
            <a:off x="6272125" y="898575"/>
            <a:ext cx="5452800" cy="7470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None/>
            </a:pPr>
            <a:r>
              <a:rPr b="1" lang="en-GB" sz="2500"/>
              <a:t>Clasificación y Regresión</a:t>
            </a:r>
            <a:endParaRPr b="1" sz="2500"/>
          </a:p>
          <a:p>
            <a:pPr indent="-50800" lvl="0" marL="228600" rtl="0" algn="ctr">
              <a:lnSpc>
                <a:spcPct val="90000"/>
              </a:lnSpc>
              <a:spcBef>
                <a:spcPts val="1000"/>
              </a:spcBef>
              <a:spcAft>
                <a:spcPts val="0"/>
              </a:spcAft>
              <a:buClr>
                <a:schemeClr val="lt1"/>
              </a:buClr>
              <a:buSzPts val="2800"/>
              <a:buNone/>
            </a:pPr>
            <a:r>
              <a:t/>
            </a:r>
            <a:endParaRPr b="1" sz="2900"/>
          </a:p>
        </p:txBody>
      </p:sp>
      <p:sp>
        <p:nvSpPr>
          <p:cNvPr id="112" name="Google Shape;112;p2"/>
          <p:cNvSpPr txBox="1"/>
          <p:nvPr>
            <p:ph idx="1" type="body"/>
          </p:nvPr>
        </p:nvSpPr>
        <p:spPr>
          <a:xfrm>
            <a:off x="1668775" y="3463900"/>
            <a:ext cx="3362700" cy="7470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None/>
            </a:pPr>
            <a:r>
              <a:rPr b="1" lang="en-GB" sz="2500"/>
              <a:t>No lineal</a:t>
            </a:r>
            <a:endParaRPr b="1" sz="2500"/>
          </a:p>
          <a:p>
            <a:pPr indent="-50800" lvl="0" marL="228600" rtl="0" algn="ctr">
              <a:lnSpc>
                <a:spcPct val="90000"/>
              </a:lnSpc>
              <a:spcBef>
                <a:spcPts val="1000"/>
              </a:spcBef>
              <a:spcAft>
                <a:spcPts val="0"/>
              </a:spcAft>
              <a:buClr>
                <a:schemeClr val="lt1"/>
              </a:buClr>
              <a:buSzPts val="2800"/>
              <a:buNone/>
            </a:pPr>
            <a:r>
              <a:t/>
            </a:r>
            <a:endParaRPr b="1" sz="2900"/>
          </a:p>
        </p:txBody>
      </p:sp>
      <p:pic>
        <p:nvPicPr>
          <p:cNvPr id="113" name="Google Shape;113;p2"/>
          <p:cNvPicPr preferRelativeResize="0"/>
          <p:nvPr/>
        </p:nvPicPr>
        <p:blipFill>
          <a:blip r:embed="rId3">
            <a:alphaModFix/>
          </a:blip>
          <a:stretch>
            <a:fillRect/>
          </a:stretch>
        </p:blipFill>
        <p:spPr>
          <a:xfrm>
            <a:off x="188825" y="3855358"/>
            <a:ext cx="3437220" cy="2718832"/>
          </a:xfrm>
          <a:prstGeom prst="rect">
            <a:avLst/>
          </a:prstGeom>
          <a:noFill/>
          <a:ln>
            <a:noFill/>
          </a:ln>
        </p:spPr>
      </p:pic>
      <p:pic>
        <p:nvPicPr>
          <p:cNvPr id="114" name="Google Shape;114;p2"/>
          <p:cNvPicPr preferRelativeResize="0"/>
          <p:nvPr/>
        </p:nvPicPr>
        <p:blipFill>
          <a:blip r:embed="rId4">
            <a:alphaModFix/>
          </a:blip>
          <a:stretch>
            <a:fillRect/>
          </a:stretch>
        </p:blipFill>
        <p:spPr>
          <a:xfrm>
            <a:off x="3024307" y="3802500"/>
            <a:ext cx="3544418" cy="2803575"/>
          </a:xfrm>
          <a:prstGeom prst="rect">
            <a:avLst/>
          </a:prstGeom>
          <a:noFill/>
          <a:ln>
            <a:noFill/>
          </a:ln>
        </p:spPr>
      </p:pic>
      <p:pic>
        <p:nvPicPr>
          <p:cNvPr descr="Decision Trees modified" id="115" name="Google Shape;115;p2"/>
          <p:cNvPicPr preferRelativeResize="0"/>
          <p:nvPr/>
        </p:nvPicPr>
        <p:blipFill rotWithShape="1">
          <a:blip r:embed="rId5">
            <a:alphaModFix/>
          </a:blip>
          <a:srcRect b="0" l="0" r="0" t="0"/>
          <a:stretch/>
        </p:blipFill>
        <p:spPr>
          <a:xfrm>
            <a:off x="6897125" y="1526825"/>
            <a:ext cx="4202825" cy="2145766"/>
          </a:xfrm>
          <a:prstGeom prst="rect">
            <a:avLst/>
          </a:prstGeom>
          <a:noFill/>
          <a:ln>
            <a:noFill/>
          </a:ln>
        </p:spPr>
      </p:pic>
      <p:pic>
        <p:nvPicPr>
          <p:cNvPr id="116" name="Google Shape;116;p2"/>
          <p:cNvPicPr preferRelativeResize="0"/>
          <p:nvPr/>
        </p:nvPicPr>
        <p:blipFill rotWithShape="1">
          <a:blip r:embed="rId6">
            <a:alphaModFix/>
          </a:blip>
          <a:srcRect b="0" l="0" r="0" t="0"/>
          <a:stretch/>
        </p:blipFill>
        <p:spPr>
          <a:xfrm>
            <a:off x="6897119" y="3855360"/>
            <a:ext cx="4202821" cy="2527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a1eac15f37_0_4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0000"/>
              </a:buClr>
              <a:buSzPts val="4400"/>
              <a:buFont typeface="Calibri"/>
              <a:buNone/>
            </a:pPr>
            <a:r>
              <a:rPr lang="en-GB">
                <a:solidFill>
                  <a:srgbClr val="FF0000"/>
                </a:solidFill>
              </a:rPr>
              <a:t>Algunos términos importantes</a:t>
            </a:r>
            <a:endParaRPr/>
          </a:p>
        </p:txBody>
      </p:sp>
      <p:sp>
        <p:nvSpPr>
          <p:cNvPr id="123" name="Google Shape;123;ga1eac15f37_0_43"/>
          <p:cNvSpPr txBox="1"/>
          <p:nvPr/>
        </p:nvSpPr>
        <p:spPr>
          <a:xfrm>
            <a:off x="838200" y="1871875"/>
            <a:ext cx="5679300" cy="452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000">
                <a:solidFill>
                  <a:schemeClr val="lt1"/>
                </a:solidFill>
                <a:latin typeface="Calibri"/>
                <a:ea typeface="Calibri"/>
                <a:cs typeface="Calibri"/>
                <a:sym typeface="Calibri"/>
              </a:rPr>
              <a:t>Nodo</a:t>
            </a:r>
            <a:endParaRPr b="1" sz="2000">
              <a:solidFill>
                <a:schemeClr val="lt1"/>
              </a:solidFill>
              <a:latin typeface="Calibri"/>
              <a:ea typeface="Calibri"/>
              <a:cs typeface="Calibri"/>
              <a:sym typeface="Calibri"/>
            </a:endParaRPr>
          </a:p>
          <a:p>
            <a:pPr indent="0" lvl="0" marL="0" rtl="0" algn="l">
              <a:spcBef>
                <a:spcPts val="0"/>
              </a:spcBef>
              <a:spcAft>
                <a:spcPts val="0"/>
              </a:spcAft>
              <a:buNone/>
            </a:pPr>
            <a:r>
              <a:rPr lang="en-GB" sz="1900">
                <a:solidFill>
                  <a:schemeClr val="lt1"/>
                </a:solidFill>
                <a:latin typeface="Calibri"/>
                <a:ea typeface="Calibri"/>
                <a:cs typeface="Calibri"/>
                <a:sym typeface="Calibri"/>
              </a:rPr>
              <a:t>Decisión tomada dentro del árbol.</a:t>
            </a:r>
            <a:endParaRPr sz="1900">
              <a:solidFill>
                <a:schemeClr val="lt1"/>
              </a:solidFill>
              <a:latin typeface="Calibri"/>
              <a:ea typeface="Calibri"/>
              <a:cs typeface="Calibri"/>
              <a:sym typeface="Calibri"/>
            </a:endParaRPr>
          </a:p>
          <a:p>
            <a:pPr indent="0" lvl="0" marL="0" rtl="0" algn="l">
              <a:spcBef>
                <a:spcPts val="0"/>
              </a:spcBef>
              <a:spcAft>
                <a:spcPts val="0"/>
              </a:spcAft>
              <a:buNone/>
            </a:pPr>
            <a:r>
              <a:t/>
            </a:r>
            <a:endParaRPr sz="1900">
              <a:solidFill>
                <a:schemeClr val="lt1"/>
              </a:solidFill>
              <a:latin typeface="Calibri"/>
              <a:ea typeface="Calibri"/>
              <a:cs typeface="Calibri"/>
              <a:sym typeface="Calibri"/>
            </a:endParaRPr>
          </a:p>
          <a:p>
            <a:pPr indent="0" lvl="0" marL="0" rtl="0" algn="l">
              <a:spcBef>
                <a:spcPts val="0"/>
              </a:spcBef>
              <a:spcAft>
                <a:spcPts val="0"/>
              </a:spcAft>
              <a:buNone/>
            </a:pPr>
            <a:r>
              <a:rPr b="1" lang="en-GB" sz="2000">
                <a:solidFill>
                  <a:schemeClr val="lt1"/>
                </a:solidFill>
                <a:latin typeface="Calibri"/>
                <a:ea typeface="Calibri"/>
                <a:cs typeface="Calibri"/>
                <a:sym typeface="Calibri"/>
              </a:rPr>
              <a:t>Split</a:t>
            </a:r>
            <a:endParaRPr b="1" sz="2000">
              <a:solidFill>
                <a:schemeClr val="lt1"/>
              </a:solidFill>
              <a:latin typeface="Calibri"/>
              <a:ea typeface="Calibri"/>
              <a:cs typeface="Calibri"/>
              <a:sym typeface="Calibri"/>
            </a:endParaRPr>
          </a:p>
          <a:p>
            <a:pPr indent="0" lvl="0" marL="0" rtl="0" algn="l">
              <a:spcBef>
                <a:spcPts val="0"/>
              </a:spcBef>
              <a:spcAft>
                <a:spcPts val="0"/>
              </a:spcAft>
              <a:buNone/>
            </a:pPr>
            <a:r>
              <a:rPr lang="en-GB" sz="1900">
                <a:solidFill>
                  <a:schemeClr val="lt1"/>
                </a:solidFill>
                <a:latin typeface="Calibri"/>
                <a:ea typeface="Calibri"/>
                <a:cs typeface="Calibri"/>
                <a:sym typeface="Calibri"/>
              </a:rPr>
              <a:t>División de una feature</a:t>
            </a:r>
            <a:endParaRPr sz="1900">
              <a:solidFill>
                <a:schemeClr val="lt1"/>
              </a:solidFill>
              <a:latin typeface="Calibri"/>
              <a:ea typeface="Calibri"/>
              <a:cs typeface="Calibri"/>
              <a:sym typeface="Calibri"/>
            </a:endParaRPr>
          </a:p>
          <a:p>
            <a:pPr indent="0" lvl="0" marL="0" rtl="0" algn="l">
              <a:spcBef>
                <a:spcPts val="0"/>
              </a:spcBef>
              <a:spcAft>
                <a:spcPts val="0"/>
              </a:spcAft>
              <a:buNone/>
            </a:pPr>
            <a:r>
              <a:t/>
            </a:r>
            <a:endParaRPr sz="1900">
              <a:solidFill>
                <a:schemeClr val="lt1"/>
              </a:solidFill>
              <a:latin typeface="Calibri"/>
              <a:ea typeface="Calibri"/>
              <a:cs typeface="Calibri"/>
              <a:sym typeface="Calibri"/>
            </a:endParaRPr>
          </a:p>
          <a:p>
            <a:pPr indent="0" lvl="0" marL="0" rtl="0" algn="l">
              <a:spcBef>
                <a:spcPts val="0"/>
              </a:spcBef>
              <a:spcAft>
                <a:spcPts val="0"/>
              </a:spcAft>
              <a:buNone/>
            </a:pPr>
            <a:r>
              <a:rPr b="1" lang="en-GB" sz="2000">
                <a:solidFill>
                  <a:schemeClr val="lt1"/>
                </a:solidFill>
                <a:latin typeface="Calibri"/>
                <a:ea typeface="Calibri"/>
                <a:cs typeface="Calibri"/>
                <a:sym typeface="Calibri"/>
              </a:rPr>
              <a:t>Profundidad del árbol (Depth)</a:t>
            </a:r>
            <a:endParaRPr b="1" sz="2000">
              <a:solidFill>
                <a:schemeClr val="lt1"/>
              </a:solidFill>
              <a:latin typeface="Calibri"/>
              <a:ea typeface="Calibri"/>
              <a:cs typeface="Calibri"/>
              <a:sym typeface="Calibri"/>
            </a:endParaRPr>
          </a:p>
          <a:p>
            <a:pPr indent="0" lvl="0" marL="0" rtl="0" algn="l">
              <a:spcBef>
                <a:spcPts val="0"/>
              </a:spcBef>
              <a:spcAft>
                <a:spcPts val="0"/>
              </a:spcAft>
              <a:buNone/>
            </a:pPr>
            <a:r>
              <a:rPr lang="en-GB" sz="1900">
                <a:solidFill>
                  <a:schemeClr val="lt1"/>
                </a:solidFill>
                <a:latin typeface="Calibri"/>
                <a:ea typeface="Calibri"/>
                <a:cs typeface="Calibri"/>
                <a:sym typeface="Calibri"/>
              </a:rPr>
              <a:t>Cuántos niveles tiene el árbol. En este ejmplo serían dos</a:t>
            </a:r>
            <a:endParaRPr sz="1900">
              <a:solidFill>
                <a:schemeClr val="lt1"/>
              </a:solidFill>
              <a:latin typeface="Calibri"/>
              <a:ea typeface="Calibri"/>
              <a:cs typeface="Calibri"/>
              <a:sym typeface="Calibri"/>
            </a:endParaRPr>
          </a:p>
          <a:p>
            <a:pPr indent="0" lvl="0" marL="0" rtl="0" algn="l">
              <a:spcBef>
                <a:spcPts val="0"/>
              </a:spcBef>
              <a:spcAft>
                <a:spcPts val="0"/>
              </a:spcAft>
              <a:buNone/>
            </a:pPr>
            <a:r>
              <a:t/>
            </a:r>
            <a:endParaRPr sz="1900">
              <a:solidFill>
                <a:schemeClr val="lt1"/>
              </a:solidFill>
              <a:latin typeface="Calibri"/>
              <a:ea typeface="Calibri"/>
              <a:cs typeface="Calibri"/>
              <a:sym typeface="Calibri"/>
            </a:endParaRPr>
          </a:p>
          <a:p>
            <a:pPr indent="0" lvl="0" marL="0" rtl="0" algn="l">
              <a:spcBef>
                <a:spcPts val="0"/>
              </a:spcBef>
              <a:spcAft>
                <a:spcPts val="0"/>
              </a:spcAft>
              <a:buNone/>
            </a:pPr>
            <a:r>
              <a:rPr b="1" lang="en-GB" sz="2000">
                <a:solidFill>
                  <a:schemeClr val="lt1"/>
                </a:solidFill>
                <a:latin typeface="Calibri"/>
                <a:ea typeface="Calibri"/>
                <a:cs typeface="Calibri"/>
                <a:sym typeface="Calibri"/>
              </a:rPr>
              <a:t>Top-Down Greedy o CART algorithm</a:t>
            </a:r>
            <a:endParaRPr b="1" sz="2000">
              <a:solidFill>
                <a:schemeClr val="lt1"/>
              </a:solidFill>
              <a:latin typeface="Calibri"/>
              <a:ea typeface="Calibri"/>
              <a:cs typeface="Calibri"/>
              <a:sym typeface="Calibri"/>
            </a:endParaRPr>
          </a:p>
          <a:p>
            <a:pPr indent="0" lvl="0" marL="0" rtl="0" algn="l">
              <a:spcBef>
                <a:spcPts val="0"/>
              </a:spcBef>
              <a:spcAft>
                <a:spcPts val="0"/>
              </a:spcAft>
              <a:buNone/>
            </a:pPr>
            <a:r>
              <a:rPr lang="en-GB" sz="1900">
                <a:solidFill>
                  <a:schemeClr val="lt1"/>
                </a:solidFill>
                <a:latin typeface="Calibri"/>
                <a:ea typeface="Calibri"/>
                <a:cs typeface="Calibri"/>
                <a:sym typeface="Calibri"/>
              </a:rPr>
              <a:t>Técnica utilizada en el split. Divide la feature en dos.</a:t>
            </a:r>
            <a:endParaRPr sz="1900">
              <a:solidFill>
                <a:schemeClr val="lt1"/>
              </a:solidFill>
              <a:latin typeface="Calibri"/>
              <a:ea typeface="Calibri"/>
              <a:cs typeface="Calibri"/>
              <a:sym typeface="Calibri"/>
            </a:endParaRPr>
          </a:p>
          <a:p>
            <a:pPr indent="0" lvl="0" marL="0" rtl="0" algn="l">
              <a:spcBef>
                <a:spcPts val="0"/>
              </a:spcBef>
              <a:spcAft>
                <a:spcPts val="0"/>
              </a:spcAft>
              <a:buNone/>
            </a:pPr>
            <a:r>
              <a:t/>
            </a:r>
            <a:endParaRPr sz="1900">
              <a:solidFill>
                <a:schemeClr val="lt1"/>
              </a:solidFill>
              <a:latin typeface="Calibri"/>
              <a:ea typeface="Calibri"/>
              <a:cs typeface="Calibri"/>
              <a:sym typeface="Calibri"/>
            </a:endParaRPr>
          </a:p>
          <a:p>
            <a:pPr indent="0" lvl="0" marL="0" rtl="0" algn="l">
              <a:spcBef>
                <a:spcPts val="0"/>
              </a:spcBef>
              <a:spcAft>
                <a:spcPts val="0"/>
              </a:spcAft>
              <a:buNone/>
            </a:pPr>
            <a:r>
              <a:rPr b="1" lang="en-GB" sz="2000">
                <a:solidFill>
                  <a:schemeClr val="lt1"/>
                </a:solidFill>
                <a:latin typeface="Calibri"/>
                <a:ea typeface="Calibri"/>
                <a:cs typeface="Calibri"/>
                <a:sym typeface="Calibri"/>
              </a:rPr>
              <a:t>Leaf node</a:t>
            </a:r>
            <a:endParaRPr b="1" sz="2000">
              <a:solidFill>
                <a:schemeClr val="lt1"/>
              </a:solidFill>
              <a:latin typeface="Calibri"/>
              <a:ea typeface="Calibri"/>
              <a:cs typeface="Calibri"/>
              <a:sym typeface="Calibri"/>
            </a:endParaRPr>
          </a:p>
          <a:p>
            <a:pPr indent="0" lvl="0" marL="0" rtl="0" algn="l">
              <a:spcBef>
                <a:spcPts val="0"/>
              </a:spcBef>
              <a:spcAft>
                <a:spcPts val="0"/>
              </a:spcAft>
              <a:buNone/>
            </a:pPr>
            <a:r>
              <a:rPr lang="en-GB" sz="1900">
                <a:solidFill>
                  <a:schemeClr val="lt1"/>
                </a:solidFill>
                <a:latin typeface="Calibri"/>
                <a:ea typeface="Calibri"/>
                <a:cs typeface="Calibri"/>
                <a:sym typeface="Calibri"/>
              </a:rPr>
              <a:t>Nodo que no tiene más hijos</a:t>
            </a:r>
            <a:endParaRPr sz="1900">
              <a:solidFill>
                <a:schemeClr val="lt1"/>
              </a:solidFill>
              <a:latin typeface="Calibri"/>
              <a:ea typeface="Calibri"/>
              <a:cs typeface="Calibri"/>
              <a:sym typeface="Calibri"/>
            </a:endParaRPr>
          </a:p>
          <a:p>
            <a:pPr indent="0" lvl="0" marL="0" rtl="0" algn="l">
              <a:spcBef>
                <a:spcPts val="0"/>
              </a:spcBef>
              <a:spcAft>
                <a:spcPts val="0"/>
              </a:spcAft>
              <a:buNone/>
            </a:pPr>
            <a:r>
              <a:t/>
            </a:r>
            <a:endParaRPr sz="1900">
              <a:solidFill>
                <a:schemeClr val="lt1"/>
              </a:solidFill>
              <a:latin typeface="Calibri"/>
              <a:ea typeface="Calibri"/>
              <a:cs typeface="Calibri"/>
              <a:sym typeface="Calibri"/>
            </a:endParaRPr>
          </a:p>
          <a:p>
            <a:pPr indent="0" lvl="0" marL="0" rtl="0" algn="l">
              <a:spcBef>
                <a:spcPts val="0"/>
              </a:spcBef>
              <a:spcAft>
                <a:spcPts val="0"/>
              </a:spcAft>
              <a:buNone/>
            </a:pPr>
            <a:r>
              <a:t/>
            </a:r>
            <a:endParaRPr sz="1900">
              <a:solidFill>
                <a:schemeClr val="lt1"/>
              </a:solidFill>
              <a:latin typeface="Calibri"/>
              <a:ea typeface="Calibri"/>
              <a:cs typeface="Calibri"/>
              <a:sym typeface="Calibri"/>
            </a:endParaRPr>
          </a:p>
        </p:txBody>
      </p:sp>
      <p:pic>
        <p:nvPicPr>
          <p:cNvPr id="124" name="Google Shape;124;ga1eac15f37_0_43"/>
          <p:cNvPicPr preferRelativeResize="0"/>
          <p:nvPr/>
        </p:nvPicPr>
        <p:blipFill>
          <a:blip r:embed="rId3">
            <a:alphaModFix/>
          </a:blip>
          <a:stretch>
            <a:fillRect/>
          </a:stretch>
        </p:blipFill>
        <p:spPr>
          <a:xfrm>
            <a:off x="6993150" y="2365426"/>
            <a:ext cx="4360650" cy="3063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a1eac15f37_0_37"/>
          <p:cNvSpPr txBox="1"/>
          <p:nvPr>
            <p:ph type="title"/>
          </p:nvPr>
        </p:nvSpPr>
        <p:spPr>
          <a:xfrm>
            <a:off x="2276518" y="2330166"/>
            <a:ext cx="7638900" cy="21978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FF0000"/>
              </a:buClr>
              <a:buSzPts val="4400"/>
              <a:buFont typeface="Calibri"/>
              <a:buNone/>
            </a:pPr>
            <a:r>
              <a:rPr lang="en-GB">
                <a:solidFill>
                  <a:srgbClr val="FF0000"/>
                </a:solidFill>
              </a:rPr>
              <a:t>¿Cómo creamos un árbol de decisión?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a1eac15f37_0_5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0000"/>
              </a:buClr>
              <a:buSzPts val="4400"/>
              <a:buFont typeface="Calibri"/>
              <a:buNone/>
            </a:pPr>
            <a:r>
              <a:rPr lang="en-GB">
                <a:solidFill>
                  <a:srgbClr val="FF0000"/>
                </a:solidFill>
              </a:rPr>
              <a:t>Funcionamiento</a:t>
            </a:r>
            <a:endParaRPr/>
          </a:p>
        </p:txBody>
      </p:sp>
      <p:sp>
        <p:nvSpPr>
          <p:cNvPr id="137" name="Google Shape;137;ga1eac15f37_0_54"/>
          <p:cNvSpPr txBox="1"/>
          <p:nvPr/>
        </p:nvSpPr>
        <p:spPr>
          <a:xfrm>
            <a:off x="838200" y="1871875"/>
            <a:ext cx="5458200" cy="45267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lt1"/>
              </a:buClr>
              <a:buSzPts val="2000"/>
              <a:buFont typeface="Calibri"/>
              <a:buAutoNum type="arabicPeriod"/>
            </a:pPr>
            <a:r>
              <a:rPr lang="en-GB" sz="2000">
                <a:solidFill>
                  <a:schemeClr val="lt1"/>
                </a:solidFill>
                <a:latin typeface="Calibri"/>
                <a:ea typeface="Calibri"/>
                <a:cs typeface="Calibri"/>
                <a:sym typeface="Calibri"/>
              </a:rPr>
              <a:t>Dividimos el espacio muestral con la feature más predictiva (ahora vemos)</a:t>
            </a:r>
            <a:endParaRPr sz="2000">
              <a:solidFill>
                <a:schemeClr val="lt1"/>
              </a:solidFill>
              <a:latin typeface="Calibri"/>
              <a:ea typeface="Calibri"/>
              <a:cs typeface="Calibri"/>
              <a:sym typeface="Calibri"/>
            </a:endParaRPr>
          </a:p>
          <a:p>
            <a:pPr indent="-355600" lvl="0" marL="457200" rtl="0" algn="l">
              <a:spcBef>
                <a:spcPts val="0"/>
              </a:spcBef>
              <a:spcAft>
                <a:spcPts val="0"/>
              </a:spcAft>
              <a:buClr>
                <a:schemeClr val="lt1"/>
              </a:buClr>
              <a:buSzPts val="2000"/>
              <a:buFont typeface="Calibri"/>
              <a:buAutoNum type="arabicPeriod"/>
            </a:pPr>
            <a:r>
              <a:rPr lang="en-GB" sz="2000">
                <a:solidFill>
                  <a:schemeClr val="lt1"/>
                </a:solidFill>
                <a:latin typeface="Calibri"/>
                <a:ea typeface="Calibri"/>
                <a:cs typeface="Calibri"/>
                <a:sym typeface="Calibri"/>
              </a:rPr>
              <a:t>Tras esta división se vuelve a dividir en el siguiente nivel con la siguiente feature más predictiva.</a:t>
            </a:r>
            <a:endParaRPr sz="2000">
              <a:solidFill>
                <a:schemeClr val="lt1"/>
              </a:solidFill>
              <a:latin typeface="Calibri"/>
              <a:ea typeface="Calibri"/>
              <a:cs typeface="Calibri"/>
              <a:sym typeface="Calibri"/>
            </a:endParaRPr>
          </a:p>
          <a:p>
            <a:pPr indent="-355600" lvl="0" marL="457200" rtl="0" algn="l">
              <a:spcBef>
                <a:spcPts val="0"/>
              </a:spcBef>
              <a:spcAft>
                <a:spcPts val="0"/>
              </a:spcAft>
              <a:buClr>
                <a:schemeClr val="lt1"/>
              </a:buClr>
              <a:buSzPts val="2000"/>
              <a:buFont typeface="Calibri"/>
              <a:buAutoNum type="arabicPeriod"/>
            </a:pPr>
            <a:r>
              <a:rPr lang="en-GB" sz="2000">
                <a:solidFill>
                  <a:schemeClr val="lt1"/>
                </a:solidFill>
                <a:latin typeface="Calibri"/>
                <a:ea typeface="Calibri"/>
                <a:cs typeface="Calibri"/>
                <a:sym typeface="Calibri"/>
              </a:rPr>
              <a:t>Y así, hasta que alcanzamos un criterio de parada:</a:t>
            </a:r>
            <a:endParaRPr sz="2000">
              <a:solidFill>
                <a:schemeClr val="lt1"/>
              </a:solidFill>
              <a:latin typeface="Calibri"/>
              <a:ea typeface="Calibri"/>
              <a:cs typeface="Calibri"/>
              <a:sym typeface="Calibri"/>
            </a:endParaRPr>
          </a:p>
          <a:p>
            <a:pPr indent="-355600" lvl="1" marL="914400" rtl="0" algn="l">
              <a:spcBef>
                <a:spcPts val="0"/>
              </a:spcBef>
              <a:spcAft>
                <a:spcPts val="0"/>
              </a:spcAft>
              <a:buClr>
                <a:schemeClr val="lt1"/>
              </a:buClr>
              <a:buSzPts val="2000"/>
              <a:buFont typeface="Calibri"/>
              <a:buAutoNum type="alphaLcPeriod"/>
            </a:pPr>
            <a:r>
              <a:rPr lang="en-GB" sz="2000">
                <a:solidFill>
                  <a:schemeClr val="lt1"/>
                </a:solidFill>
                <a:latin typeface="Calibri"/>
                <a:ea typeface="Calibri"/>
                <a:cs typeface="Calibri"/>
                <a:sym typeface="Calibri"/>
              </a:rPr>
              <a:t>Están todos lo elementos de la clase clasificados perfectamente (</a:t>
            </a:r>
            <a:r>
              <a:rPr b="1" lang="en-GB" sz="2000">
                <a:solidFill>
                  <a:schemeClr val="lt1"/>
                </a:solidFill>
                <a:latin typeface="Calibri"/>
                <a:ea typeface="Calibri"/>
                <a:cs typeface="Calibri"/>
                <a:sym typeface="Calibri"/>
              </a:rPr>
              <a:t>WARNING</a:t>
            </a:r>
            <a:r>
              <a:rPr lang="en-GB" sz="2000">
                <a:solidFill>
                  <a:schemeClr val="lt1"/>
                </a:solidFill>
                <a:latin typeface="Calibri"/>
                <a:ea typeface="Calibri"/>
                <a:cs typeface="Calibri"/>
                <a:sym typeface="Calibri"/>
              </a:rPr>
              <a:t>)</a:t>
            </a:r>
            <a:endParaRPr sz="2000">
              <a:solidFill>
                <a:schemeClr val="lt1"/>
              </a:solidFill>
              <a:latin typeface="Calibri"/>
              <a:ea typeface="Calibri"/>
              <a:cs typeface="Calibri"/>
              <a:sym typeface="Calibri"/>
            </a:endParaRPr>
          </a:p>
          <a:p>
            <a:pPr indent="-355600" lvl="1" marL="914400" rtl="0" algn="l">
              <a:spcBef>
                <a:spcPts val="0"/>
              </a:spcBef>
              <a:spcAft>
                <a:spcPts val="0"/>
              </a:spcAft>
              <a:buClr>
                <a:schemeClr val="lt1"/>
              </a:buClr>
              <a:buSzPts val="2000"/>
              <a:buFont typeface="Calibri"/>
              <a:buAutoNum type="alphaLcPeriod"/>
            </a:pPr>
            <a:r>
              <a:rPr lang="en-GB" sz="2000">
                <a:solidFill>
                  <a:schemeClr val="lt1"/>
                </a:solidFill>
                <a:latin typeface="Calibri"/>
                <a:ea typeface="Calibri"/>
                <a:cs typeface="Calibri"/>
                <a:sym typeface="Calibri"/>
              </a:rPr>
              <a:t>Ya no quedan features para seguir spliteando</a:t>
            </a:r>
            <a:endParaRPr sz="2000">
              <a:solidFill>
                <a:schemeClr val="lt1"/>
              </a:solidFill>
              <a:latin typeface="Calibri"/>
              <a:ea typeface="Calibri"/>
              <a:cs typeface="Calibri"/>
              <a:sym typeface="Calibri"/>
            </a:endParaRPr>
          </a:p>
          <a:p>
            <a:pPr indent="-355600" lvl="1" marL="914400" rtl="0" algn="l">
              <a:spcBef>
                <a:spcPts val="0"/>
              </a:spcBef>
              <a:spcAft>
                <a:spcPts val="0"/>
              </a:spcAft>
              <a:buClr>
                <a:schemeClr val="lt1"/>
              </a:buClr>
              <a:buSzPts val="2000"/>
              <a:buFont typeface="Calibri"/>
              <a:buAutoNum type="alphaLcPeriod"/>
            </a:pPr>
            <a:r>
              <a:rPr b="1" lang="en-GB" sz="2000">
                <a:solidFill>
                  <a:schemeClr val="lt1"/>
                </a:solidFill>
                <a:latin typeface="Calibri"/>
                <a:ea typeface="Calibri"/>
                <a:cs typeface="Calibri"/>
                <a:sym typeface="Calibri"/>
              </a:rPr>
              <a:t>El árbol alcanza un tamaño predefinido</a:t>
            </a:r>
            <a:endParaRPr b="1" sz="2000">
              <a:solidFill>
                <a:schemeClr val="lt1"/>
              </a:solidFill>
              <a:latin typeface="Calibri"/>
              <a:ea typeface="Calibri"/>
              <a:cs typeface="Calibri"/>
              <a:sym typeface="Calibri"/>
            </a:endParaRPr>
          </a:p>
          <a:p>
            <a:pPr indent="0" lvl="0" marL="0" rtl="0" algn="l">
              <a:spcBef>
                <a:spcPts val="0"/>
              </a:spcBef>
              <a:spcAft>
                <a:spcPts val="0"/>
              </a:spcAft>
              <a:buNone/>
            </a:pPr>
            <a:r>
              <a:t/>
            </a:r>
            <a:endParaRPr sz="2000">
              <a:solidFill>
                <a:schemeClr val="lt1"/>
              </a:solidFill>
              <a:latin typeface="Calibri"/>
              <a:ea typeface="Calibri"/>
              <a:cs typeface="Calibri"/>
              <a:sym typeface="Calibri"/>
            </a:endParaRPr>
          </a:p>
          <a:p>
            <a:pPr indent="0" lvl="0" marL="0" rtl="0" algn="l">
              <a:spcBef>
                <a:spcPts val="0"/>
              </a:spcBef>
              <a:spcAft>
                <a:spcPts val="0"/>
              </a:spcAft>
              <a:buNone/>
            </a:pPr>
            <a:r>
              <a:t/>
            </a:r>
            <a:endParaRPr sz="2000">
              <a:solidFill>
                <a:schemeClr val="lt1"/>
              </a:solidFill>
              <a:latin typeface="Calibri"/>
              <a:ea typeface="Calibri"/>
              <a:cs typeface="Calibri"/>
              <a:sym typeface="Calibri"/>
            </a:endParaRPr>
          </a:p>
        </p:txBody>
      </p:sp>
      <p:pic>
        <p:nvPicPr>
          <p:cNvPr id="138" name="Google Shape;138;ga1eac15f37_0_54"/>
          <p:cNvPicPr preferRelativeResize="0"/>
          <p:nvPr/>
        </p:nvPicPr>
        <p:blipFill>
          <a:blip r:embed="rId3">
            <a:alphaModFix/>
          </a:blip>
          <a:stretch>
            <a:fillRect/>
          </a:stretch>
        </p:blipFill>
        <p:spPr>
          <a:xfrm>
            <a:off x="6993150" y="2297351"/>
            <a:ext cx="4360650" cy="3063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a1eac15f37_0_62"/>
          <p:cNvSpPr txBox="1"/>
          <p:nvPr>
            <p:ph type="title"/>
          </p:nvPr>
        </p:nvSpPr>
        <p:spPr>
          <a:xfrm>
            <a:off x="2276518" y="2330166"/>
            <a:ext cx="7638900" cy="21978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FF0000"/>
              </a:buClr>
              <a:buSzPts val="4400"/>
              <a:buFont typeface="Calibri"/>
              <a:buNone/>
            </a:pPr>
            <a:r>
              <a:rPr lang="en-GB">
                <a:solidFill>
                  <a:srgbClr val="FF0000"/>
                </a:solidFill>
              </a:rPr>
              <a:t>¿Cuál es la feature más predictiva? </a:t>
            </a:r>
            <a:r>
              <a:rPr lang="en-GB">
                <a:solidFill>
                  <a:srgbClr val="FF0000"/>
                </a:solidFill>
              </a:rPr>
              <a:t>¿Cómo elegimos los splits?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a6d56d0a45_0_1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0000"/>
              </a:buClr>
              <a:buSzPts val="4400"/>
              <a:buFont typeface="Calibri"/>
              <a:buNone/>
            </a:pPr>
            <a:r>
              <a:rPr lang="en-GB">
                <a:solidFill>
                  <a:srgbClr val="FF0000"/>
                </a:solidFill>
              </a:rPr>
              <a:t>Mejores splits</a:t>
            </a:r>
            <a:endParaRPr/>
          </a:p>
        </p:txBody>
      </p:sp>
      <p:sp>
        <p:nvSpPr>
          <p:cNvPr id="151" name="Google Shape;151;ga6d56d0a45_0_16"/>
          <p:cNvSpPr txBox="1"/>
          <p:nvPr/>
        </p:nvSpPr>
        <p:spPr>
          <a:xfrm>
            <a:off x="838200" y="1463450"/>
            <a:ext cx="10515600" cy="495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lt1"/>
                </a:solidFill>
                <a:latin typeface="Calibri"/>
                <a:ea typeface="Calibri"/>
                <a:cs typeface="Calibri"/>
                <a:sym typeface="Calibri"/>
              </a:rPr>
              <a:t>Al igual que en regresión, teníamos una función de coste con la que entrenábamos nuestro algoritmo y elegíamos los pesos adecuados (w).</a:t>
            </a:r>
            <a:endParaRPr>
              <a:solidFill>
                <a:schemeClr val="lt1"/>
              </a:solidFill>
              <a:latin typeface="Calibri"/>
              <a:ea typeface="Calibri"/>
              <a:cs typeface="Calibri"/>
              <a:sym typeface="Calibri"/>
            </a:endParaRPr>
          </a:p>
          <a:p>
            <a:pPr indent="0" lvl="0" marL="0" rtl="0" algn="l">
              <a:spcBef>
                <a:spcPts val="0"/>
              </a:spcBef>
              <a:spcAft>
                <a:spcPts val="0"/>
              </a:spcAft>
              <a:buNone/>
            </a:pPr>
            <a:r>
              <a:t/>
            </a:r>
            <a:endParaRPr>
              <a:solidFill>
                <a:schemeClr val="lt1"/>
              </a:solidFill>
              <a:latin typeface="Calibri"/>
              <a:ea typeface="Calibri"/>
              <a:cs typeface="Calibri"/>
              <a:sym typeface="Calibri"/>
            </a:endParaRPr>
          </a:p>
          <a:p>
            <a:pPr indent="0" lvl="0" marL="0" rtl="0" algn="l">
              <a:spcBef>
                <a:spcPts val="0"/>
              </a:spcBef>
              <a:spcAft>
                <a:spcPts val="0"/>
              </a:spcAft>
              <a:buNone/>
            </a:pPr>
            <a:r>
              <a:rPr lang="en-GB">
                <a:solidFill>
                  <a:schemeClr val="lt1"/>
                </a:solidFill>
                <a:latin typeface="Calibri"/>
                <a:ea typeface="Calibri"/>
                <a:cs typeface="Calibri"/>
                <a:sym typeface="Calibri"/>
              </a:rPr>
              <a:t>En el caso de los árboles funciona de manera parecida. Necesitamos una métrica para saber si estamos haciendo bien las cosas.</a:t>
            </a:r>
            <a:endParaRPr>
              <a:solidFill>
                <a:schemeClr val="lt1"/>
              </a:solidFill>
              <a:latin typeface="Calibri"/>
              <a:ea typeface="Calibri"/>
              <a:cs typeface="Calibri"/>
              <a:sym typeface="Calibri"/>
            </a:endParaRPr>
          </a:p>
          <a:p>
            <a:pPr indent="0" lvl="0" marL="0" rtl="0" algn="l">
              <a:spcBef>
                <a:spcPts val="0"/>
              </a:spcBef>
              <a:spcAft>
                <a:spcPts val="0"/>
              </a:spcAft>
              <a:buNone/>
            </a:pPr>
            <a:r>
              <a:rPr lang="en-GB">
                <a:solidFill>
                  <a:schemeClr val="lt1"/>
                </a:solidFill>
                <a:latin typeface="Calibri"/>
                <a:ea typeface="Calibri"/>
                <a:cs typeface="Calibri"/>
                <a:sym typeface="Calibri"/>
              </a:rPr>
              <a:t>Las dos métricas más utilizadas son </a:t>
            </a:r>
            <a:r>
              <a:rPr b="1" lang="en-GB">
                <a:solidFill>
                  <a:schemeClr val="lt1"/>
                </a:solidFill>
                <a:latin typeface="Calibri"/>
                <a:ea typeface="Calibri"/>
                <a:cs typeface="Calibri"/>
                <a:sym typeface="Calibri"/>
              </a:rPr>
              <a:t>el gini y la </a:t>
            </a:r>
            <a:r>
              <a:rPr b="1" lang="en-GB" sz="1500">
                <a:solidFill>
                  <a:schemeClr val="lt1"/>
                </a:solidFill>
                <a:latin typeface="Calibri"/>
                <a:ea typeface="Calibri"/>
                <a:cs typeface="Calibri"/>
                <a:sym typeface="Calibri"/>
              </a:rPr>
              <a:t>entropía</a:t>
            </a:r>
            <a:r>
              <a:rPr lang="en-GB">
                <a:solidFill>
                  <a:schemeClr val="lt1"/>
                </a:solidFill>
                <a:latin typeface="Calibri"/>
                <a:ea typeface="Calibri"/>
                <a:cs typeface="Calibri"/>
                <a:sym typeface="Calibri"/>
              </a:rPr>
              <a:t>.</a:t>
            </a:r>
            <a:r>
              <a:rPr lang="en-GB">
                <a:solidFill>
                  <a:schemeClr val="lt1"/>
                </a:solidFill>
                <a:latin typeface="Calibri"/>
                <a:ea typeface="Calibri"/>
                <a:cs typeface="Calibri"/>
                <a:sym typeface="Calibri"/>
              </a:rPr>
              <a:t> La entropía te da una medida de la cantidad de información de los datos respecto al target, mientras que el gini te da una medida de la “impureza” del split. Un nodo será “puro” (gini=0), si tiene clasificadas perfectamente todas las clases.</a:t>
            </a:r>
            <a:endParaRPr>
              <a:solidFill>
                <a:schemeClr val="lt1"/>
              </a:solidFill>
              <a:latin typeface="Calibri"/>
              <a:ea typeface="Calibri"/>
              <a:cs typeface="Calibri"/>
              <a:sym typeface="Calibri"/>
            </a:endParaRPr>
          </a:p>
          <a:p>
            <a:pPr indent="0" lvl="0" marL="0" rtl="0" algn="l">
              <a:spcBef>
                <a:spcPts val="0"/>
              </a:spcBef>
              <a:spcAft>
                <a:spcPts val="0"/>
              </a:spcAft>
              <a:buNone/>
            </a:pPr>
            <a:r>
              <a:t/>
            </a:r>
            <a:endParaRPr>
              <a:solidFill>
                <a:schemeClr val="lt1"/>
              </a:solidFill>
              <a:latin typeface="Calibri"/>
              <a:ea typeface="Calibri"/>
              <a:cs typeface="Calibri"/>
              <a:sym typeface="Calibri"/>
            </a:endParaRPr>
          </a:p>
          <a:p>
            <a:pPr indent="0" lvl="0" marL="457200" rtl="0" algn="l">
              <a:spcBef>
                <a:spcPts val="0"/>
              </a:spcBef>
              <a:spcAft>
                <a:spcPts val="0"/>
              </a:spcAft>
              <a:buNone/>
            </a:pPr>
            <a:r>
              <a:rPr lang="en-GB" u="sng">
                <a:solidFill>
                  <a:schemeClr val="lt1"/>
                </a:solidFill>
                <a:latin typeface="Calibri"/>
                <a:ea typeface="Calibri"/>
                <a:cs typeface="Calibri"/>
                <a:sym typeface="Calibri"/>
              </a:rPr>
              <a:t>Gini</a:t>
            </a:r>
            <a:endParaRPr u="sng">
              <a:solidFill>
                <a:schemeClr val="lt1"/>
              </a:solidFill>
              <a:latin typeface="Calibri"/>
              <a:ea typeface="Calibri"/>
              <a:cs typeface="Calibri"/>
              <a:sym typeface="Calibri"/>
            </a:endParaRPr>
          </a:p>
          <a:p>
            <a:pPr indent="0" lvl="0" marL="457200" rtl="0" algn="l">
              <a:spcBef>
                <a:spcPts val="0"/>
              </a:spcBef>
              <a:spcAft>
                <a:spcPts val="0"/>
              </a:spcAft>
              <a:buNone/>
            </a:pPr>
            <a:r>
              <a:rPr lang="en-GB">
                <a:solidFill>
                  <a:schemeClr val="lt1"/>
                </a:solidFill>
                <a:latin typeface="Calibri"/>
                <a:ea typeface="Calibri"/>
                <a:cs typeface="Calibri"/>
                <a:sym typeface="Calibri"/>
              </a:rPr>
              <a:t>Se divide el train set mediane una feature, con un valor dado. ¿Cuál, qué valor? Se busca la combinación más pura, es decir, minimizar:</a:t>
            </a:r>
            <a:endParaRPr>
              <a:solidFill>
                <a:schemeClr val="lt1"/>
              </a:solidFill>
              <a:latin typeface="Calibri"/>
              <a:ea typeface="Calibri"/>
              <a:cs typeface="Calibri"/>
              <a:sym typeface="Calibri"/>
            </a:endParaRPr>
          </a:p>
          <a:p>
            <a:pPr indent="0" lvl="0" marL="457200" rtl="0" algn="l">
              <a:spcBef>
                <a:spcPts val="0"/>
              </a:spcBef>
              <a:spcAft>
                <a:spcPts val="0"/>
              </a:spcAft>
              <a:buNone/>
            </a:pPr>
            <a:r>
              <a:t/>
            </a:r>
            <a:endParaRPr>
              <a:solidFill>
                <a:schemeClr val="lt1"/>
              </a:solidFill>
              <a:latin typeface="Calibri"/>
              <a:ea typeface="Calibri"/>
              <a:cs typeface="Calibri"/>
              <a:sym typeface="Calibri"/>
            </a:endParaRPr>
          </a:p>
          <a:p>
            <a:pPr indent="0" lvl="0" marL="457200" rtl="0" algn="l">
              <a:spcBef>
                <a:spcPts val="0"/>
              </a:spcBef>
              <a:spcAft>
                <a:spcPts val="0"/>
              </a:spcAft>
              <a:buNone/>
            </a:pPr>
            <a:r>
              <a:t/>
            </a:r>
            <a:endParaRPr>
              <a:solidFill>
                <a:schemeClr val="lt1"/>
              </a:solidFill>
              <a:latin typeface="Calibri"/>
              <a:ea typeface="Calibri"/>
              <a:cs typeface="Calibri"/>
              <a:sym typeface="Calibri"/>
            </a:endParaRPr>
          </a:p>
          <a:p>
            <a:pPr indent="0" lvl="0" marL="457200" rtl="0" algn="l">
              <a:spcBef>
                <a:spcPts val="0"/>
              </a:spcBef>
              <a:spcAft>
                <a:spcPts val="0"/>
              </a:spcAft>
              <a:buNone/>
            </a:pPr>
            <a:r>
              <a:t/>
            </a:r>
            <a:endParaRPr>
              <a:solidFill>
                <a:schemeClr val="lt1"/>
              </a:solidFill>
              <a:latin typeface="Calibri"/>
              <a:ea typeface="Calibri"/>
              <a:cs typeface="Calibri"/>
              <a:sym typeface="Calibri"/>
            </a:endParaRPr>
          </a:p>
          <a:p>
            <a:pPr indent="0" lvl="0" marL="457200" rtl="0" algn="l">
              <a:spcBef>
                <a:spcPts val="0"/>
              </a:spcBef>
              <a:spcAft>
                <a:spcPts val="0"/>
              </a:spcAft>
              <a:buNone/>
            </a:pPr>
            <a:r>
              <a:t/>
            </a:r>
            <a:endParaRPr>
              <a:solidFill>
                <a:schemeClr val="lt1"/>
              </a:solidFill>
              <a:latin typeface="Calibri"/>
              <a:ea typeface="Calibri"/>
              <a:cs typeface="Calibri"/>
              <a:sym typeface="Calibri"/>
            </a:endParaRPr>
          </a:p>
          <a:p>
            <a:pPr indent="0" lvl="0" marL="457200" rtl="0" algn="l">
              <a:spcBef>
                <a:spcPts val="0"/>
              </a:spcBef>
              <a:spcAft>
                <a:spcPts val="0"/>
              </a:spcAft>
              <a:buNone/>
            </a:pPr>
            <a:r>
              <a:t/>
            </a:r>
            <a:endParaRPr>
              <a:solidFill>
                <a:schemeClr val="lt1"/>
              </a:solidFill>
              <a:latin typeface="Calibri"/>
              <a:ea typeface="Calibri"/>
              <a:cs typeface="Calibri"/>
              <a:sym typeface="Calibri"/>
            </a:endParaRPr>
          </a:p>
          <a:p>
            <a:pPr indent="0" lvl="0" marL="457200" rtl="0" algn="l">
              <a:spcBef>
                <a:spcPts val="0"/>
              </a:spcBef>
              <a:spcAft>
                <a:spcPts val="0"/>
              </a:spcAft>
              <a:buNone/>
            </a:pPr>
            <a:r>
              <a:t/>
            </a:r>
            <a:endParaRPr>
              <a:solidFill>
                <a:schemeClr val="lt1"/>
              </a:solidFill>
              <a:latin typeface="Calibri"/>
              <a:ea typeface="Calibri"/>
              <a:cs typeface="Calibri"/>
              <a:sym typeface="Calibri"/>
            </a:endParaRPr>
          </a:p>
          <a:p>
            <a:pPr indent="0" lvl="0" marL="457200" rtl="0" algn="l">
              <a:spcBef>
                <a:spcPts val="0"/>
              </a:spcBef>
              <a:spcAft>
                <a:spcPts val="0"/>
              </a:spcAft>
              <a:buNone/>
            </a:pPr>
            <a:r>
              <a:rPr lang="en-GB" u="sng">
                <a:solidFill>
                  <a:schemeClr val="lt1"/>
                </a:solidFill>
                <a:latin typeface="Calibri"/>
                <a:ea typeface="Calibri"/>
                <a:cs typeface="Calibri"/>
                <a:sym typeface="Calibri"/>
              </a:rPr>
              <a:t>Entropía</a:t>
            </a:r>
            <a:endParaRPr u="sng">
              <a:solidFill>
                <a:schemeClr val="lt1"/>
              </a:solidFill>
              <a:latin typeface="Calibri"/>
              <a:ea typeface="Calibri"/>
              <a:cs typeface="Calibri"/>
              <a:sym typeface="Calibri"/>
            </a:endParaRPr>
          </a:p>
          <a:p>
            <a:pPr indent="0" lvl="0" marL="457200" rtl="0" algn="l">
              <a:spcBef>
                <a:spcPts val="0"/>
              </a:spcBef>
              <a:spcAft>
                <a:spcPts val="0"/>
              </a:spcAft>
              <a:buNone/>
            </a:pPr>
            <a:r>
              <a:rPr lang="en-GB">
                <a:solidFill>
                  <a:schemeClr val="lt1"/>
                </a:solidFill>
                <a:latin typeface="Calibri"/>
                <a:ea typeface="Calibri"/>
                <a:cs typeface="Calibri"/>
                <a:sym typeface="Calibri"/>
              </a:rPr>
              <a:t>Se calcula la entropía antes de un split y después. La diferencia es lo que se denomina como </a:t>
            </a:r>
            <a:r>
              <a:rPr b="1" lang="en-GB" sz="1500">
                <a:solidFill>
                  <a:schemeClr val="lt1"/>
                </a:solidFill>
                <a:latin typeface="Calibri"/>
                <a:ea typeface="Calibri"/>
                <a:cs typeface="Calibri"/>
                <a:sym typeface="Calibri"/>
              </a:rPr>
              <a:t>Information Gained(IG)</a:t>
            </a:r>
            <a:r>
              <a:rPr lang="en-GB">
                <a:solidFill>
                  <a:schemeClr val="lt1"/>
                </a:solidFill>
                <a:latin typeface="Calibri"/>
                <a:ea typeface="Calibri"/>
                <a:cs typeface="Calibri"/>
                <a:sym typeface="Calibri"/>
              </a:rPr>
              <a:t>.</a:t>
            </a:r>
            <a:endParaRPr>
              <a:solidFill>
                <a:schemeClr val="lt1"/>
              </a:solidFill>
              <a:latin typeface="Calibri"/>
              <a:ea typeface="Calibri"/>
              <a:cs typeface="Calibri"/>
              <a:sym typeface="Calibri"/>
            </a:endParaRPr>
          </a:p>
          <a:p>
            <a:pPr indent="0" lvl="0" marL="457200" rtl="0" algn="l">
              <a:spcBef>
                <a:spcPts val="0"/>
              </a:spcBef>
              <a:spcAft>
                <a:spcPts val="0"/>
              </a:spcAft>
              <a:buNone/>
            </a:pPr>
            <a:r>
              <a:rPr lang="en-GB">
                <a:solidFill>
                  <a:schemeClr val="lt1"/>
                </a:solidFill>
                <a:latin typeface="Calibri"/>
                <a:ea typeface="Calibri"/>
                <a:cs typeface="Calibri"/>
                <a:sym typeface="Calibri"/>
              </a:rPr>
              <a:t>¿Objetivo?</a:t>
            </a:r>
            <a:r>
              <a:rPr lang="en-GB" sz="1300">
                <a:solidFill>
                  <a:schemeClr val="lt1"/>
                </a:solidFill>
                <a:latin typeface="Calibri"/>
                <a:ea typeface="Calibri"/>
                <a:cs typeface="Calibri"/>
                <a:sym typeface="Calibri"/>
              </a:rPr>
              <a:t> </a:t>
            </a:r>
            <a:r>
              <a:rPr lang="en-GB">
                <a:solidFill>
                  <a:schemeClr val="lt1"/>
                </a:solidFill>
                <a:latin typeface="Calibri"/>
                <a:ea typeface="Calibri"/>
                <a:cs typeface="Calibri"/>
                <a:sym typeface="Calibri"/>
              </a:rPr>
              <a:t>Encontrar el split con el mayor Information Gained</a:t>
            </a:r>
            <a:endParaRPr>
              <a:solidFill>
                <a:schemeClr val="lt1"/>
              </a:solidFill>
              <a:latin typeface="Calibri"/>
              <a:ea typeface="Calibri"/>
              <a:cs typeface="Calibri"/>
              <a:sym typeface="Calibri"/>
            </a:endParaRPr>
          </a:p>
          <a:p>
            <a:pPr indent="0" lvl="0" marL="0" rtl="0" algn="l">
              <a:spcBef>
                <a:spcPts val="0"/>
              </a:spcBef>
              <a:spcAft>
                <a:spcPts val="0"/>
              </a:spcAft>
              <a:buNone/>
            </a:pPr>
            <a:r>
              <a:t/>
            </a:r>
            <a:endParaRPr>
              <a:solidFill>
                <a:schemeClr val="lt1"/>
              </a:solidFill>
              <a:latin typeface="Calibri"/>
              <a:ea typeface="Calibri"/>
              <a:cs typeface="Calibri"/>
              <a:sym typeface="Calibri"/>
            </a:endParaRPr>
          </a:p>
          <a:p>
            <a:pPr indent="0" lvl="0" marL="0" rtl="0" algn="l">
              <a:spcBef>
                <a:spcPts val="0"/>
              </a:spcBef>
              <a:spcAft>
                <a:spcPts val="0"/>
              </a:spcAft>
              <a:buClr>
                <a:srgbClr val="000000"/>
              </a:buClr>
              <a:buSzPts val="1100"/>
              <a:buFont typeface="Arial"/>
              <a:buNone/>
            </a:pPr>
            <a:r>
              <a:rPr lang="en-GB">
                <a:solidFill>
                  <a:schemeClr val="lt1"/>
                </a:solidFill>
                <a:latin typeface="Calibri"/>
                <a:ea typeface="Calibri"/>
                <a:cs typeface="Calibri"/>
                <a:sym typeface="Calibri"/>
              </a:rPr>
              <a:t>Repetimos el proceso. Cada nuevo split añade un </a:t>
            </a:r>
            <a:r>
              <a:rPr b="1" lang="en-GB" sz="1500">
                <a:solidFill>
                  <a:schemeClr val="lt1"/>
                </a:solidFill>
                <a:latin typeface="Calibri"/>
                <a:ea typeface="Calibri"/>
                <a:cs typeface="Calibri"/>
                <a:sym typeface="Calibri"/>
              </a:rPr>
              <a:t>nivel de profundiad</a:t>
            </a:r>
            <a:r>
              <a:rPr lang="en-GB">
                <a:solidFill>
                  <a:schemeClr val="lt1"/>
                </a:solidFill>
                <a:latin typeface="Calibri"/>
                <a:ea typeface="Calibri"/>
                <a:cs typeface="Calibri"/>
                <a:sym typeface="Calibri"/>
              </a:rPr>
              <a:t>. </a:t>
            </a:r>
            <a:endParaRPr>
              <a:solidFill>
                <a:schemeClr val="lt1"/>
              </a:solidFill>
              <a:latin typeface="Calibri"/>
              <a:ea typeface="Calibri"/>
              <a:cs typeface="Calibri"/>
              <a:sym typeface="Calibri"/>
            </a:endParaRPr>
          </a:p>
          <a:p>
            <a:pPr indent="0" lvl="0" marL="0" rtl="0" algn="l">
              <a:spcBef>
                <a:spcPts val="0"/>
              </a:spcBef>
              <a:spcAft>
                <a:spcPts val="0"/>
              </a:spcAft>
              <a:buNone/>
            </a:pPr>
            <a:r>
              <a:t/>
            </a:r>
            <a:endParaRPr>
              <a:solidFill>
                <a:schemeClr val="lt1"/>
              </a:solidFill>
              <a:latin typeface="Calibri"/>
              <a:ea typeface="Calibri"/>
              <a:cs typeface="Calibri"/>
              <a:sym typeface="Calibri"/>
            </a:endParaRPr>
          </a:p>
          <a:p>
            <a:pPr indent="0" lvl="0" marL="0" rtl="0" algn="l">
              <a:spcBef>
                <a:spcPts val="0"/>
              </a:spcBef>
              <a:spcAft>
                <a:spcPts val="0"/>
              </a:spcAft>
              <a:buNone/>
            </a:pPr>
            <a:r>
              <a:t/>
            </a:r>
            <a:endParaRPr>
              <a:solidFill>
                <a:schemeClr val="lt1"/>
              </a:solidFill>
              <a:latin typeface="Calibri"/>
              <a:ea typeface="Calibri"/>
              <a:cs typeface="Calibri"/>
              <a:sym typeface="Calibri"/>
            </a:endParaRPr>
          </a:p>
        </p:txBody>
      </p:sp>
      <p:pic>
        <p:nvPicPr>
          <p:cNvPr id="152" name="Google Shape;152;ga6d56d0a45_0_16"/>
          <p:cNvPicPr preferRelativeResize="0"/>
          <p:nvPr/>
        </p:nvPicPr>
        <p:blipFill>
          <a:blip r:embed="rId3">
            <a:alphaModFix/>
          </a:blip>
          <a:stretch>
            <a:fillRect/>
          </a:stretch>
        </p:blipFill>
        <p:spPr>
          <a:xfrm>
            <a:off x="3518745" y="3814575"/>
            <a:ext cx="4780600" cy="939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1">
      <a:dk1>
        <a:srgbClr val="000000"/>
      </a:dk1>
      <a:lt1>
        <a:srgbClr val="FFFFFF"/>
      </a:lt1>
      <a:dk2>
        <a:srgbClr val="44546A"/>
      </a:dk2>
      <a:lt2>
        <a:srgbClr val="E7E6E6"/>
      </a:lt2>
      <a:accent1>
        <a:srgbClr val="FF000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2020-05-12T19:48:30Z</dcterms:created>
  <dc:creator>Gabriel VT</dc:creator>
</cp:coreProperties>
</file>