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7" r:id="rId3"/>
    <p:sldId id="257" r:id="rId4"/>
    <p:sldId id="259" r:id="rId5"/>
    <p:sldId id="260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7" r:id="rId20"/>
    <p:sldId id="278" r:id="rId21"/>
    <p:sldId id="280" r:id="rId22"/>
    <p:sldId id="282" r:id="rId23"/>
    <p:sldId id="273" r:id="rId24"/>
    <p:sldId id="281" r:id="rId25"/>
    <p:sldId id="283" r:id="rId26"/>
    <p:sldId id="285" r:id="rId27"/>
    <p:sldId id="287" r:id="rId28"/>
    <p:sldId id="288" r:id="rId29"/>
    <p:sldId id="290" r:id="rId30"/>
    <p:sldId id="289" r:id="rId31"/>
    <p:sldId id="293" r:id="rId32"/>
    <p:sldId id="292" r:id="rId33"/>
    <p:sldId id="294" r:id="rId34"/>
    <p:sldId id="295" r:id="rId35"/>
    <p:sldId id="297" r:id="rId36"/>
    <p:sldId id="302" r:id="rId37"/>
    <p:sldId id="299" r:id="rId38"/>
    <p:sldId id="300" r:id="rId39"/>
    <p:sldId id="303" r:id="rId40"/>
    <p:sldId id="304" r:id="rId41"/>
    <p:sldId id="305" r:id="rId42"/>
    <p:sldId id="306" r:id="rId43"/>
    <p:sldId id="308" r:id="rId44"/>
    <p:sldId id="30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698" autoAdjust="0"/>
    <p:restoredTop sz="95550" autoAdjust="0"/>
  </p:normalViewPr>
  <p:slideViewPr>
    <p:cSldViewPr snapToGrid="0">
      <p:cViewPr varScale="1">
        <p:scale>
          <a:sx n="69" d="100"/>
          <a:sy n="69" d="100"/>
        </p:scale>
        <p:origin x="67" y="485"/>
      </p:cViewPr>
      <p:guideLst/>
    </p:cSldViewPr>
  </p:slideViewPr>
  <p:outlineViewPr>
    <p:cViewPr>
      <p:scale>
        <a:sx n="33" d="100"/>
        <a:sy n="33" d="100"/>
      </p:scale>
      <p:origin x="0" y="-394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22-Nov-17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22-Nov-17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22-Nov-17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junit.sourceforge.net/javadoc/org/junit/Assert.html#fail(java.lang.String)" TargetMode="External"/><Relationship Id="rId3" Type="http://schemas.openxmlformats.org/officeDocument/2006/relationships/hyperlink" Target="http://junit.sourceforge.net/javadoc/org/junit/Assert.html#assertEquals(double, double, double)" TargetMode="External"/><Relationship Id="rId7" Type="http://schemas.openxmlformats.org/officeDocument/2006/relationships/hyperlink" Target="http://junit.sourceforge.net/javadoc/org/junit/Assert.html#assertSame(java.lang.String, java.lang.Object, java.lang.Object)" TargetMode="External"/><Relationship Id="rId2" Type="http://schemas.openxmlformats.org/officeDocument/2006/relationships/hyperlink" Target="http://junit.sourceforge.net/javadoc/org/junit/Assert.html#assertArrayEquals(java.lang.Object[], java.lang.Object[]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nit.sourceforge.net/javadoc/org/junit/Assert.html#assertNotSame(java.lang.String, java.lang.Object, java.lang.Object)" TargetMode="External"/><Relationship Id="rId5" Type="http://schemas.openxmlformats.org/officeDocument/2006/relationships/hyperlink" Target="http://junit.sourceforge.net/javadoc/org/junit/Assert.html#assertNotNull(java.lang.Object)" TargetMode="External"/><Relationship Id="rId4" Type="http://schemas.openxmlformats.org/officeDocument/2006/relationships/hyperlink" Target="http://junit.sourceforge.net/javadoc/org/junit/Assert.html#assertFalse(java.lang.String, boolean)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sourceforge.net/javado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961518&amp;dl=ACM&amp;coll=DL&amp;CFID=1009091839&amp;CFTOKEN=64123879#URLTOKEN" TargetMode="External"/><Relationship Id="rId2" Type="http://schemas.openxmlformats.org/officeDocument/2006/relationships/hyperlink" Target="https://dl.acm.org/citation.cfm?id=280899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28minutes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9846-20CD-4C86-B181-9751102E1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022" y="2404531"/>
            <a:ext cx="8475981" cy="1646302"/>
          </a:xfrm>
        </p:spPr>
        <p:txBody>
          <a:bodyPr/>
          <a:lstStyle/>
          <a:p>
            <a:r>
              <a:rPr lang="en-US" dirty="0"/>
              <a:t>Testing Java applications using JUnit framework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F6534-3CD4-4F21-A4F9-68DC4BA87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Carlos Sá</a:t>
            </a:r>
          </a:p>
        </p:txBody>
      </p:sp>
    </p:spTree>
    <p:extLst>
      <p:ext uri="{BB962C8B-B14F-4D97-AF65-F5344CB8AC3E}">
        <p14:creationId xmlns:p14="http://schemas.microsoft.com/office/powerpoint/2010/main" val="34386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E45F-71D5-4D0C-B4BB-A1CA99AF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JUnit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5D88-B686-434A-883D-E06BA323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7113"/>
            <a:ext cx="8596668" cy="4763192"/>
          </a:xfrm>
        </p:spPr>
        <p:txBody>
          <a:bodyPr/>
          <a:lstStyle/>
          <a:p>
            <a:r>
              <a:rPr lang="en-US" dirty="0"/>
              <a:t>The annotation </a:t>
            </a:r>
            <a:r>
              <a:rPr lang="en-US" i="1" dirty="0"/>
              <a:t>@Test</a:t>
            </a:r>
            <a:r>
              <a:rPr lang="en-US" dirty="0"/>
              <a:t> specifies a test method. The name of test methods should have the same name of original tested method preceded by “test” and followed by an “_” to specify the condition that is being made within a test.</a:t>
            </a:r>
          </a:p>
          <a:p>
            <a:r>
              <a:rPr lang="en-US" dirty="0"/>
              <a:t>The source code is not mixed with test code:</a:t>
            </a:r>
          </a:p>
          <a:p>
            <a:pPr lvl="2"/>
            <a:r>
              <a:rPr lang="en-US" dirty="0"/>
              <a:t>In </a:t>
            </a:r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/main/java </a:t>
            </a:r>
            <a:r>
              <a:rPr lang="en-US" dirty="0"/>
              <a:t>you maintain your code to be tested</a:t>
            </a:r>
            <a:endParaRPr lang="en-US" b="1" dirty="0"/>
          </a:p>
          <a:p>
            <a:pPr lvl="2"/>
            <a:r>
              <a:rPr lang="en-US" dirty="0"/>
              <a:t>In </a:t>
            </a:r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/test/java </a:t>
            </a:r>
            <a:r>
              <a:rPr lang="en-US" dirty="0"/>
              <a:t>you maintain the created tests</a:t>
            </a:r>
          </a:p>
          <a:p>
            <a:pPr lvl="1"/>
            <a:r>
              <a:rPr lang="en-US" dirty="0"/>
              <a:t>This will allow to compile the JAR with source code only, without unnecessary code used for testing included.</a:t>
            </a:r>
          </a:p>
          <a:p>
            <a:pPr lvl="1"/>
            <a:endParaRPr lang="en-US" dirty="0"/>
          </a:p>
          <a:p>
            <a:r>
              <a:rPr lang="en-US" dirty="0"/>
              <a:t>Use inline expressions in test methods arguments (assert methods of JUnit API for example) instead of passing variables.</a:t>
            </a:r>
          </a:p>
          <a:p>
            <a:r>
              <a:rPr lang="en-US" dirty="0"/>
              <a:t>Each test method should be </a:t>
            </a:r>
            <a:r>
              <a:rPr lang="en-US" i="1" dirty="0"/>
              <a:t>public void </a:t>
            </a:r>
            <a:r>
              <a:rPr lang="en-US" dirty="0"/>
              <a:t>and do not use multiple </a:t>
            </a:r>
            <a:r>
              <a:rPr lang="en-US" i="1" dirty="0"/>
              <a:t>assert</a:t>
            </a:r>
            <a:r>
              <a:rPr lang="en-US" dirty="0"/>
              <a:t> or other test methods within a test.</a:t>
            </a:r>
          </a:p>
        </p:txBody>
      </p:sp>
    </p:spTree>
    <p:extLst>
      <p:ext uri="{BB962C8B-B14F-4D97-AF65-F5344CB8AC3E}">
        <p14:creationId xmlns:p14="http://schemas.microsoft.com/office/powerpoint/2010/main" val="297221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FB63-0F7F-44C0-9614-1F182070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433"/>
          </a:xfrm>
        </p:spPr>
        <p:txBody>
          <a:bodyPr>
            <a:normAutofit fontScale="90000"/>
          </a:bodyPr>
          <a:lstStyle/>
          <a:p>
            <a:r>
              <a:rPr lang="en-US" dirty="0"/>
              <a:t>5) JUnit API: Available test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33C4291-3855-4A6B-B815-E87A74B19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133209"/>
              </p:ext>
            </p:extLst>
          </p:nvPr>
        </p:nvGraphicFramePr>
        <p:xfrm>
          <a:off x="758614" y="1943651"/>
          <a:ext cx="9702800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0">
                  <a:extLst>
                    <a:ext uri="{9D8B030D-6E8A-4147-A177-3AD203B41FA5}">
                      <a16:colId xmlns:a16="http://schemas.microsoft.com/office/drawing/2014/main" val="2164356281"/>
                    </a:ext>
                  </a:extLst>
                </a:gridCol>
                <a:gridCol w="4851400">
                  <a:extLst>
                    <a:ext uri="{9D8B030D-6E8A-4147-A177-3AD203B41FA5}">
                      <a16:colId xmlns:a16="http://schemas.microsoft.com/office/drawing/2014/main" val="3241766497"/>
                    </a:ext>
                  </a:extLst>
                </a:gridCol>
              </a:tblGrid>
              <a:tr h="229256">
                <a:tc>
                  <a:txBody>
                    <a:bodyPr/>
                    <a:lstStyle/>
                    <a:p>
                      <a:r>
                        <a:rPr lang="en-US" dirty="0"/>
                        <a:t>Test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222256"/>
                  </a:ext>
                </a:extLst>
              </a:tr>
              <a:tr h="296123"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solidFill>
                            <a:srgbClr val="03A35D"/>
                          </a:solidFill>
                          <a:effectLst/>
                          <a:hlinkClick r:id="rId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3A35D"/>
                          </a:solidFill>
                          <a:effectLst/>
                          <a:hlinkClick r:id="rId2"/>
                        </a:rPr>
                        <a:t>assertArrayEquals</a:t>
                      </a:r>
                      <a:r>
                        <a:rPr lang="en-US" sz="1400" dirty="0"/>
                        <a:t>(Object[] </a:t>
                      </a:r>
                      <a:r>
                        <a:rPr lang="en-US" sz="1400" dirty="0" err="1"/>
                        <a:t>expecteds</a:t>
                      </a:r>
                      <a:r>
                        <a:rPr lang="en-US" sz="1400" dirty="0"/>
                        <a:t>, Object[] actuals) </a:t>
                      </a:r>
                    </a:p>
                  </a:txBody>
                  <a:tcPr marL="22860" marR="22860" marT="22860" marB="2286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Asserts that two object arrays are equal.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845702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assertEquals</a:t>
                      </a:r>
                      <a:r>
                        <a:rPr lang="en-US" sz="1400" dirty="0"/>
                        <a:t>(double expected, double actual, double delta)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Asserts that two doubles or floats are equal to within a positive delta. The “delta” can be omitted.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68029"/>
                  </a:ext>
                </a:extLst>
              </a:tr>
              <a:tr h="429855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3A35D"/>
                          </a:solidFill>
                          <a:effectLst/>
                          <a:hlinkClick r:id="rId4"/>
                        </a:rPr>
                        <a:t>assertFalse</a:t>
                      </a:r>
                      <a:r>
                        <a:rPr lang="en-US" sz="1400" dirty="0"/>
                        <a:t>(String message, </a:t>
                      </a:r>
                      <a:r>
                        <a:rPr lang="en-US" sz="1400" dirty="0" err="1"/>
                        <a:t>boolean</a:t>
                      </a:r>
                      <a:r>
                        <a:rPr lang="en-US" sz="1400" dirty="0"/>
                        <a:t> condition) 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         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Asserts that a condition is false. The “message” can be omitted.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87076"/>
                  </a:ext>
                </a:extLst>
              </a:tr>
              <a:tr h="429855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3A35D"/>
                          </a:solidFill>
                          <a:effectLst/>
                          <a:hlinkClick r:id="rId5"/>
                        </a:rPr>
                        <a:t>assertNotNull</a:t>
                      </a:r>
                      <a:r>
                        <a:rPr lang="en-US" sz="1400" dirty="0"/>
                        <a:t>(Object object) 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        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Asserts that an object isn't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8891"/>
                  </a:ext>
                </a:extLst>
              </a:tr>
              <a:tr h="458512">
                <a:tc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assertNotSame</a:t>
                      </a:r>
                      <a:r>
                        <a:rPr lang="en-US" sz="1400" dirty="0"/>
                        <a:t>(String message, Object unexpected, Object actual)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br>
                        <a:rPr lang="en-US" sz="14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Asserts that two objects do not refer to the same object. The String “message” can be omitted.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86971"/>
                  </a:ext>
                </a:extLst>
              </a:tr>
              <a:tr h="458512">
                <a:tc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assertSame</a:t>
                      </a:r>
                      <a:r>
                        <a:rPr lang="en-US" sz="1400" dirty="0"/>
                        <a:t>(String message, Object expected, Object actual)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br>
                        <a:rPr lang="en-US" sz="14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Asserts that two objects refer to the same object. String “message” can be omitted.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115638"/>
                  </a:ext>
                </a:extLst>
              </a:tr>
              <a:tr h="32478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fail</a:t>
                      </a:r>
                      <a:r>
                        <a:rPr lang="en-US" sz="1400" dirty="0"/>
                        <a:t>(String message)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br>
                        <a:rPr lang="en-US" sz="14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Fails a test with the given message.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7475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7BFAA23-3CD2-40E1-9867-ACFF238A6FA8}"/>
              </a:ext>
            </a:extLst>
          </p:cNvPr>
          <p:cNvSpPr txBox="1">
            <a:spLocks/>
          </p:cNvSpPr>
          <p:nvPr/>
        </p:nvSpPr>
        <p:spPr>
          <a:xfrm>
            <a:off x="677334" y="1381761"/>
            <a:ext cx="8596668" cy="4659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methods of Assert Class (</a:t>
            </a:r>
            <a:r>
              <a:rPr lang="en-US" i="1" dirty="0" err="1"/>
              <a:t>org.junit.Assert</a:t>
            </a:r>
            <a:r>
              <a:rPr lang="en-US" dirty="0"/>
              <a:t>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7C3FC-5782-48C8-B533-9FB16507EC0B}"/>
              </a:ext>
            </a:extLst>
          </p:cNvPr>
          <p:cNvSpPr txBox="1"/>
          <p:nvPr/>
        </p:nvSpPr>
        <p:spPr>
          <a:xfrm>
            <a:off x="5610014" y="6326254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http://junit.sourceforge.net/javadoc/org/junit/Assert.html</a:t>
            </a:r>
          </a:p>
        </p:txBody>
      </p:sp>
    </p:spTree>
    <p:extLst>
      <p:ext uri="{BB962C8B-B14F-4D97-AF65-F5344CB8AC3E}">
        <p14:creationId xmlns:p14="http://schemas.microsoft.com/office/powerpoint/2010/main" val="287601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F015-5137-4138-B2DD-25065F2A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JUnit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3F62-FC5E-4DB7-8FFF-58AFFD81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org.hamcrest.core.IsIntanceOf</a:t>
            </a:r>
            <a:endParaRPr lang="en-US" dirty="0"/>
          </a:p>
          <a:p>
            <a:r>
              <a:rPr lang="en-US" dirty="0" err="1"/>
              <a:t>org.hamcrest.core.AnyOf</a:t>
            </a:r>
            <a:r>
              <a:rPr lang="en-US" dirty="0"/>
              <a:t>&lt;T&gt;</a:t>
            </a:r>
          </a:p>
          <a:p>
            <a:r>
              <a:rPr lang="en-US" dirty="0" err="1"/>
              <a:t>org.hamcrest.core.IsAnything</a:t>
            </a:r>
            <a:r>
              <a:rPr lang="en-US" dirty="0"/>
              <a:t>&lt;T&gt;</a:t>
            </a:r>
          </a:p>
          <a:p>
            <a:r>
              <a:rPr lang="en-US" dirty="0" err="1"/>
              <a:t>org.hamcrest.core.IsNull</a:t>
            </a:r>
            <a:r>
              <a:rPr lang="en-US" dirty="0"/>
              <a:t>&lt;T&gt;</a:t>
            </a:r>
          </a:p>
          <a:p>
            <a:endParaRPr lang="en-US" dirty="0"/>
          </a:p>
          <a:p>
            <a:r>
              <a:rPr lang="en-US" dirty="0" err="1"/>
              <a:t>JavaDoc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http://junit.sourceforge.net/javadoc/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3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E957-29BB-41FE-9FA0-ED01FDC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Annotation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5B04-2A8D-4BE7-8B4E-5A3C63AE7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479"/>
            <a:ext cx="8596668" cy="4785361"/>
          </a:xfrm>
        </p:spPr>
        <p:txBody>
          <a:bodyPr>
            <a:normAutofit/>
          </a:bodyPr>
          <a:lstStyle/>
          <a:p>
            <a:r>
              <a:rPr lang="en-US" dirty="0"/>
              <a:t>JUnit provides annotation types that allows to inject methods that should be executed in specific points of the execution test environment.</a:t>
            </a:r>
          </a:p>
          <a:p>
            <a:r>
              <a:rPr lang="en-US" dirty="0"/>
              <a:t>The annotation types was introduced in JUnit 4</a:t>
            </a:r>
          </a:p>
          <a:p>
            <a:r>
              <a:rPr lang="en-US" dirty="0"/>
              <a:t>The core classes and annotations types on JUnit 4 corresponds to </a:t>
            </a:r>
            <a:r>
              <a:rPr lang="en-US" i="1" dirty="0" err="1"/>
              <a:t>junit.framework</a:t>
            </a:r>
            <a:r>
              <a:rPr lang="en-US" i="1" dirty="0"/>
              <a:t> </a:t>
            </a:r>
            <a:r>
              <a:rPr lang="en-US" dirty="0"/>
              <a:t>in 3.x versions.</a:t>
            </a:r>
          </a:p>
          <a:p>
            <a:endParaRPr lang="en-US" dirty="0"/>
          </a:p>
          <a:p>
            <a:r>
              <a:rPr lang="en-US" dirty="0"/>
              <a:t>Annotations:</a:t>
            </a:r>
          </a:p>
          <a:p>
            <a:pPr lvl="1"/>
            <a:r>
              <a:rPr lang="en-US" dirty="0"/>
              <a:t>@Test</a:t>
            </a:r>
          </a:p>
          <a:p>
            <a:pPr lvl="1"/>
            <a:r>
              <a:rPr lang="en-US" dirty="0"/>
              <a:t>@Before</a:t>
            </a:r>
          </a:p>
          <a:p>
            <a:pPr lvl="1"/>
            <a:r>
              <a:rPr lang="en-US" dirty="0"/>
              <a:t>@After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BeforeClass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AfterClass</a:t>
            </a:r>
            <a:endParaRPr lang="en-US" dirty="0"/>
          </a:p>
          <a:p>
            <a:pPr lvl="1"/>
            <a:r>
              <a:rPr lang="en-US" dirty="0"/>
              <a:t>@Ignore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4E1D-F57E-4722-BCE0-F3B704DA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</a:t>
            </a:r>
            <a:r>
              <a:rPr lang="en-US" b="1" i="1" dirty="0"/>
              <a:t> @Before </a:t>
            </a:r>
            <a:r>
              <a:rPr lang="en-US" i="1" dirty="0"/>
              <a:t>and</a:t>
            </a:r>
            <a:r>
              <a:rPr lang="en-US" b="1" i="1" dirty="0"/>
              <a:t> @After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1FB9-67F4-4EFB-AD41-E87A5830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92959"/>
            <a:ext cx="8596668" cy="4110963"/>
          </a:xfrm>
        </p:spPr>
        <p:txBody>
          <a:bodyPr/>
          <a:lstStyle/>
          <a:p>
            <a:r>
              <a:rPr lang="en-US" dirty="0"/>
              <a:t>The annotation </a:t>
            </a:r>
            <a:r>
              <a:rPr lang="en-US" i="1" dirty="0"/>
              <a:t>@Before</a:t>
            </a:r>
            <a:r>
              <a:rPr lang="en-US" dirty="0"/>
              <a:t> is useful for setting up necessary conditions or performing actions that should be done before executing the tests marked with </a:t>
            </a:r>
            <a:r>
              <a:rPr lang="en-US" i="1" dirty="0"/>
              <a:t>@Test.</a:t>
            </a:r>
          </a:p>
          <a:p>
            <a:r>
              <a:rPr lang="en-US" dirty="0"/>
              <a:t>Methods and other type of instructions marked with @Before annotation will be executed before </a:t>
            </a:r>
            <a:r>
              <a:rPr lang="en-US" b="1" dirty="0"/>
              <a:t>each </a:t>
            </a:r>
            <a:r>
              <a:rPr lang="en-US" i="1" dirty="0"/>
              <a:t>@Test.</a:t>
            </a:r>
          </a:p>
          <a:p>
            <a:endParaRPr lang="en-US" i="1" dirty="0"/>
          </a:p>
          <a:p>
            <a:r>
              <a:rPr lang="en-US" dirty="0"/>
              <a:t>The </a:t>
            </a:r>
            <a:r>
              <a:rPr lang="en-US" i="1" dirty="0"/>
              <a:t>@After</a:t>
            </a:r>
            <a:r>
              <a:rPr lang="en-US" dirty="0"/>
              <a:t> annotation follows the same logic of </a:t>
            </a:r>
            <a:r>
              <a:rPr lang="en-US" i="1" dirty="0"/>
              <a:t>@Before</a:t>
            </a:r>
            <a:r>
              <a:rPr lang="en-US" dirty="0"/>
              <a:t> but execution occurs after </a:t>
            </a:r>
            <a:r>
              <a:rPr lang="en-US" b="1" dirty="0"/>
              <a:t>each</a:t>
            </a:r>
            <a:r>
              <a:rPr lang="en-US" dirty="0"/>
              <a:t> </a:t>
            </a:r>
            <a:r>
              <a:rPr lang="en-US" i="1" dirty="0"/>
              <a:t>@Test.</a:t>
            </a:r>
          </a:p>
          <a:p>
            <a:r>
              <a:rPr lang="en-US" dirty="0"/>
              <a:t>The actions that should be performed after the execution of each test should be followed by </a:t>
            </a:r>
            <a:r>
              <a:rPr lang="en-US" i="1" dirty="0"/>
              <a:t>@After</a:t>
            </a:r>
            <a:r>
              <a:rPr lang="en-US" dirty="0"/>
              <a:t> annotation. For example, closing connections to a DB, closing sockets, input readers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14E2-A762-4B3B-8924-7B6558FB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24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D0695-8797-48D2-B8F7-93E2E606E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5398" y="955440"/>
            <a:ext cx="5287962" cy="556021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0CDD58-5ECA-4C48-A2AA-A3A80DA318C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65628" y="1747520"/>
            <a:ext cx="1507892" cy="94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C63D33-79E1-4652-A4BA-C80232E886FD}"/>
              </a:ext>
            </a:extLst>
          </p:cNvPr>
          <p:cNvSpPr txBox="1"/>
          <p:nvPr/>
        </p:nvSpPr>
        <p:spPr>
          <a:xfrm>
            <a:off x="3013308" y="2510844"/>
            <a:ext cx="2052320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Necessary imports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A777B-A504-43F7-8FC4-84550D4C9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21" y="4747661"/>
            <a:ext cx="3170195" cy="176799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1F6D2C-EA59-478B-876D-CFB39A798665}"/>
              </a:ext>
            </a:extLst>
          </p:cNvPr>
          <p:cNvSpPr txBox="1">
            <a:spLocks/>
          </p:cNvSpPr>
          <p:nvPr/>
        </p:nvSpPr>
        <p:spPr>
          <a:xfrm>
            <a:off x="677334" y="15001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new JUnit Test Case</a:t>
            </a:r>
          </a:p>
          <a:p>
            <a:pPr lvl="1"/>
            <a:r>
              <a:rPr lang="en-US" dirty="0" err="1"/>
              <a:t>annotationBeforeAndAfterTestExample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D1BE9-4D67-4D4B-844A-FDA545FFEA45}"/>
              </a:ext>
            </a:extLst>
          </p:cNvPr>
          <p:cNvSpPr txBox="1"/>
          <p:nvPr/>
        </p:nvSpPr>
        <p:spPr>
          <a:xfrm>
            <a:off x="3567996" y="5625547"/>
            <a:ext cx="30562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/>
              <a:t>(Right Click) -&gt; Run As -&gt; JUnit Test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8ED038-ECDC-4798-BE27-A02FEC894830}"/>
              </a:ext>
            </a:extLst>
          </p:cNvPr>
          <p:cNvCxnSpPr>
            <a:cxnSpLocks/>
          </p:cNvCxnSpPr>
          <p:nvPr/>
        </p:nvCxnSpPr>
        <p:spPr>
          <a:xfrm flipH="1">
            <a:off x="3629056" y="5994400"/>
            <a:ext cx="2716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5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38AE-9FD8-4C96-9364-2CE19BF5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@</a:t>
            </a:r>
            <a:r>
              <a:rPr lang="en-US" i="1" dirty="0" err="1"/>
              <a:t>BeforeClass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@</a:t>
            </a:r>
            <a:r>
              <a:rPr lang="en-US" i="1" dirty="0" err="1"/>
              <a:t>AfterClass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5845-4968-420F-836A-B3C691ED2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5337385" cy="4517363"/>
          </a:xfrm>
        </p:spPr>
        <p:txBody>
          <a:bodyPr/>
          <a:lstStyle/>
          <a:p>
            <a:pPr algn="just"/>
            <a:r>
              <a:rPr lang="en-US" dirty="0"/>
              <a:t>The actions that should be performed only </a:t>
            </a:r>
            <a:r>
              <a:rPr lang="en-US" b="1" dirty="0"/>
              <a:t>once</a:t>
            </a:r>
            <a:r>
              <a:rPr lang="en-US" dirty="0"/>
              <a:t> (not </a:t>
            </a:r>
            <a:r>
              <a:rPr lang="en-US" b="1" dirty="0"/>
              <a:t>always)</a:t>
            </a:r>
            <a:r>
              <a:rPr lang="en-US" dirty="0"/>
              <a:t> before or after a test, </a:t>
            </a:r>
            <a:r>
              <a:rPr lang="en-US" i="1" dirty="0"/>
              <a:t>@</a:t>
            </a:r>
            <a:r>
              <a:rPr lang="en-US" i="1" dirty="0" err="1"/>
              <a:t>BeforeClass</a:t>
            </a:r>
            <a:r>
              <a:rPr lang="en-US" dirty="0"/>
              <a:t> and </a:t>
            </a:r>
            <a:r>
              <a:rPr lang="en-US" i="1" dirty="0"/>
              <a:t>@</a:t>
            </a:r>
            <a:r>
              <a:rPr lang="en-US" i="1" dirty="0" err="1"/>
              <a:t>AfterClass</a:t>
            </a:r>
            <a:r>
              <a:rPr lang="en-US" dirty="0"/>
              <a:t> should be used instead of </a:t>
            </a:r>
            <a:r>
              <a:rPr lang="en-US" i="1" dirty="0"/>
              <a:t>@Before</a:t>
            </a:r>
            <a:r>
              <a:rPr lang="en-US" dirty="0"/>
              <a:t> and @After respectively.</a:t>
            </a:r>
          </a:p>
          <a:p>
            <a:pPr algn="just"/>
            <a:r>
              <a:rPr lang="en-US" dirty="0"/>
              <a:t>Every method at </a:t>
            </a:r>
            <a:r>
              <a:rPr lang="en-US" dirty="0" err="1"/>
              <a:t>BeforeClass</a:t>
            </a:r>
            <a:r>
              <a:rPr lang="en-US" dirty="0"/>
              <a:t> and </a:t>
            </a:r>
            <a:r>
              <a:rPr lang="en-US" dirty="0" err="1"/>
              <a:t>AfterClass</a:t>
            </a:r>
            <a:r>
              <a:rPr lang="en-US" dirty="0"/>
              <a:t> should be a </a:t>
            </a:r>
            <a:r>
              <a:rPr lang="en-US" i="1" dirty="0"/>
              <a:t>static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9D132B-0017-4063-8B39-0BB903C0E88C}"/>
              </a:ext>
            </a:extLst>
          </p:cNvPr>
          <p:cNvGrpSpPr/>
          <p:nvPr/>
        </p:nvGrpSpPr>
        <p:grpSpPr>
          <a:xfrm>
            <a:off x="6815973" y="1597345"/>
            <a:ext cx="3071823" cy="5136201"/>
            <a:chOff x="8154323" y="1672159"/>
            <a:chExt cx="3071823" cy="5136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563104-019A-47B6-88C3-D31728F4D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4323" y="4838016"/>
              <a:ext cx="3071823" cy="19703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6BB0E2F-AF83-4F88-A743-607BFD72D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4323" y="1672159"/>
              <a:ext cx="3071822" cy="316585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7EF74C16-7D7C-4CD0-895F-10E2B9DBA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67" y="3927268"/>
            <a:ext cx="3185436" cy="223285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9D00F6-E7B5-49AE-A236-CC8ACFD0031E}"/>
              </a:ext>
            </a:extLst>
          </p:cNvPr>
          <p:cNvCxnSpPr>
            <a:cxnSpLocks/>
          </p:cNvCxnSpPr>
          <p:nvPr/>
        </p:nvCxnSpPr>
        <p:spPr>
          <a:xfrm flipV="1">
            <a:off x="3258589" y="3106288"/>
            <a:ext cx="3948546" cy="1324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334805-C073-407B-898E-1676BD4A904D}"/>
              </a:ext>
            </a:extLst>
          </p:cNvPr>
          <p:cNvCxnSpPr>
            <a:cxnSpLocks/>
          </p:cNvCxnSpPr>
          <p:nvPr/>
        </p:nvCxnSpPr>
        <p:spPr>
          <a:xfrm>
            <a:off x="3258589" y="5987126"/>
            <a:ext cx="4006735" cy="247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8B50234-72DF-43B8-8F48-0BFF6EB41773}"/>
              </a:ext>
            </a:extLst>
          </p:cNvPr>
          <p:cNvSpPr/>
          <p:nvPr/>
        </p:nvSpPr>
        <p:spPr>
          <a:xfrm>
            <a:off x="6991004" y="2227811"/>
            <a:ext cx="1695796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1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C4D3-2336-4B15-9A8D-C8ADE5AF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i="1" dirty="0"/>
              <a:t> @ignore </a:t>
            </a:r>
            <a:r>
              <a:rPr lang="en-US" dirty="0"/>
              <a:t>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3D24-213C-41FC-84B4-41773FFC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r>
              <a:rPr lang="en-US" dirty="0"/>
              <a:t>A test method can be marked as </a:t>
            </a:r>
            <a:r>
              <a:rPr lang="en-US" i="1" dirty="0"/>
              <a:t>“ignored”.</a:t>
            </a:r>
          </a:p>
          <a:p>
            <a:r>
              <a:rPr lang="en-US" dirty="0"/>
              <a:t>This annotation can be used if you start to develop a test, but for some reason the test is not ready to run and needs to be ignored by the compiler.</a:t>
            </a:r>
          </a:p>
          <a:p>
            <a:r>
              <a:rPr lang="en-US" dirty="0"/>
              <a:t>An additional parameter can be used to specify why the test is being ignored.</a:t>
            </a:r>
          </a:p>
          <a:p>
            <a:r>
              <a:rPr lang="en-US" dirty="0"/>
              <a:t>There is also a </a:t>
            </a:r>
            <a:r>
              <a:rPr lang="en-US" i="1" dirty="0"/>
              <a:t>@Disable</a:t>
            </a:r>
            <a:r>
              <a:rPr lang="en-US" dirty="0"/>
              <a:t> annotation also that makes JUnit skipping the test.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61767-75B5-45C1-8089-482BAB00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19066"/>
            <a:ext cx="5092930" cy="3380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E12B3A-2E37-4E6C-B683-30A1A81DF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956" y="4136716"/>
            <a:ext cx="3109229" cy="174513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BE59E0-4264-4EB4-A447-4B9195314C1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770264" y="5009282"/>
            <a:ext cx="13646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E27F5-D0AA-438B-995E-FE012FE6847A}"/>
              </a:ext>
            </a:extLst>
          </p:cNvPr>
          <p:cNvCxnSpPr>
            <a:cxnSpLocks/>
          </p:cNvCxnSpPr>
          <p:nvPr/>
        </p:nvCxnSpPr>
        <p:spPr>
          <a:xfrm flipH="1">
            <a:off x="2660074" y="4136716"/>
            <a:ext cx="10390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2DA173-0465-414E-9DCF-D291904E97E8}"/>
              </a:ext>
            </a:extLst>
          </p:cNvPr>
          <p:cNvCxnSpPr/>
          <p:nvPr/>
        </p:nvCxnSpPr>
        <p:spPr>
          <a:xfrm flipV="1">
            <a:off x="423949" y="4738255"/>
            <a:ext cx="665018" cy="61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7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C551-B8BD-4AB6-B636-4419FBDC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Asserts over array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15AE-CC85-479E-B902-6E7E03B1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9231437" cy="449533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assertArrayEquals</a:t>
            </a:r>
            <a:r>
              <a:rPr lang="en-US" dirty="0"/>
              <a:t> can be used to assert if two arrays has the same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test will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succeed.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9F892-591A-4761-8E11-8F2C3C0A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57" y="2456208"/>
            <a:ext cx="7003387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85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C551-B8BD-4AB6-B636-4419FBDC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Asserts over array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15AE-CC85-479E-B902-6E7E03B1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12916"/>
            <a:ext cx="9231437" cy="4528447"/>
          </a:xfrm>
        </p:spPr>
        <p:txBody>
          <a:bodyPr/>
          <a:lstStyle/>
          <a:p>
            <a:r>
              <a:rPr lang="en-US" dirty="0"/>
              <a:t>In this case, if the arrays are not equals after assert test, JUnit will allows to detect a situation where an sorted array was expected, but does not match the array after calling the sort method.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50E69-D54C-42CF-88E4-80BFABDA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3684912"/>
            <a:ext cx="5160684" cy="235645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FAA415-E63F-4B86-ABA8-5732E06FA5E1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5838016" y="4863137"/>
            <a:ext cx="101307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9932EC-61A1-4704-A54A-947FB453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090" y="4543069"/>
            <a:ext cx="4877223" cy="64013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57C66-8FC3-441A-AEF3-046A4E1CF9ED}"/>
              </a:ext>
            </a:extLst>
          </p:cNvPr>
          <p:cNvCxnSpPr>
            <a:cxnSpLocks/>
          </p:cNvCxnSpPr>
          <p:nvPr/>
        </p:nvCxnSpPr>
        <p:spPr>
          <a:xfrm>
            <a:off x="7040879" y="4960707"/>
            <a:ext cx="36659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900E4A-B03F-48EF-B69E-37750A86F915}"/>
              </a:ext>
            </a:extLst>
          </p:cNvPr>
          <p:cNvSpPr txBox="1"/>
          <p:nvPr/>
        </p:nvSpPr>
        <p:spPr>
          <a:xfrm>
            <a:off x="6542116" y="5442846"/>
            <a:ext cx="527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Know is known the codification of </a:t>
            </a:r>
            <a:r>
              <a:rPr lang="en-US" b="1" u="sng" dirty="0" err="1"/>
              <a:t>mySortMethod</a:t>
            </a:r>
            <a:r>
              <a:rPr lang="en-US" u="sng" dirty="0"/>
              <a:t> does not meet the requirements (does not sort the array correctly).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20ECDA-97F8-458A-B187-BA2BCEE452B2}"/>
              </a:ext>
            </a:extLst>
          </p:cNvPr>
          <p:cNvCxnSpPr>
            <a:cxnSpLocks/>
          </p:cNvCxnSpPr>
          <p:nvPr/>
        </p:nvCxnSpPr>
        <p:spPr>
          <a:xfrm>
            <a:off x="1704109" y="2955213"/>
            <a:ext cx="0" cy="2121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B0C77CA-33D2-430A-984A-49F12188C334}"/>
              </a:ext>
            </a:extLst>
          </p:cNvPr>
          <p:cNvSpPr/>
          <p:nvPr/>
        </p:nvSpPr>
        <p:spPr>
          <a:xfrm>
            <a:off x="1313411" y="5183204"/>
            <a:ext cx="1321724" cy="195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1A7E57-1EBC-4F6B-8E24-47793C1F9D94}"/>
              </a:ext>
            </a:extLst>
          </p:cNvPr>
          <p:cNvSpPr txBox="1"/>
          <p:nvPr/>
        </p:nvSpPr>
        <p:spPr>
          <a:xfrm>
            <a:off x="511233" y="2585881"/>
            <a:ext cx="482553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Replaced </a:t>
            </a:r>
            <a:r>
              <a:rPr lang="en-US" b="1" i="1" dirty="0" err="1"/>
              <a:t>Arrays.sort</a:t>
            </a:r>
            <a:r>
              <a:rPr lang="en-US" i="1" dirty="0"/>
              <a:t> </a:t>
            </a:r>
            <a:r>
              <a:rPr lang="en-US" dirty="0"/>
              <a:t>by </a:t>
            </a:r>
            <a:r>
              <a:rPr lang="en-US" b="1" i="1" dirty="0" err="1"/>
              <a:t>mySortMethod</a:t>
            </a: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6DD118-75A8-4026-BC14-3F8D0989C9BE}"/>
              </a:ext>
            </a:extLst>
          </p:cNvPr>
          <p:cNvSpPr txBox="1"/>
          <p:nvPr/>
        </p:nvSpPr>
        <p:spPr>
          <a:xfrm>
            <a:off x="926714" y="6148048"/>
            <a:ext cx="28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test will fail.</a:t>
            </a:r>
          </a:p>
        </p:txBody>
      </p:sp>
    </p:spTree>
    <p:extLst>
      <p:ext uri="{BB962C8B-B14F-4D97-AF65-F5344CB8AC3E}">
        <p14:creationId xmlns:p14="http://schemas.microsoft.com/office/powerpoint/2010/main" val="310382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DEB9-BBB2-425C-8106-36F0694B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6434-DE64-4408-8825-B7CE3DB7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arenR"/>
            </a:pPr>
            <a:r>
              <a:rPr lang="en-US" dirty="0"/>
              <a:t>What is JUnit Framework ?</a:t>
            </a:r>
          </a:p>
          <a:p>
            <a:pPr>
              <a:buFont typeface="+mj-lt"/>
              <a:buAutoNum type="arabicParenR"/>
            </a:pPr>
            <a:r>
              <a:rPr lang="en-US" dirty="0"/>
              <a:t>Creating a Unit Test</a:t>
            </a:r>
          </a:p>
          <a:p>
            <a:pPr>
              <a:buFont typeface="+mj-lt"/>
              <a:buAutoNum type="arabicParenR"/>
            </a:pPr>
            <a:r>
              <a:rPr lang="en-US" dirty="0"/>
              <a:t>Creating test methods</a:t>
            </a:r>
          </a:p>
          <a:p>
            <a:pPr>
              <a:buFont typeface="+mj-lt"/>
              <a:buAutoNum type="arabicParenR"/>
            </a:pPr>
            <a:r>
              <a:rPr lang="en-US" dirty="0"/>
              <a:t>JUnit conventions</a:t>
            </a:r>
          </a:p>
          <a:p>
            <a:pPr>
              <a:buFont typeface="+mj-lt"/>
              <a:buAutoNum type="arabicParenR"/>
            </a:pPr>
            <a:r>
              <a:rPr lang="en-US" dirty="0"/>
              <a:t>JUnit API</a:t>
            </a:r>
          </a:p>
          <a:p>
            <a:pPr>
              <a:buFont typeface="+mj-lt"/>
              <a:buAutoNum type="arabicParenR"/>
            </a:pPr>
            <a:r>
              <a:rPr lang="en-US" dirty="0"/>
              <a:t>Annotation Types</a:t>
            </a:r>
          </a:p>
          <a:p>
            <a:pPr>
              <a:buFont typeface="+mj-lt"/>
              <a:buAutoNum type="arabicParenR"/>
            </a:pPr>
            <a:r>
              <a:rPr lang="en-US" dirty="0"/>
              <a:t>Testing Exceptions</a:t>
            </a:r>
          </a:p>
          <a:p>
            <a:pPr>
              <a:buFont typeface="+mj-lt"/>
              <a:buAutoNum type="arabicParenR"/>
            </a:pPr>
            <a:r>
              <a:rPr lang="en-US" dirty="0"/>
              <a:t>Performance Concerns: Using JUnit for performance evaluation</a:t>
            </a:r>
          </a:p>
          <a:p>
            <a:pPr>
              <a:buFont typeface="+mj-lt"/>
              <a:buAutoNum type="arabicParenR"/>
            </a:pPr>
            <a:r>
              <a:rPr lang="en-US" dirty="0"/>
              <a:t>Parameterized Tests</a:t>
            </a:r>
          </a:p>
          <a:p>
            <a:pPr>
              <a:buFont typeface="+mj-lt"/>
              <a:buAutoNum type="arabicParenR"/>
            </a:pPr>
            <a:r>
              <a:rPr lang="en-US" dirty="0"/>
              <a:t>Grouping tests using Suites</a:t>
            </a:r>
          </a:p>
          <a:p>
            <a:pPr>
              <a:buFont typeface="+mj-lt"/>
              <a:buAutoNum type="arabicParenR"/>
            </a:pPr>
            <a:r>
              <a:rPr lang="en-US" dirty="0"/>
              <a:t>Good Practices in Unit Testing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05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D2AC-ED74-4F16-AB15-AAB10219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Testing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1ABF-33BE-471A-9809-753A27E6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when an exception occurs in a program, the normal execution is suspended and the program terminates abnormally.</a:t>
            </a:r>
          </a:p>
          <a:p>
            <a:r>
              <a:rPr lang="en-US" dirty="0"/>
              <a:t>In Java, those exceptions are usually handled using a </a:t>
            </a:r>
            <a:r>
              <a:rPr lang="en-US" i="1" dirty="0"/>
              <a:t>try/catch </a:t>
            </a:r>
            <a:r>
              <a:rPr lang="en-US" dirty="0"/>
              <a:t>expressions so the programmer can detect the reasons why the execution went wrong.</a:t>
            </a:r>
          </a:p>
          <a:p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269A2-C039-414D-9626-D51EAB21C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60" y="4746282"/>
            <a:ext cx="3779848" cy="990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C3E14-70D8-45BD-B544-0D0964F6F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535" y="3727370"/>
            <a:ext cx="4168501" cy="1760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288C8D-4763-47E4-8A1C-F5F45C88F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407" y="5848604"/>
            <a:ext cx="3360711" cy="845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1ED99C-DA92-498B-B5E9-D25EC1FB3C42}"/>
              </a:ext>
            </a:extLst>
          </p:cNvPr>
          <p:cNvSpPr txBox="1"/>
          <p:nvPr/>
        </p:nvSpPr>
        <p:spPr>
          <a:xfrm>
            <a:off x="9060873" y="4041296"/>
            <a:ext cx="3032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not an incorrection in the program. It’s a predicted scenario by the method (but not well tested).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4D8A17-51F1-4B5A-A22D-6889B26E2D0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129508" y="4607557"/>
            <a:ext cx="599027" cy="63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BC1E6D-AD05-4676-8DF2-B02E31B7A4B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129508" y="5241625"/>
            <a:ext cx="784899" cy="1029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762FB9-EB71-44AD-998B-ABF1C549C0F0}"/>
              </a:ext>
            </a:extLst>
          </p:cNvPr>
          <p:cNvCxnSpPr>
            <a:cxnSpLocks/>
          </p:cNvCxnSpPr>
          <p:nvPr/>
        </p:nvCxnSpPr>
        <p:spPr>
          <a:xfrm>
            <a:off x="4986232" y="6301046"/>
            <a:ext cx="16888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54B2F1-8CD0-4EB9-8C52-9DC3EEEC2213}"/>
              </a:ext>
            </a:extLst>
          </p:cNvPr>
          <p:cNvCxnSpPr/>
          <p:nvPr/>
        </p:nvCxnSpPr>
        <p:spPr>
          <a:xfrm flipV="1">
            <a:off x="6733309" y="4946073"/>
            <a:ext cx="2327564" cy="1230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43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D2AC-ED74-4F16-AB15-AAB10219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correctly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1ABF-33BE-471A-9809-753A27E67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87"/>
            <a:ext cx="8596668" cy="4220875"/>
          </a:xfrm>
        </p:spPr>
        <p:txBody>
          <a:bodyPr/>
          <a:lstStyle/>
          <a:p>
            <a:r>
              <a:rPr lang="en-US" dirty="0"/>
              <a:t>It is necessary to specify that a given method that are being tested expects an exception.</a:t>
            </a:r>
          </a:p>
          <a:p>
            <a:r>
              <a:rPr lang="en-US" dirty="0"/>
              <a:t>Possible approaches:</a:t>
            </a:r>
          </a:p>
          <a:p>
            <a:pPr lvl="1"/>
            <a:r>
              <a:rPr lang="en-US" dirty="0"/>
              <a:t>Using try/catch for catching the exceptions.</a:t>
            </a:r>
            <a:br>
              <a:rPr lang="en-US" dirty="0"/>
            </a:br>
            <a:r>
              <a:rPr lang="en-US" sz="1400" i="1" dirty="0"/>
              <a:t>(Not the most elegant way)</a:t>
            </a:r>
          </a:p>
          <a:p>
            <a:pPr lvl="1"/>
            <a:endParaRPr lang="en-US" sz="1400" i="1" dirty="0"/>
          </a:p>
          <a:p>
            <a:pPr lvl="1"/>
            <a:endParaRPr lang="en-US" sz="1400" i="1" dirty="0"/>
          </a:p>
          <a:p>
            <a:pPr lvl="1"/>
            <a:r>
              <a:rPr lang="en-US" dirty="0"/>
              <a:t>Using JUnit mechanisms</a:t>
            </a:r>
          </a:p>
          <a:p>
            <a:pPr lvl="2"/>
            <a:r>
              <a:rPr lang="en-US" dirty="0"/>
              <a:t>Passing the expected exception as a parameter to </a:t>
            </a:r>
            <a:r>
              <a:rPr lang="en-US" i="1" dirty="0"/>
              <a:t>@Test</a:t>
            </a:r>
            <a:r>
              <a:rPr lang="en-US" dirty="0"/>
              <a:t> annotation. 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D00C6E-A331-4A30-91AE-259622D2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290" y="2497935"/>
            <a:ext cx="2963647" cy="1487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10B668-792B-41E6-B36B-244436445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517" y="5004952"/>
            <a:ext cx="4793395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0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D2AC-ED74-4F16-AB15-AAB10219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correctly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1ABF-33BE-471A-9809-753A27E67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87"/>
            <a:ext cx="8596668" cy="4220875"/>
          </a:xfrm>
        </p:spPr>
        <p:txBody>
          <a:bodyPr/>
          <a:lstStyle/>
          <a:p>
            <a:r>
              <a:rPr lang="en-US" dirty="0"/>
              <a:t>Important note: </a:t>
            </a:r>
          </a:p>
          <a:p>
            <a:pPr lvl="1"/>
            <a:r>
              <a:rPr lang="en-US" dirty="0"/>
              <a:t>When an exception test is made, is supposed that the execution of the test actually throws the expected Exception so the test can </a:t>
            </a:r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succeed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Otherwise, it will </a:t>
            </a:r>
            <a:r>
              <a:rPr lang="en-US" b="1" i="1" dirty="0">
                <a:solidFill>
                  <a:srgbClr val="FF0000"/>
                </a:solidFill>
              </a:rPr>
              <a:t>fail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2DED0-5FDC-4AD1-A4C2-8873D5A7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55" y="3860871"/>
            <a:ext cx="3711262" cy="99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13F23-40D0-4851-AF22-2A6FDA7D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346" y="3849440"/>
            <a:ext cx="3749365" cy="1021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154F18-9E20-4356-9741-0A0C328BC592}"/>
              </a:ext>
            </a:extLst>
          </p:cNvPr>
          <p:cNvSpPr txBox="1"/>
          <p:nvPr/>
        </p:nvSpPr>
        <p:spPr>
          <a:xfrm>
            <a:off x="1878676" y="5080938"/>
            <a:ext cx="16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This succeeds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90E5C-5BAE-4432-87FA-17B937347D57}"/>
              </a:ext>
            </a:extLst>
          </p:cNvPr>
          <p:cNvSpPr txBox="1"/>
          <p:nvPr/>
        </p:nvSpPr>
        <p:spPr>
          <a:xfrm>
            <a:off x="6517177" y="5080938"/>
            <a:ext cx="139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This fails</a:t>
            </a:r>
          </a:p>
        </p:txBody>
      </p:sp>
    </p:spTree>
    <p:extLst>
      <p:ext uri="{BB962C8B-B14F-4D97-AF65-F5344CB8AC3E}">
        <p14:creationId xmlns:p14="http://schemas.microsoft.com/office/powerpoint/2010/main" val="957577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26A9-A814-4414-98E8-44553DA9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8) Performance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C110-5879-4EB8-B2A5-9BF942F3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5520"/>
          </a:xfrm>
        </p:spPr>
        <p:txBody>
          <a:bodyPr>
            <a:normAutofit/>
          </a:bodyPr>
          <a:lstStyle/>
          <a:p>
            <a:r>
              <a:rPr lang="en-US" dirty="0"/>
              <a:t>Some test methods can became computationally heavy.</a:t>
            </a:r>
          </a:p>
          <a:p>
            <a:endParaRPr lang="en-US" dirty="0"/>
          </a:p>
          <a:p>
            <a:r>
              <a:rPr lang="en-US" dirty="0"/>
              <a:t>Executing heavier code sections using </a:t>
            </a:r>
            <a:r>
              <a:rPr lang="en-US" i="1" dirty="0"/>
              <a:t>@Before</a:t>
            </a:r>
            <a:r>
              <a:rPr lang="en-US" dirty="0"/>
              <a:t> and </a:t>
            </a:r>
            <a:r>
              <a:rPr lang="en-US" i="1" dirty="0"/>
              <a:t>@After </a:t>
            </a:r>
            <a:r>
              <a:rPr lang="en-US" dirty="0"/>
              <a:t>can make whole test environment running slow.</a:t>
            </a:r>
          </a:p>
          <a:p>
            <a:endParaRPr lang="en-US" dirty="0"/>
          </a:p>
          <a:p>
            <a:r>
              <a:rPr lang="en-US" dirty="0"/>
              <a:t>Be aware of using @</a:t>
            </a:r>
            <a:r>
              <a:rPr lang="en-US" dirty="0" err="1"/>
              <a:t>BeforeClass</a:t>
            </a:r>
            <a:r>
              <a:rPr lang="en-US" dirty="0"/>
              <a:t> and @</a:t>
            </a:r>
            <a:r>
              <a:rPr lang="en-US" dirty="0" err="1"/>
              <a:t>AfterClass</a:t>
            </a:r>
            <a:r>
              <a:rPr lang="en-US" dirty="0"/>
              <a:t> annotations instead, if you do not need to perform those tests every time a test (marked with </a:t>
            </a:r>
            <a:r>
              <a:rPr lang="en-US" i="1" dirty="0"/>
              <a:t>@Test</a:t>
            </a:r>
            <a:r>
              <a:rPr lang="en-US" dirty="0"/>
              <a:t>) runs.</a:t>
            </a:r>
          </a:p>
          <a:p>
            <a:endParaRPr lang="en-US" dirty="0"/>
          </a:p>
          <a:p>
            <a:r>
              <a:rPr lang="en-US" dirty="0"/>
              <a:t>This is a concern that may appear in a long-term since @After and @Before are more commonly used.</a:t>
            </a:r>
          </a:p>
        </p:txBody>
      </p:sp>
    </p:spTree>
    <p:extLst>
      <p:ext uri="{BB962C8B-B14F-4D97-AF65-F5344CB8AC3E}">
        <p14:creationId xmlns:p14="http://schemas.microsoft.com/office/powerpoint/2010/main" val="2119764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9073-DA5F-4187-9D8C-1BF1C092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Using JUnit for Performance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EE9F-3527-4779-B065-E551044A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different scenarios, is important to know if certain methods runs less than a certain period of time.</a:t>
            </a:r>
          </a:p>
          <a:p>
            <a:endParaRPr lang="en-US" dirty="0"/>
          </a:p>
          <a:p>
            <a:r>
              <a:rPr lang="en-US" dirty="0"/>
              <a:t>In JUnit this is possible using </a:t>
            </a:r>
            <a:r>
              <a:rPr lang="en-US" b="1" i="1" dirty="0"/>
              <a:t>timeout </a:t>
            </a:r>
            <a:r>
              <a:rPr lang="en-US" i="1" dirty="0"/>
              <a:t>as a performance metric</a:t>
            </a:r>
            <a:r>
              <a:rPr lang="en-US" dirty="0"/>
              <a:t> parameter for @Test.</a:t>
            </a:r>
          </a:p>
          <a:p>
            <a:endParaRPr lang="en-US" dirty="0"/>
          </a:p>
          <a:p>
            <a:r>
              <a:rPr lang="en-US" dirty="0"/>
              <a:t>The tests created to evaluate the </a:t>
            </a:r>
            <a:r>
              <a:rPr lang="en-US" u="sng" dirty="0"/>
              <a:t>performance</a:t>
            </a:r>
            <a:r>
              <a:rPr lang="en-US" dirty="0"/>
              <a:t> of certain methods do not evaluate other conditions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388372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9073-DA5F-4187-9D8C-1BF1C092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JUnit for Performance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EE9F-3527-4779-B065-E551044A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test of the performance generating one hundred million longs and sort them with </a:t>
            </a:r>
            <a:r>
              <a:rPr lang="en-US" i="1" dirty="0" err="1"/>
              <a:t>Arrays.sort</a:t>
            </a:r>
            <a:r>
              <a:rPr lang="en-US" dirty="0"/>
              <a:t> method.</a:t>
            </a:r>
          </a:p>
          <a:p>
            <a:r>
              <a:rPr lang="en-US" dirty="0"/>
              <a:t>Lets assume the requirements establish this task should be performed in less than 10 seconds.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83C5D5-F4BE-4A56-96F5-E2368E32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13" y="3686578"/>
            <a:ext cx="4374259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93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9073-DA5F-4187-9D8C-1BF1C092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JUnit for Performance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EE9F-3527-4779-B065-E551044A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4109"/>
            <a:ext cx="10578099" cy="48463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Result: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program was interrupted after 10 seconds as established by the requirements.</a:t>
            </a:r>
          </a:p>
          <a:p>
            <a:r>
              <a:rPr lang="en-US" dirty="0"/>
              <a:t>The red bar shows the test have failed so this task takes more than the time expected by the requirements.</a:t>
            </a:r>
          </a:p>
          <a:p>
            <a:r>
              <a:rPr lang="en-US" dirty="0"/>
              <a:t>Failure trace will throw a JUnit exception:</a:t>
            </a:r>
          </a:p>
          <a:p>
            <a:pPr lvl="1"/>
            <a:r>
              <a:rPr lang="en-US" sz="1500" i="1" dirty="0"/>
              <a:t>“</a:t>
            </a:r>
            <a:r>
              <a:rPr lang="en-US" sz="1500" i="1" dirty="0" err="1"/>
              <a:t>org.junit.runners.model.TestTimedOutException</a:t>
            </a:r>
            <a:r>
              <a:rPr lang="en-US" sz="1500" i="1" dirty="0"/>
              <a:t>: test timed out after 10000 milliseconds”</a:t>
            </a:r>
          </a:p>
          <a:p>
            <a:endParaRPr lang="en-US" dirty="0"/>
          </a:p>
          <a:p>
            <a:r>
              <a:rPr lang="en-US" dirty="0"/>
              <a:t>Two solutions:</a:t>
            </a:r>
          </a:p>
          <a:p>
            <a:pPr marL="800100" lvl="1" indent="-342900">
              <a:buAutoNum type="arabicParenR"/>
            </a:pPr>
            <a:r>
              <a:rPr lang="en-US" dirty="0"/>
              <a:t>Changing the requirements and increase the time tolerance for the task.</a:t>
            </a:r>
          </a:p>
          <a:p>
            <a:pPr marL="800100" lvl="1" indent="-342900">
              <a:buAutoNum type="arabicParenR"/>
            </a:pPr>
            <a:r>
              <a:rPr lang="en-US" dirty="0"/>
              <a:t>Alert the programmer this task takes too long and the algorithms/methods or data structures should be replaced.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6243E-4552-4B23-91E1-47654E14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160" y="1704109"/>
            <a:ext cx="4801016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8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9073-DA5F-4187-9D8C-1BF1C092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JUnit for Performance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EE9F-3527-4779-B065-E551044A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9331190" cy="517882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First solution:</a:t>
            </a:r>
          </a:p>
          <a:p>
            <a:pPr lvl="1"/>
            <a:r>
              <a:rPr lang="en-US" dirty="0"/>
              <a:t>Performing a change in the requirements and increase the time tolerance for the task.</a:t>
            </a:r>
          </a:p>
          <a:p>
            <a:pPr lvl="1"/>
            <a:r>
              <a:rPr lang="en-US" dirty="0"/>
              <a:t>Considering now 15 seconds.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2731A-138D-4912-9EAF-2C604509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70015"/>
            <a:ext cx="4374259" cy="2362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0F62E8-C216-48D3-8434-AA895752F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166" y="3370015"/>
            <a:ext cx="4770533" cy="12497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E843F6-4119-47E9-91D8-7880A37A03E4}"/>
              </a:ext>
            </a:extLst>
          </p:cNvPr>
          <p:cNvCxnSpPr>
            <a:cxnSpLocks/>
          </p:cNvCxnSpPr>
          <p:nvPr/>
        </p:nvCxnSpPr>
        <p:spPr>
          <a:xfrm>
            <a:off x="5872044" y="3836322"/>
            <a:ext cx="15345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2FDA17-D4F7-4C69-8C1C-B8A97F9ED915}"/>
              </a:ext>
            </a:extLst>
          </p:cNvPr>
          <p:cNvSpPr txBox="1"/>
          <p:nvPr/>
        </p:nvSpPr>
        <p:spPr>
          <a:xfrm>
            <a:off x="5822166" y="4695550"/>
            <a:ext cx="4397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test was successful because it was possible to complete the execution of the test before the established time for timeout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2F8B07-A426-4782-9B7D-2ADC3A064866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051593" y="3994909"/>
            <a:ext cx="770573" cy="556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6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9073-DA5F-4187-9D8C-1BF1C092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JUnit for performance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EE9F-3527-4779-B065-E551044A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0902"/>
            <a:ext cx="9331190" cy="556952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Second solution:</a:t>
            </a:r>
          </a:p>
          <a:p>
            <a:pPr lvl="1"/>
            <a:r>
              <a:rPr lang="en-US" dirty="0"/>
              <a:t>Alert the programmer this task takes too long and the algorithms/methods should be replaced.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89244-39D3-47CB-9910-CE4811F4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09" y="2478828"/>
            <a:ext cx="4374259" cy="2232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50450-E8E0-400D-89AF-37D536F3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92" y="4918523"/>
            <a:ext cx="4755292" cy="1425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807C9A-4D32-42FF-834D-5C82CF719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312" y="2478828"/>
            <a:ext cx="4351397" cy="22023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20EF4B-7A11-42E7-916E-F9243CF8C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312" y="4914095"/>
            <a:ext cx="4793395" cy="12650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92AD8B9-D483-4CFD-86CD-D1A9C3AAFA69}"/>
              </a:ext>
            </a:extLst>
          </p:cNvPr>
          <p:cNvSpPr/>
          <p:nvPr/>
        </p:nvSpPr>
        <p:spPr>
          <a:xfrm>
            <a:off x="410891" y="2478827"/>
            <a:ext cx="10766815" cy="222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120F7-07D4-42D3-AAD0-6F6F6785B67A}"/>
              </a:ext>
            </a:extLst>
          </p:cNvPr>
          <p:cNvSpPr/>
          <p:nvPr/>
        </p:nvSpPr>
        <p:spPr>
          <a:xfrm>
            <a:off x="922713" y="4256116"/>
            <a:ext cx="1862051" cy="22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E24AA7-4166-4AD7-8B15-ED5048E839A8}"/>
              </a:ext>
            </a:extLst>
          </p:cNvPr>
          <p:cNvSpPr/>
          <p:nvPr/>
        </p:nvSpPr>
        <p:spPr>
          <a:xfrm>
            <a:off x="6957753" y="4256116"/>
            <a:ext cx="2427316" cy="224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4F603-2237-4452-83FA-8E6C646A37CC}"/>
              </a:ext>
            </a:extLst>
          </p:cNvPr>
          <p:cNvSpPr/>
          <p:nvPr/>
        </p:nvSpPr>
        <p:spPr>
          <a:xfrm>
            <a:off x="377640" y="5187142"/>
            <a:ext cx="1567537" cy="21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C62485-25A1-476C-B110-4D1D1959A727}"/>
              </a:ext>
            </a:extLst>
          </p:cNvPr>
          <p:cNvSpPr/>
          <p:nvPr/>
        </p:nvSpPr>
        <p:spPr>
          <a:xfrm>
            <a:off x="6384312" y="5187142"/>
            <a:ext cx="1567537" cy="21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28EC04-8827-49CE-8D58-42FCA0014023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788538" y="4711681"/>
            <a:ext cx="1" cy="206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EFFF43-9167-43D3-98A1-FAF9F8236A1C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8781010" y="4681199"/>
            <a:ext cx="1" cy="23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18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9073-DA5F-4187-9D8C-1BF1C092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JUnit for performance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EE9F-3527-4779-B065-E551044A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7113"/>
            <a:ext cx="9331190" cy="471331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Defining performance requirements for </a:t>
            </a:r>
            <a:r>
              <a:rPr lang="en-US" b="1" i="1" dirty="0"/>
              <a:t>timeout</a:t>
            </a:r>
            <a:r>
              <a:rPr lang="en-US" dirty="0"/>
              <a:t> of methods using JUnit is not trivial.</a:t>
            </a:r>
          </a:p>
          <a:p>
            <a:r>
              <a:rPr lang="en-US" dirty="0"/>
              <a:t>If the performance requirements are too picky, the tests will always fail.</a:t>
            </a:r>
          </a:p>
          <a:p>
            <a:r>
              <a:rPr lang="en-US" dirty="0"/>
              <a:t>If the performance requirements are too liberal, the application will have a wide margin to improve in execution time. In consequence, the timeout based tests loses their goal. </a:t>
            </a:r>
          </a:p>
          <a:p>
            <a:endParaRPr lang="en-US" dirty="0"/>
          </a:p>
          <a:p>
            <a:r>
              <a:rPr lang="en-US" dirty="0"/>
              <a:t>Performance evaluation in Test-driven development (TDD) is a commitment between </a:t>
            </a:r>
            <a:r>
              <a:rPr lang="en-US" u="sng" dirty="0"/>
              <a:t>fast delivery</a:t>
            </a:r>
            <a:r>
              <a:rPr lang="en-US" dirty="0"/>
              <a:t> (important in </a:t>
            </a:r>
            <a:r>
              <a:rPr lang="en-US" i="1" dirty="0"/>
              <a:t>extreme programming </a:t>
            </a:r>
            <a:r>
              <a:rPr lang="en-US" dirty="0"/>
              <a:t>projects), and </a:t>
            </a:r>
            <a:r>
              <a:rPr lang="en-US" u="sng" dirty="0"/>
              <a:t>fast software.</a:t>
            </a:r>
          </a:p>
          <a:p>
            <a:endParaRPr lang="en-US" dirty="0"/>
          </a:p>
          <a:p>
            <a:r>
              <a:rPr lang="en-US" dirty="0"/>
              <a:t>Choosing a smart value for </a:t>
            </a:r>
            <a:r>
              <a:rPr lang="en-US" b="1" i="1" dirty="0"/>
              <a:t>timeout</a:t>
            </a:r>
            <a:r>
              <a:rPr lang="en-US" dirty="0"/>
              <a:t> takes in consideration the platform where the tests will run. For example, if the tests were built to test a web application running with a server (as </a:t>
            </a:r>
            <a:r>
              <a:rPr lang="en-US" dirty="0" err="1"/>
              <a:t>TomCat</a:t>
            </a:r>
            <a:r>
              <a:rPr lang="en-US" dirty="0"/>
              <a:t>).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472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7F64-8100-4E92-8DAB-413C2C92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What is JUnit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E2E6-B24D-487E-AA38-6330616E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framework for testing “units” in Java applications.</a:t>
            </a:r>
          </a:p>
          <a:p>
            <a:endParaRPr lang="en-US" dirty="0"/>
          </a:p>
          <a:p>
            <a:r>
              <a:rPr lang="en-US" dirty="0"/>
              <a:t>It is part of a family of unit testing frameworks called </a:t>
            </a:r>
            <a:r>
              <a:rPr lang="en-US" i="1" dirty="0" err="1"/>
              <a:t>xUnit</a:t>
            </a:r>
            <a:r>
              <a:rPr lang="en-US" dirty="0"/>
              <a:t> frameworks.</a:t>
            </a:r>
          </a:p>
          <a:p>
            <a:endParaRPr lang="en-US" dirty="0"/>
          </a:p>
          <a:p>
            <a:r>
              <a:rPr lang="en-US" dirty="0"/>
              <a:t>Became an important part on </a:t>
            </a:r>
            <a:r>
              <a:rPr lang="en-US" i="1" dirty="0"/>
              <a:t>test-driven development </a:t>
            </a:r>
            <a:r>
              <a:rPr lang="en-US" dirty="0"/>
              <a:t>in software.</a:t>
            </a:r>
          </a:p>
          <a:p>
            <a:endParaRPr lang="en-US" dirty="0"/>
          </a:p>
          <a:p>
            <a:r>
              <a:rPr lang="en-US" dirty="0"/>
              <a:t>Requirements are translated in small specific </a:t>
            </a:r>
            <a:r>
              <a:rPr lang="en-US" i="1" dirty="0"/>
              <a:t>test cases. </a:t>
            </a:r>
          </a:p>
          <a:p>
            <a:endParaRPr lang="en-US" i="1" dirty="0"/>
          </a:p>
          <a:p>
            <a:r>
              <a:rPr lang="en-US" dirty="0"/>
              <a:t>The</a:t>
            </a:r>
            <a:r>
              <a:rPr lang="en-US" i="1" dirty="0"/>
              <a:t> t</a:t>
            </a:r>
            <a:r>
              <a:rPr lang="en-US" dirty="0"/>
              <a:t>ests grants reliability and confidence of software designs and helps to detect parts of the code that does not meet the requirements.</a:t>
            </a:r>
          </a:p>
          <a:p>
            <a:endParaRPr lang="en-US" dirty="0"/>
          </a:p>
          <a:p>
            <a:r>
              <a:rPr lang="en-US" dirty="0"/>
              <a:t>The tests can be also used for debugging purposes</a:t>
            </a:r>
          </a:p>
        </p:txBody>
      </p:sp>
    </p:spTree>
    <p:extLst>
      <p:ext uri="{BB962C8B-B14F-4D97-AF65-F5344CB8AC3E}">
        <p14:creationId xmlns:p14="http://schemas.microsoft.com/office/powerpoint/2010/main" val="3420842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5A79-FDB3-4584-8664-A07BDF83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 Parameterized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7D85-2938-4839-90ED-BE04F33E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/>
          <a:lstStyle/>
          <a:p>
            <a:r>
              <a:rPr lang="en-US" dirty="0"/>
              <a:t>As a project grows, more input and output test scenarios are needed, sometimes implying a crescent number of (unnecessary) tests with same test logic behind.</a:t>
            </a:r>
          </a:p>
          <a:p>
            <a:endParaRPr lang="en-US" dirty="0"/>
          </a:p>
          <a:p>
            <a:r>
              <a:rPr lang="en-US" dirty="0"/>
              <a:t>This crescent number of tests leads to a repetition pattern which can be captured by parameterized tests reducing the number of @Test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71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5A79-FDB3-4584-8664-A07BDF83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 Parameterized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7D85-2938-4839-90ED-BE04F33E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5673"/>
            <a:ext cx="9364441" cy="4722100"/>
          </a:xfrm>
        </p:spPr>
        <p:txBody>
          <a:bodyPr>
            <a:normAutofit/>
          </a:bodyPr>
          <a:lstStyle/>
          <a:p>
            <a:r>
              <a:rPr lang="en-US" dirty="0"/>
              <a:t>Parameterized tests are different than normal tests, and should be logically separated from other Junit Test Case classes.</a:t>
            </a:r>
          </a:p>
          <a:p>
            <a:endParaRPr lang="en-US" dirty="0"/>
          </a:p>
          <a:p>
            <a:r>
              <a:rPr lang="en-US" dirty="0"/>
              <a:t>It is necessary to add the annotation </a:t>
            </a:r>
            <a:r>
              <a:rPr lang="en-US" i="1" dirty="0"/>
              <a:t>@</a:t>
            </a:r>
            <a:r>
              <a:rPr lang="en-US" i="1" dirty="0" err="1"/>
              <a:t>RunWith</a:t>
            </a:r>
            <a:r>
              <a:rPr lang="en-US" i="1" dirty="0"/>
              <a:t>(</a:t>
            </a:r>
            <a:r>
              <a:rPr lang="en-US" i="1" dirty="0" err="1"/>
              <a:t>Parameterized.class</a:t>
            </a:r>
            <a:r>
              <a:rPr lang="en-US" i="1" dirty="0"/>
              <a:t>) </a:t>
            </a:r>
            <a:r>
              <a:rPr lang="en-US" dirty="0"/>
              <a:t>for explicitly define the test class as a Parameterized class.</a:t>
            </a:r>
          </a:p>
          <a:p>
            <a:endParaRPr lang="en-US" dirty="0"/>
          </a:p>
          <a:p>
            <a:r>
              <a:rPr lang="en-US" dirty="0"/>
              <a:t>Also needs the import of:</a:t>
            </a:r>
          </a:p>
          <a:p>
            <a:pPr lvl="1"/>
            <a:r>
              <a:rPr lang="en-US" i="1" dirty="0" err="1"/>
              <a:t>org.junit.runners.Parameterized</a:t>
            </a:r>
            <a:endParaRPr lang="en-US" i="1" dirty="0"/>
          </a:p>
          <a:p>
            <a:pPr lvl="1"/>
            <a:r>
              <a:rPr lang="en-US" i="1" dirty="0" err="1"/>
              <a:t>org.junit.runner.RunWith</a:t>
            </a:r>
            <a:r>
              <a:rPr lang="en-US" i="1" dirty="0"/>
              <a:t>;</a:t>
            </a:r>
          </a:p>
          <a:p>
            <a:pPr lvl="1"/>
            <a:r>
              <a:rPr lang="en-US" i="1" dirty="0" err="1"/>
              <a:t>java.util.Collection</a:t>
            </a:r>
            <a:r>
              <a:rPr lang="en-US" i="1" dirty="0"/>
              <a:t>;</a:t>
            </a:r>
          </a:p>
          <a:p>
            <a:pPr lvl="1"/>
            <a:r>
              <a:rPr lang="en-US" i="1" dirty="0" err="1"/>
              <a:t>org.junit.runners.Parameterized.Parameters</a:t>
            </a:r>
            <a:r>
              <a:rPr lang="en-US" i="1" dirty="0"/>
              <a:t>;</a:t>
            </a:r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84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5A79-FDB3-4584-8664-A07BDF83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 Parameterized Tests: Use 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7D85-2938-4839-90ED-BE04F33E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722100"/>
          </a:xfrm>
        </p:spPr>
        <p:txBody>
          <a:bodyPr>
            <a:normAutofit/>
          </a:bodyPr>
          <a:lstStyle/>
          <a:p>
            <a:r>
              <a:rPr lang="en-US" dirty="0"/>
              <a:t>Consider a method that counts the number of space-separated words in a given string and a JUnit Test Case.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Too much tests with same semantics:</a:t>
            </a:r>
          </a:p>
          <a:p>
            <a:pPr lvl="1"/>
            <a:r>
              <a:rPr lang="en-US" dirty="0"/>
              <a:t>The same assert method tests different </a:t>
            </a:r>
            <a:br>
              <a:rPr lang="en-US" dirty="0"/>
            </a:br>
            <a:r>
              <a:rPr lang="en-US" dirty="0"/>
              <a:t>inputs with their correspondent expected output.</a:t>
            </a:r>
          </a:p>
          <a:p>
            <a:pPr lvl="1"/>
            <a:r>
              <a:rPr lang="en-US" dirty="0"/>
              <a:t>This can be parameterized in an array of inputs and </a:t>
            </a:r>
            <a:br>
              <a:rPr lang="en-US" dirty="0"/>
            </a:br>
            <a:r>
              <a:rPr lang="en-US" dirty="0"/>
              <a:t>an array of outputs after applying the </a:t>
            </a:r>
            <a:r>
              <a:rPr lang="en-US" i="1" dirty="0"/>
              <a:t>assert method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each case (similar to a high-order </a:t>
            </a:r>
            <a:r>
              <a:rPr lang="en-US" i="1" dirty="0"/>
              <a:t>map function).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0CCF77A-6256-480F-85E0-0A4C81DF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767" y="2552005"/>
            <a:ext cx="3944410" cy="408155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507A20-ED00-45DE-8FFA-6DCE6A88A787}"/>
              </a:ext>
            </a:extLst>
          </p:cNvPr>
          <p:cNvCxnSpPr>
            <a:cxnSpLocks/>
          </p:cNvCxnSpPr>
          <p:nvPr/>
        </p:nvCxnSpPr>
        <p:spPr>
          <a:xfrm flipV="1">
            <a:off x="5054138" y="4020363"/>
            <a:ext cx="2618509" cy="1692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9C0FBA-9A1C-418B-999A-10DA4F006508}"/>
              </a:ext>
            </a:extLst>
          </p:cNvPr>
          <p:cNvCxnSpPr>
            <a:cxnSpLocks/>
          </p:cNvCxnSpPr>
          <p:nvPr/>
        </p:nvCxnSpPr>
        <p:spPr>
          <a:xfrm>
            <a:off x="5054138" y="4189615"/>
            <a:ext cx="2618509" cy="462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F9DCB-BBE8-474B-A23B-B5B973FF0B0D}"/>
              </a:ext>
            </a:extLst>
          </p:cNvPr>
          <p:cNvCxnSpPr>
            <a:cxnSpLocks/>
          </p:cNvCxnSpPr>
          <p:nvPr/>
        </p:nvCxnSpPr>
        <p:spPr>
          <a:xfrm>
            <a:off x="5054138" y="4189615"/>
            <a:ext cx="2618509" cy="1136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0D835C-0D13-454A-AFE2-9B7BB0ED10CE}"/>
              </a:ext>
            </a:extLst>
          </p:cNvPr>
          <p:cNvCxnSpPr>
            <a:cxnSpLocks/>
          </p:cNvCxnSpPr>
          <p:nvPr/>
        </p:nvCxnSpPr>
        <p:spPr>
          <a:xfrm>
            <a:off x="5054138" y="4189615"/>
            <a:ext cx="2618509" cy="1606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909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708C-99DB-4059-B699-0DC621A4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 Parameterized Tests: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0935-959D-41AF-B822-361CA3FC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1477"/>
            <a:ext cx="8596668" cy="4619886"/>
          </a:xfrm>
        </p:spPr>
        <p:txBody>
          <a:bodyPr/>
          <a:lstStyle/>
          <a:p>
            <a:r>
              <a:rPr lang="en-US" dirty="0"/>
              <a:t>Step 1: Detects a couple of tests with same semantic and create a new JUnit Test Case class. Collect the input/output values used in each test and prepare the setup (previous slide).</a:t>
            </a:r>
          </a:p>
          <a:p>
            <a:r>
              <a:rPr lang="en-US" dirty="0"/>
              <a:t>Step 2: Defining the parameters. This is done by creating a </a:t>
            </a:r>
            <a:r>
              <a:rPr lang="en-US" i="1" dirty="0"/>
              <a:t>public static</a:t>
            </a:r>
            <a:r>
              <a:rPr lang="en-US" dirty="0"/>
              <a:t> method which returns a collection with arrays of input values and their expected results.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DE86D-5CEB-4DCC-961E-CDC4E351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67" y="3158921"/>
            <a:ext cx="4051070" cy="34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6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AE7F-7DFC-4F26-9CD2-720ED714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 Parameterized Tests: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1FFE-3CB7-4B18-834F-0D0D9E8C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789"/>
            <a:ext cx="8596668" cy="4611573"/>
          </a:xfrm>
        </p:spPr>
        <p:txBody>
          <a:bodyPr/>
          <a:lstStyle/>
          <a:p>
            <a:r>
              <a:rPr lang="en-US" dirty="0"/>
              <a:t>Step 3: Create the necessary Constructors (they can be automatically generated in Eclipse).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FD459-D2D1-4807-9523-40E26896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69" y="2215273"/>
            <a:ext cx="4765966" cy="44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43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AE7F-7DFC-4F26-9CD2-720ED714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9) Parameterized Tests: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1FFE-3CB7-4B18-834F-0D0D9E8C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789"/>
            <a:ext cx="8596668" cy="4611573"/>
          </a:xfrm>
        </p:spPr>
        <p:txBody>
          <a:bodyPr/>
          <a:lstStyle/>
          <a:p>
            <a:r>
              <a:rPr lang="en-US" dirty="0"/>
              <a:t>Step 4: Pass the parameters variables into the test and delete the rest of similar tests.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a test now (instead of four) that performs the same </a:t>
            </a:r>
            <a:r>
              <a:rPr lang="en-US" i="1" dirty="0" err="1"/>
              <a:t>assertEquals</a:t>
            </a:r>
            <a:r>
              <a:rPr lang="en-US" dirty="0"/>
              <a:t> for different test cases.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A1D16-FFF3-4838-92E5-86C08837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19" y="2750589"/>
            <a:ext cx="7006498" cy="14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88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AE7F-7DFC-4F26-9CD2-720ED714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9) Parameterized Tests: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1FFE-3CB7-4B18-834F-0D0D9E8C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789"/>
            <a:ext cx="4085859" cy="4946073"/>
          </a:xfrm>
        </p:spPr>
        <p:txBody>
          <a:bodyPr/>
          <a:lstStyle/>
          <a:p>
            <a:r>
              <a:rPr lang="en-US" dirty="0"/>
              <a:t>Before (</a:t>
            </a:r>
            <a:r>
              <a:rPr lang="en-US" dirty="0" err="1"/>
              <a:t>WordOpTest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65540-CFB0-4A11-AA65-AD6FCB04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416594" cy="457015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DAA08B-B502-4B7C-AC66-BBAEE050BBF1}"/>
              </a:ext>
            </a:extLst>
          </p:cNvPr>
          <p:cNvSpPr txBox="1">
            <a:spLocks/>
          </p:cNvSpPr>
          <p:nvPr/>
        </p:nvSpPr>
        <p:spPr>
          <a:xfrm>
            <a:off x="6025188" y="1429788"/>
            <a:ext cx="4085859" cy="494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(</a:t>
            </a:r>
            <a:r>
              <a:rPr lang="en-US" dirty="0" err="1"/>
              <a:t>WordOpParameterizedTest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40995-A69F-4EC4-B056-0E3144FBE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356" y="1930399"/>
            <a:ext cx="3847425" cy="46760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2DB22C-BE34-437C-8BA0-84FBF4D03677}"/>
              </a:ext>
            </a:extLst>
          </p:cNvPr>
          <p:cNvSpPr/>
          <p:nvPr/>
        </p:nvSpPr>
        <p:spPr>
          <a:xfrm>
            <a:off x="889463" y="3399903"/>
            <a:ext cx="4172989" cy="2818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FF260E-9D56-4E24-AA5F-A4D8E76D7C03}"/>
              </a:ext>
            </a:extLst>
          </p:cNvPr>
          <p:cNvSpPr/>
          <p:nvPr/>
        </p:nvSpPr>
        <p:spPr>
          <a:xfrm>
            <a:off x="6567054" y="5918661"/>
            <a:ext cx="3715788" cy="662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4C0A0F-F002-4743-8C57-E216B94CB82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062452" y="4808911"/>
            <a:ext cx="1504602" cy="1441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17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AE7F-7DFC-4F26-9CD2-720ED714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9) Parameterized Tests: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1FFE-3CB7-4B18-834F-0D0D9E8C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789"/>
            <a:ext cx="4085859" cy="4946073"/>
          </a:xfrm>
        </p:spPr>
        <p:txBody>
          <a:bodyPr/>
          <a:lstStyle/>
          <a:p>
            <a:r>
              <a:rPr lang="en-US" dirty="0"/>
              <a:t>Before (</a:t>
            </a:r>
            <a:r>
              <a:rPr lang="en-US" dirty="0" err="1"/>
              <a:t>WordOpTest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DAA08B-B502-4B7C-AC66-BBAEE050BBF1}"/>
              </a:ext>
            </a:extLst>
          </p:cNvPr>
          <p:cNvSpPr txBox="1">
            <a:spLocks/>
          </p:cNvSpPr>
          <p:nvPr/>
        </p:nvSpPr>
        <p:spPr>
          <a:xfrm>
            <a:off x="6025188" y="1429788"/>
            <a:ext cx="4972550" cy="494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(</a:t>
            </a:r>
            <a:r>
              <a:rPr lang="en-US" dirty="0" err="1"/>
              <a:t>WordOpParameterizedTest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Same conditions succeed and same conditions failed. Each index corresponds to a different test in </a:t>
            </a:r>
            <a:r>
              <a:rPr lang="en-US" i="1" dirty="0"/>
              <a:t>arrayOfInputOutput.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C81605-CA66-4072-86F4-DF81C4F8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808637" cy="20270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024CED-0B3C-4C7D-96F6-8DFB3CBF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75" y="1930400"/>
            <a:ext cx="4770533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01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AE7F-7DFC-4F26-9CD2-720ED714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9) Parameterized Tests: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1FFE-3CB7-4B18-834F-0D0D9E8C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12833" cy="4445462"/>
          </a:xfrm>
        </p:spPr>
        <p:txBody>
          <a:bodyPr/>
          <a:lstStyle/>
          <a:p>
            <a:r>
              <a:rPr lang="en-US" dirty="0"/>
              <a:t>Using parameterized tests reduces significantly the quantity of @Tests</a:t>
            </a:r>
          </a:p>
          <a:p>
            <a:endParaRPr lang="en-US" dirty="0"/>
          </a:p>
          <a:p>
            <a:r>
              <a:rPr lang="en-US" dirty="0"/>
              <a:t>Multiple test inputs can be concentrated in one place instead of spreading them across</a:t>
            </a:r>
            <a:br>
              <a:rPr lang="en-US" dirty="0"/>
            </a:br>
            <a:r>
              <a:rPr lang="en-US" dirty="0"/>
              <a:t>multiple test methods.</a:t>
            </a:r>
          </a:p>
          <a:p>
            <a:endParaRPr lang="en-US" dirty="0"/>
          </a:p>
          <a:p>
            <a:r>
              <a:rPr lang="en-US" dirty="0"/>
              <a:t>However, introduces additional overhead in the code as well:</a:t>
            </a:r>
          </a:p>
          <a:p>
            <a:pPr lvl="1"/>
            <a:r>
              <a:rPr lang="en-US" dirty="0"/>
              <a:t>Building the Collection of parameters</a:t>
            </a:r>
          </a:p>
          <a:p>
            <a:pPr lvl="1"/>
            <a:r>
              <a:rPr lang="en-US" dirty="0"/>
              <a:t>Additional imports for using parameterized class test</a:t>
            </a:r>
          </a:p>
          <a:p>
            <a:pPr lvl="1"/>
            <a:r>
              <a:rPr lang="en-US" dirty="0"/>
              <a:t>Additional constructors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3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B6BB-12BA-43A6-B1D1-0A912760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Grouping tests into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1AA8-9BF9-4CA1-9789-2455D715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4655"/>
          </a:xfrm>
        </p:spPr>
        <p:txBody>
          <a:bodyPr>
            <a:normAutofit/>
          </a:bodyPr>
          <a:lstStyle/>
          <a:p>
            <a:r>
              <a:rPr lang="en-US" dirty="0"/>
              <a:t>A project can have a huge number of test case classes.</a:t>
            </a:r>
          </a:p>
          <a:p>
            <a:r>
              <a:rPr lang="en-US" dirty="0"/>
              <a:t>Some of the tests can be logically grouped.</a:t>
            </a:r>
          </a:p>
          <a:p>
            <a:r>
              <a:rPr lang="en-US" dirty="0"/>
              <a:t>Test Suites are a way of grouping tests by some logic: </a:t>
            </a:r>
          </a:p>
          <a:p>
            <a:pPr lvl="1"/>
            <a:r>
              <a:rPr lang="en-US" dirty="0"/>
              <a:t>Divide tests taking in account their specificity. </a:t>
            </a:r>
            <a:r>
              <a:rPr lang="en-US" u="sng" dirty="0"/>
              <a:t>Allows a logic separation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Detach heavier tests from others. </a:t>
            </a:r>
            <a:r>
              <a:rPr lang="en-US" u="sng" dirty="0"/>
              <a:t>Allows to perform the execution of the test environment restricted to lightest tests or heaviest ones.</a:t>
            </a:r>
          </a:p>
          <a:p>
            <a:endParaRPr lang="en-US" dirty="0"/>
          </a:p>
          <a:p>
            <a:r>
              <a:rPr lang="en-US" dirty="0"/>
              <a:t>Instead of executing all tests, is possible to execute only the tests included in a Test Suite.</a:t>
            </a:r>
          </a:p>
          <a:p>
            <a:r>
              <a:rPr lang="en-US" dirty="0"/>
              <a:t>If a group of tests are not so important to execute among others, is possible to create a Test Suite for them and exclude they from test execution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23634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EE40-09DB-4319-BE24-20BDF916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How to create an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7C1E-0BD1-4A13-A145-8AE81FF0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5629"/>
            <a:ext cx="8913706" cy="3880773"/>
          </a:xfrm>
        </p:spPr>
        <p:txBody>
          <a:bodyPr/>
          <a:lstStyle/>
          <a:p>
            <a:r>
              <a:rPr lang="en-US" dirty="0"/>
              <a:t>Unit test needs a special project structure (automatically created with Maven)</a:t>
            </a:r>
          </a:p>
          <a:p>
            <a:r>
              <a:rPr lang="en-US" dirty="0"/>
              <a:t>Create a Maven project in Eclipse (File -&gt; New -&gt; Other -&gt; Maven Project)</a:t>
            </a:r>
          </a:p>
          <a:p>
            <a:r>
              <a:rPr lang="en-US" dirty="0"/>
              <a:t>Activate “Create a simple project”</a:t>
            </a:r>
          </a:p>
          <a:p>
            <a:r>
              <a:rPr lang="en-US" dirty="0"/>
              <a:t>For Group id choose a “</a:t>
            </a:r>
            <a:r>
              <a:rPr lang="en-US" dirty="0" err="1"/>
              <a:t>com.myJunitTutorial</a:t>
            </a:r>
            <a:r>
              <a:rPr lang="en-US" dirty="0"/>
              <a:t>” and in Artifact id “</a:t>
            </a:r>
            <a:r>
              <a:rPr lang="en-US" dirty="0" err="1"/>
              <a:t>MyJunitTutorial</a:t>
            </a:r>
            <a:r>
              <a:rPr lang="en-US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2387B-E26D-4A12-B84E-FB5489C3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667" y="3786015"/>
            <a:ext cx="2540002" cy="27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07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DCCE-C1AB-4D47-AFE9-641350BF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Grouping tests into Suites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E437C-9D9C-473E-89C1-20134DFED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588" y="2160589"/>
            <a:ext cx="3109229" cy="339881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1E58A1-0695-47B7-AF55-BBF85C720A48}"/>
              </a:ext>
            </a:extLst>
          </p:cNvPr>
          <p:cNvSpPr txBox="1">
            <a:spLocks/>
          </p:cNvSpPr>
          <p:nvPr/>
        </p:nvSpPr>
        <p:spPr>
          <a:xfrm>
            <a:off x="4345652" y="2160589"/>
            <a:ext cx="4928349" cy="446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Whenever Run As -&gt; JUnit Test </a:t>
            </a:r>
            <a:br>
              <a:rPr lang="en-US" dirty="0"/>
            </a:br>
            <a:r>
              <a:rPr lang="en-US" dirty="0"/>
              <a:t>in </a:t>
            </a:r>
            <a:r>
              <a:rPr lang="en-US" i="1" dirty="0" err="1"/>
              <a:t>com.myJunitTutorial</a:t>
            </a:r>
            <a:r>
              <a:rPr lang="en-US" dirty="0"/>
              <a:t>, all tests inside the package will run.</a:t>
            </a:r>
          </a:p>
          <a:p>
            <a:r>
              <a:rPr lang="en-US" dirty="0"/>
              <a:t>It is possible to limit the test execution to only some of the specific tests in a Test Suite.</a:t>
            </a:r>
          </a:p>
          <a:p>
            <a:endParaRPr lang="en-US" dirty="0"/>
          </a:p>
          <a:p>
            <a:r>
              <a:rPr lang="en-US" dirty="0"/>
              <a:t> Create a Test Suite:</a:t>
            </a:r>
          </a:p>
          <a:p>
            <a:pPr lvl="1"/>
            <a:r>
              <a:rPr lang="en-US" dirty="0"/>
              <a:t>Right click over </a:t>
            </a:r>
            <a:r>
              <a:rPr lang="en-US" dirty="0" err="1"/>
              <a:t>com.myJunitTutorial</a:t>
            </a:r>
            <a:r>
              <a:rPr lang="en-US" dirty="0"/>
              <a:t> -&gt; New -&gt; Other -&gt; JUnit Test Suite.</a:t>
            </a:r>
          </a:p>
          <a:p>
            <a:pPr lvl="1"/>
            <a:r>
              <a:rPr lang="en-US" dirty="0"/>
              <a:t>Choose the Test Cases classes to include in the suite in the window.</a:t>
            </a:r>
          </a:p>
          <a:p>
            <a:pPr lvl="1"/>
            <a:r>
              <a:rPr lang="en-US" dirty="0"/>
              <a:t>A new Test Suite (java file) will be created. </a:t>
            </a:r>
          </a:p>
        </p:txBody>
      </p:sp>
    </p:spTree>
    <p:extLst>
      <p:ext uri="{BB962C8B-B14F-4D97-AF65-F5344CB8AC3E}">
        <p14:creationId xmlns:p14="http://schemas.microsoft.com/office/powerpoint/2010/main" val="64974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379E-A1D2-45D9-8204-30BE9543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117BB-49E2-490A-9CB0-89EB2371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460" y="3961535"/>
            <a:ext cx="5677392" cy="160033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1D1741-06F0-4787-86CF-9F852C023376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10095169" cy="461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following example, the tests related to </a:t>
            </a:r>
            <a:r>
              <a:rPr lang="en-US" dirty="0" err="1"/>
              <a:t>WordOp</a:t>
            </a:r>
            <a:r>
              <a:rPr lang="en-US" dirty="0"/>
              <a:t> class were included </a:t>
            </a:r>
            <a:br>
              <a:rPr lang="en-US" dirty="0"/>
            </a:br>
            <a:r>
              <a:rPr lang="en-US" dirty="0"/>
              <a:t>in the created Test Suite.</a:t>
            </a:r>
          </a:p>
          <a:p>
            <a:r>
              <a:rPr lang="en-US" dirty="0"/>
              <a:t>More can be added manually in @</a:t>
            </a:r>
            <a:r>
              <a:rPr lang="en-US" i="1" dirty="0" err="1"/>
              <a:t>SuiteClasses</a:t>
            </a:r>
            <a:r>
              <a:rPr lang="en-US" i="1" dirty="0"/>
              <a:t> </a:t>
            </a:r>
            <a:r>
              <a:rPr lang="en-US" dirty="0"/>
              <a:t>parameter.</a:t>
            </a:r>
          </a:p>
          <a:p>
            <a:r>
              <a:rPr lang="en-US" dirty="0"/>
              <a:t>Running the following code will only execute the tests inside the annotation.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09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DD57-7A08-4CD1-9129-1E995FB3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11) Good Practices in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5BCA-1653-4A2E-A67A-40FAFA89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@Test should only have one purpose (one condition per test). Do not test multiple aspects in the same test.</a:t>
            </a:r>
          </a:p>
          <a:p>
            <a:r>
              <a:rPr lang="en-US" dirty="0"/>
              <a:t>Follow the conventions about test class naming;</a:t>
            </a:r>
          </a:p>
          <a:p>
            <a:r>
              <a:rPr lang="en-US" dirty="0"/>
              <a:t>Always separate your source code from testing code.</a:t>
            </a:r>
          </a:p>
          <a:p>
            <a:r>
              <a:rPr lang="en-US" dirty="0"/>
              <a:t>Make sure that a test only fails when there is a failure. Abstract the dependencies from external sources. If a test fails because of an external source changed his behavior, the test is not useful in fact.</a:t>
            </a:r>
          </a:p>
          <a:p>
            <a:r>
              <a:rPr lang="en-US" dirty="0"/>
              <a:t>Cover all possible scenarios in each test to assure the correctness of the methods.</a:t>
            </a:r>
          </a:p>
          <a:p>
            <a:r>
              <a:rPr lang="en-US" dirty="0"/>
              <a:t>When using JUnit for performance evaluation, take in consideration the platforms where the tests will run for choosing </a:t>
            </a:r>
            <a:r>
              <a:rPr lang="en-US" b="1" i="1" dirty="0"/>
              <a:t>timeout</a:t>
            </a:r>
            <a:r>
              <a:rPr lang="en-US" dirty="0"/>
              <a:t> wisely.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72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204C-4A9E-4231-A8B7-23003878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51E6-9C07-4CD6-8EDB-EC7D850C6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Jeff </a:t>
            </a:r>
            <a:r>
              <a:rPr lang="en-US" dirty="0" err="1"/>
              <a:t>Langr</a:t>
            </a:r>
            <a:r>
              <a:rPr lang="en-US" dirty="0"/>
              <a:t>, Andy Hunt, and Dave Thomas. 2015. </a:t>
            </a:r>
            <a:r>
              <a:rPr lang="en-US" i="1" dirty="0">
                <a:hlinkClick r:id="rId2"/>
              </a:rPr>
              <a:t>Pragmatic Unit Testing in Java 8 with Junit</a:t>
            </a:r>
            <a:r>
              <a:rPr lang="en-US" dirty="0"/>
              <a:t> (1st ed.). Pragmatic Bookshelf.</a:t>
            </a:r>
          </a:p>
          <a:p>
            <a:r>
              <a:rPr lang="en-US" dirty="0"/>
              <a:t>Andrew Patterson, Michael </a:t>
            </a:r>
            <a:r>
              <a:rPr lang="en-US" dirty="0" err="1"/>
              <a:t>Kölling</a:t>
            </a:r>
            <a:r>
              <a:rPr lang="en-US" dirty="0"/>
              <a:t>, and John Rosenberg. 2003. </a:t>
            </a:r>
            <a:r>
              <a:rPr lang="en-US" dirty="0">
                <a:hlinkClick r:id="rId3"/>
              </a:rPr>
              <a:t>Introducing Unit testing with </a:t>
            </a:r>
            <a:r>
              <a:rPr lang="en-US" dirty="0" err="1">
                <a:hlinkClick r:id="rId3"/>
              </a:rPr>
              <a:t>BlueJ</a:t>
            </a:r>
            <a:r>
              <a:rPr lang="en-US" dirty="0"/>
              <a:t>. </a:t>
            </a:r>
            <a:r>
              <a:rPr lang="en-US" i="1" dirty="0"/>
              <a:t>8th annual conference on Innovation and technology in computer science education</a:t>
            </a:r>
            <a:r>
              <a:rPr lang="en-US" dirty="0"/>
              <a:t> (</a:t>
            </a:r>
            <a:r>
              <a:rPr lang="en-US" dirty="0" err="1"/>
              <a:t>ITiCSE</a:t>
            </a:r>
            <a:r>
              <a:rPr lang="en-US" dirty="0"/>
              <a:t> ‘03)</a:t>
            </a:r>
          </a:p>
          <a:p>
            <a:r>
              <a:rPr lang="en-US" dirty="0">
                <a:hlinkClick r:id="rId4"/>
              </a:rPr>
              <a:t>http://junit.org/junit4/faq.html</a:t>
            </a:r>
          </a:p>
          <a:p>
            <a:r>
              <a:rPr lang="en-US" dirty="0">
                <a:hlinkClick r:id="rId4"/>
              </a:rPr>
              <a:t>http://www.in28minutes.com/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5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9846-20CD-4C86-B181-9751102E1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022" y="2404531"/>
            <a:ext cx="8475981" cy="1646302"/>
          </a:xfrm>
        </p:spPr>
        <p:txBody>
          <a:bodyPr/>
          <a:lstStyle/>
          <a:p>
            <a:r>
              <a:rPr lang="en-US" dirty="0"/>
              <a:t>Testing Java applications using JUnit framework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F6534-3CD4-4F21-A4F9-68DC4BA87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Carlos Sá</a:t>
            </a:r>
          </a:p>
        </p:txBody>
      </p:sp>
    </p:spTree>
    <p:extLst>
      <p:ext uri="{BB962C8B-B14F-4D97-AF65-F5344CB8AC3E}">
        <p14:creationId xmlns:p14="http://schemas.microsoft.com/office/powerpoint/2010/main" val="147053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EE40-09DB-4319-BE24-20BDF916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How to create an Unit test?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980E1-030C-4B79-B0CB-D710E994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961"/>
            <a:ext cx="8596668" cy="4710402"/>
          </a:xfrm>
        </p:spPr>
        <p:txBody>
          <a:bodyPr/>
          <a:lstStyle/>
          <a:p>
            <a:r>
              <a:rPr lang="en-US" i="1" dirty="0"/>
              <a:t>Nameop.java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AA061-118D-477D-82A9-43772023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836" y="1439646"/>
            <a:ext cx="4737284" cy="532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5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EE40-09DB-4319-BE24-20BDF916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How to create an Unit test?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980E1-030C-4B79-B0CB-D710E994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961"/>
            <a:ext cx="8596668" cy="4710402"/>
          </a:xfrm>
        </p:spPr>
        <p:txBody>
          <a:bodyPr/>
          <a:lstStyle/>
          <a:p>
            <a:r>
              <a:rPr lang="en-US" i="1" dirty="0"/>
              <a:t>Main.java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0654D-17C6-4126-A77C-C9A5FE02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62" y="2172321"/>
            <a:ext cx="5160611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5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44D8-0A28-46A2-BB38-0566079E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How to create an Unit test?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A7A71-E7D0-4EE7-B5AA-557CE59AD0A2}"/>
              </a:ext>
            </a:extLst>
          </p:cNvPr>
          <p:cNvSpPr txBox="1">
            <a:spLocks/>
          </p:cNvSpPr>
          <p:nvPr/>
        </p:nvSpPr>
        <p:spPr>
          <a:xfrm>
            <a:off x="677334" y="1330961"/>
            <a:ext cx="8596668" cy="471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src</a:t>
            </a:r>
            <a:r>
              <a:rPr lang="en-US" dirty="0"/>
              <a:t>/test/java/</a:t>
            </a:r>
            <a:r>
              <a:rPr lang="en-US" b="1" dirty="0" err="1"/>
              <a:t>com.myJunitTutorial</a:t>
            </a:r>
            <a:r>
              <a:rPr lang="en-US" dirty="0"/>
              <a:t> (right click) -&gt; New -&gt; </a:t>
            </a:r>
            <a:r>
              <a:rPr lang="en-US" i="1" dirty="0"/>
              <a:t>“JUnit Test Case”</a:t>
            </a:r>
          </a:p>
          <a:p>
            <a:r>
              <a:rPr lang="en-US" dirty="0"/>
              <a:t>Use </a:t>
            </a:r>
            <a:r>
              <a:rPr lang="en-US" i="1" dirty="0"/>
              <a:t>“Test”</a:t>
            </a:r>
            <a:r>
              <a:rPr lang="en-US" dirty="0"/>
              <a:t> after name of the tested class (convention)</a:t>
            </a:r>
          </a:p>
          <a:p>
            <a:pPr lvl="1"/>
            <a:r>
              <a:rPr lang="en-US" i="1" dirty="0"/>
              <a:t>NameopTest.java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4AFDB6-503C-4385-871A-E4BBF3794480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>
            <a:off x="2842321" y="4338320"/>
            <a:ext cx="1882079" cy="3162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2449BB-C041-4EF0-8DC9-97FA25C34188}"/>
              </a:ext>
            </a:extLst>
          </p:cNvPr>
          <p:cNvGrpSpPr/>
          <p:nvPr/>
        </p:nvGrpSpPr>
        <p:grpSpPr>
          <a:xfrm>
            <a:off x="883811" y="2825619"/>
            <a:ext cx="1958510" cy="3025402"/>
            <a:chOff x="741571" y="2988179"/>
            <a:chExt cx="1958510" cy="302540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9E3964-DA79-49A7-B6C5-83E66E824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571" y="2988179"/>
              <a:ext cx="1958510" cy="302540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971D8A-26A2-476E-A1B4-DBCB74903ED8}"/>
                </a:ext>
              </a:extLst>
            </p:cNvPr>
            <p:cNvSpPr/>
            <p:nvPr/>
          </p:nvSpPr>
          <p:spPr>
            <a:xfrm>
              <a:off x="1192615" y="4404614"/>
              <a:ext cx="1239520" cy="21336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94C75C-6EC4-430C-8298-A336FF2149D0}"/>
                </a:ext>
              </a:extLst>
            </p:cNvPr>
            <p:cNvSpPr/>
            <p:nvPr/>
          </p:nvSpPr>
          <p:spPr>
            <a:xfrm>
              <a:off x="810211" y="4947919"/>
              <a:ext cx="1859390" cy="55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1E69369-BBA0-4039-8F82-9A7AF061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831" y="2707748"/>
            <a:ext cx="4402380" cy="330178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9119B15-16BC-4B84-A7E9-94B542F2C66F}"/>
              </a:ext>
            </a:extLst>
          </p:cNvPr>
          <p:cNvSpPr/>
          <p:nvPr/>
        </p:nvSpPr>
        <p:spPr>
          <a:xfrm>
            <a:off x="4724400" y="2621280"/>
            <a:ext cx="4549602" cy="344040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4A1A-040B-4F86-8434-B3D43571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4559-F880-48B5-8BAD-E8117BAB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761"/>
            <a:ext cx="8596668" cy="4659602"/>
          </a:xfrm>
        </p:spPr>
        <p:txBody>
          <a:bodyPr/>
          <a:lstStyle/>
          <a:p>
            <a:r>
              <a:rPr lang="en-US" dirty="0"/>
              <a:t>You can add manually a more recent version of JUnit in </a:t>
            </a:r>
            <a:r>
              <a:rPr lang="en-US" i="1" dirty="0"/>
              <a:t>Build Path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are going to use:</a:t>
            </a:r>
          </a:p>
          <a:p>
            <a:pPr lvl="1"/>
            <a:r>
              <a:rPr lang="en-US" dirty="0"/>
              <a:t>J2SE – 1.5 (JRE 1.8)</a:t>
            </a:r>
          </a:p>
          <a:p>
            <a:pPr lvl="1"/>
            <a:r>
              <a:rPr lang="en-US" dirty="0"/>
              <a:t>JUnit 4.12</a:t>
            </a:r>
          </a:p>
          <a:p>
            <a:pPr lvl="1"/>
            <a:endParaRPr lang="en-US" dirty="0"/>
          </a:p>
          <a:p>
            <a:r>
              <a:rPr lang="en-US" dirty="0"/>
              <a:t>Some older versions of JUnit does not use </a:t>
            </a:r>
            <a:r>
              <a:rPr lang="en-US" i="1" dirty="0"/>
              <a:t>@Test </a:t>
            </a:r>
            <a:r>
              <a:rPr lang="en-US" dirty="0"/>
              <a:t>annotation by default to specify a test. An extension of </a:t>
            </a:r>
            <a:r>
              <a:rPr lang="en-US" i="1" dirty="0" err="1"/>
              <a:t>TestCase</a:t>
            </a:r>
            <a:r>
              <a:rPr lang="en-US" dirty="0"/>
              <a:t> class is used instead.</a:t>
            </a:r>
          </a:p>
          <a:p>
            <a:endParaRPr lang="en-US" dirty="0"/>
          </a:p>
          <a:p>
            <a:r>
              <a:rPr lang="en-US" dirty="0"/>
              <a:t>Be aware of some conventions used when creating tests.</a:t>
            </a:r>
          </a:p>
          <a:p>
            <a:endParaRPr lang="en-US" dirty="0"/>
          </a:p>
          <a:p>
            <a:r>
              <a:rPr lang="en-US" dirty="0"/>
              <a:t>Unit testing is based on the logic: “If no failure occurs, the test succeed”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1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27F5-B618-461C-AC8A-93272EB2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Creating test methods: the first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137A-503A-4CE6-B9BF-917C08AFF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521"/>
            <a:ext cx="8596668" cy="4547842"/>
          </a:xfrm>
        </p:spPr>
        <p:txBody>
          <a:bodyPr/>
          <a:lstStyle/>
          <a:p>
            <a:r>
              <a:rPr lang="en-US" dirty="0"/>
              <a:t>Testing methods for </a:t>
            </a:r>
            <a:r>
              <a:rPr lang="en-US" dirty="0" err="1"/>
              <a:t>Nameop</a:t>
            </a:r>
            <a:r>
              <a:rPr lang="en-US" dirty="0"/>
              <a:t> class</a:t>
            </a:r>
          </a:p>
          <a:p>
            <a:pPr lvl="1"/>
            <a:r>
              <a:rPr lang="en-US" b="1" dirty="0" err="1"/>
              <a:t>appendsLastName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84BFA-8490-4E36-9DE7-2FEAFCE5696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948921" y="3504346"/>
            <a:ext cx="1142550" cy="900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12699E-D17C-40E0-B23D-8D165E15649F}"/>
              </a:ext>
            </a:extLst>
          </p:cNvPr>
          <p:cNvSpPr txBox="1"/>
          <p:nvPr/>
        </p:nvSpPr>
        <p:spPr>
          <a:xfrm>
            <a:off x="4303155" y="2121191"/>
            <a:ext cx="440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Righ</a:t>
            </a:r>
            <a:r>
              <a:rPr lang="en-US" i="1" dirty="0"/>
              <a:t> Click -&gt; Run As -&gt; JUnit Test Case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C13E2A-6D69-4A86-B730-3EDF030A40E9}"/>
              </a:ext>
            </a:extLst>
          </p:cNvPr>
          <p:cNvCxnSpPr>
            <a:cxnSpLocks/>
          </p:cNvCxnSpPr>
          <p:nvPr/>
        </p:nvCxnSpPr>
        <p:spPr>
          <a:xfrm>
            <a:off x="10320898" y="4259567"/>
            <a:ext cx="0" cy="1356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881734-8786-4B8D-BC0F-D80A331779BD}"/>
              </a:ext>
            </a:extLst>
          </p:cNvPr>
          <p:cNvSpPr txBox="1"/>
          <p:nvPr/>
        </p:nvSpPr>
        <p:spPr>
          <a:xfrm>
            <a:off x="7091471" y="4704215"/>
            <a:ext cx="3164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test </a:t>
            </a:r>
            <a:r>
              <a:rPr lang="en-US" sz="1400" b="1" i="1" dirty="0" err="1"/>
              <a:t>appendsLastNameTestFail</a:t>
            </a:r>
            <a:r>
              <a:rPr lang="en-US" sz="1400" dirty="0"/>
              <a:t> </a:t>
            </a:r>
            <a:r>
              <a:rPr lang="en-US" sz="1400" b="1" dirty="0"/>
              <a:t>failed</a:t>
            </a:r>
            <a:r>
              <a:rPr lang="en-US" sz="1400" dirty="0"/>
              <a:t> because the returned value of </a:t>
            </a:r>
            <a:r>
              <a:rPr lang="en-US" sz="1400" i="1" dirty="0" err="1"/>
              <a:t>n.appendsLastName</a:t>
            </a:r>
            <a:r>
              <a:rPr lang="en-US" sz="1400" i="1" dirty="0"/>
              <a:t>(“Sa”) </a:t>
            </a:r>
            <a:r>
              <a:rPr lang="en-US" sz="1400" dirty="0"/>
              <a:t>does not match the expected result.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943749-6D63-44B1-9A15-1B4854D0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71" y="2681314"/>
            <a:ext cx="4808637" cy="16460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544626-0C89-43C8-9DA3-75686F4B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71" y="5616045"/>
            <a:ext cx="4801016" cy="6706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4DC92-09AE-4A8F-B265-6A3F9CF0587F}"/>
              </a:ext>
            </a:extLst>
          </p:cNvPr>
          <p:cNvCxnSpPr>
            <a:cxnSpLocks/>
          </p:cNvCxnSpPr>
          <p:nvPr/>
        </p:nvCxnSpPr>
        <p:spPr>
          <a:xfrm>
            <a:off x="8706757" y="6041363"/>
            <a:ext cx="26216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9699166-5D30-4952-B102-B9050EE8B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47" y="2733624"/>
            <a:ext cx="5585944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6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70C0"/>
      </a:hlink>
      <a:folHlink>
        <a:srgbClr val="0070C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3690</TotalTime>
  <Words>2511</Words>
  <Application>Microsoft Office PowerPoint</Application>
  <PresentationFormat>Widescreen</PresentationFormat>
  <Paragraphs>373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Trebuchet MS</vt:lpstr>
      <vt:lpstr>Wingdings 3</vt:lpstr>
      <vt:lpstr>Facet</vt:lpstr>
      <vt:lpstr>Testing Java applications using JUnit framework </vt:lpstr>
      <vt:lpstr>Agenda</vt:lpstr>
      <vt:lpstr>1) What is JUnit framework?</vt:lpstr>
      <vt:lpstr>2) How to create an Unit test?</vt:lpstr>
      <vt:lpstr>2) How to create an Unit test?</vt:lpstr>
      <vt:lpstr>2) How to create an Unit test?</vt:lpstr>
      <vt:lpstr>2) How to create an Unit test?</vt:lpstr>
      <vt:lpstr>Notes</vt:lpstr>
      <vt:lpstr>3) Creating test methods: the first test</vt:lpstr>
      <vt:lpstr>4) JUnit conventions</vt:lpstr>
      <vt:lpstr>5) JUnit API: Available test methods </vt:lpstr>
      <vt:lpstr>Other JUnit classes</vt:lpstr>
      <vt:lpstr>6) Annotation Types</vt:lpstr>
      <vt:lpstr>The @Before and @After annotations</vt:lpstr>
      <vt:lpstr>Example</vt:lpstr>
      <vt:lpstr>The @BeforeClass and @AfterClass</vt:lpstr>
      <vt:lpstr>The @ignore annotation</vt:lpstr>
      <vt:lpstr>Asserts over array objects</vt:lpstr>
      <vt:lpstr>Asserts over array objects</vt:lpstr>
      <vt:lpstr>7) Testing Exceptions</vt:lpstr>
      <vt:lpstr>How to correctly test Exceptions</vt:lpstr>
      <vt:lpstr>How to correctly test Exceptions</vt:lpstr>
      <vt:lpstr>8) Performance concerns</vt:lpstr>
      <vt:lpstr>Using JUnit for Performance evaluation </vt:lpstr>
      <vt:lpstr>Using JUnit for Performance evaluation </vt:lpstr>
      <vt:lpstr>Using JUnit for Performance evaluation </vt:lpstr>
      <vt:lpstr>Using JUnit for Performance evaluation </vt:lpstr>
      <vt:lpstr>Using JUnit for performance evaluation </vt:lpstr>
      <vt:lpstr>Using JUnit for performance evaluation </vt:lpstr>
      <vt:lpstr>9) Parameterized Tests</vt:lpstr>
      <vt:lpstr>9) Parameterized Tests</vt:lpstr>
      <vt:lpstr>9) Parameterized Tests: Use case example</vt:lpstr>
      <vt:lpstr>9) Parameterized Tests: Example</vt:lpstr>
      <vt:lpstr>9) Parameterized Tests: Example</vt:lpstr>
      <vt:lpstr>9) Parameterized Tests: Example</vt:lpstr>
      <vt:lpstr>9) Parameterized Tests: The Big Picture</vt:lpstr>
      <vt:lpstr>9) Parameterized Tests: The Big Picture</vt:lpstr>
      <vt:lpstr>9) Parameterized Tests: Notes</vt:lpstr>
      <vt:lpstr>10) Grouping tests into Suites</vt:lpstr>
      <vt:lpstr>10) Grouping tests into Suites</vt:lpstr>
      <vt:lpstr>Test Suite Example</vt:lpstr>
      <vt:lpstr>11) Good Practices in Unit Testing</vt:lpstr>
      <vt:lpstr>References</vt:lpstr>
      <vt:lpstr>Testing Java applications using JUnit framework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Sa, Carlos</dc:creator>
  <cp:lastModifiedBy>Sa, Carlos</cp:lastModifiedBy>
  <cp:revision>147</cp:revision>
  <dcterms:created xsi:type="dcterms:W3CDTF">2017-11-20T14:44:54Z</dcterms:created>
  <dcterms:modified xsi:type="dcterms:W3CDTF">2017-11-23T18:18:34Z</dcterms:modified>
</cp:coreProperties>
</file>