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3"/>
  </p:notesMasterIdLst>
  <p:sldIdLst>
    <p:sldId id="256" r:id="rId3"/>
    <p:sldId id="336" r:id="rId4"/>
    <p:sldId id="285" r:id="rId5"/>
    <p:sldId id="330" r:id="rId6"/>
    <p:sldId id="334" r:id="rId7"/>
    <p:sldId id="341" r:id="rId8"/>
    <p:sldId id="335" r:id="rId9"/>
    <p:sldId id="337" r:id="rId10"/>
    <p:sldId id="340" r:id="rId11"/>
    <p:sldId id="33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0" autoAdjust="0"/>
    <p:restoredTop sz="84824" autoAdjust="0"/>
  </p:normalViewPr>
  <p:slideViewPr>
    <p:cSldViewPr snapToGrid="0">
      <p:cViewPr varScale="1">
        <p:scale>
          <a:sx n="95" d="100"/>
          <a:sy n="95" d="100"/>
        </p:scale>
        <p:origin x="-840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5A6AF-A34C-4A1B-AADA-F47A1693D630}" type="datetimeFigureOut">
              <a:rPr lang="pt-PT" smtClean="0"/>
              <a:t>29/12/15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230A5-E67D-4D25-B4B0-7E90084932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73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42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571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Esquema</a:t>
            </a:r>
            <a:r>
              <a:rPr lang="en-US" sz="1200" dirty="0" smtClean="0"/>
              <a:t> de </a:t>
            </a:r>
            <a:r>
              <a:rPr lang="en-US" sz="1200" dirty="0" err="1" smtClean="0"/>
              <a:t>armazenamento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memória</a:t>
            </a:r>
            <a:r>
              <a:rPr lang="en-US" sz="1200" dirty="0" smtClean="0"/>
              <a:t> da </a:t>
            </a:r>
            <a:r>
              <a:rPr lang="en-US" sz="1200" dirty="0" err="1" smtClean="0"/>
              <a:t>matriz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formato</a:t>
            </a:r>
            <a:r>
              <a:rPr lang="en-US" sz="1200" dirty="0" smtClean="0"/>
              <a:t> COO e do </a:t>
            </a:r>
            <a:r>
              <a:rPr lang="en-US" sz="1200" dirty="0" err="1" smtClean="0"/>
              <a:t>vetor</a:t>
            </a:r>
            <a:r>
              <a:rPr lang="en-US" sz="1200" dirty="0" smtClean="0"/>
              <a:t> 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637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230A5-E67D-4D25-B4B0-7E900849329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422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134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3" y="1288065"/>
            <a:ext cx="8227725" cy="514232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44" y="1460762"/>
            <a:ext cx="8363256" cy="52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3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21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263" y="2727158"/>
            <a:ext cx="11844421" cy="2299368"/>
          </a:xfrm>
        </p:spPr>
        <p:txBody>
          <a:bodyPr/>
          <a:lstStyle/>
          <a:p>
            <a:pPr algn="ctr"/>
            <a:r>
              <a:rPr lang="en-US" sz="4400" dirty="0" err="1" smtClean="0"/>
              <a:t>Paradigmas</a:t>
            </a:r>
            <a:r>
              <a:rPr lang="en-US" sz="4400" dirty="0" smtClean="0"/>
              <a:t> de </a:t>
            </a:r>
            <a:r>
              <a:rPr lang="en-US" sz="4400" dirty="0" err="1" smtClean="0"/>
              <a:t>Computaç</a:t>
            </a:r>
            <a:r>
              <a:rPr lang="en-US" sz="4400" dirty="0" err="1" smtClean="0"/>
              <a:t>ão</a:t>
            </a:r>
            <a:r>
              <a:rPr lang="en-US" sz="4400" dirty="0"/>
              <a:t> </a:t>
            </a:r>
            <a:r>
              <a:rPr lang="en-US" sz="4400" dirty="0" err="1" smtClean="0"/>
              <a:t>Paralela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 err="1" smtClean="0"/>
              <a:t>Paralelismo</a:t>
            </a:r>
            <a:r>
              <a:rPr lang="en-US" sz="4000" dirty="0" smtClean="0"/>
              <a:t> </a:t>
            </a:r>
            <a:r>
              <a:rPr lang="en-US" sz="4000" dirty="0" err="1"/>
              <a:t>a</a:t>
            </a:r>
            <a:r>
              <a:rPr lang="en-US" sz="4000" dirty="0" err="1" smtClean="0"/>
              <a:t>lgoritmo</a:t>
            </a:r>
            <a:r>
              <a:rPr lang="en-US" sz="4000" dirty="0" smtClean="0"/>
              <a:t> </a:t>
            </a:r>
            <a:r>
              <a:rPr lang="en-US" sz="4000" dirty="0" err="1" smtClean="0"/>
              <a:t>SpMV</a:t>
            </a:r>
            <a:r>
              <a:rPr lang="en-US" sz="4000" dirty="0" smtClean="0"/>
              <a:t> 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pt-PT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83914" y="5282465"/>
            <a:ext cx="8825658" cy="1381038"/>
          </a:xfrm>
        </p:spPr>
        <p:txBody>
          <a:bodyPr>
            <a:normAutofit/>
          </a:bodyPr>
          <a:lstStyle/>
          <a:p>
            <a:pPr algn="r"/>
            <a:r>
              <a:rPr lang="pt-PT" b="1" dirty="0" smtClean="0"/>
              <a:t>GRUPO </a:t>
            </a:r>
            <a:r>
              <a:rPr lang="pt-PT" b="1" dirty="0" smtClean="0"/>
              <a:t>7</a:t>
            </a:r>
            <a:endParaRPr lang="pt-PT" b="1" dirty="0" smtClean="0"/>
          </a:p>
          <a:p>
            <a:pPr algn="r"/>
            <a:r>
              <a:rPr lang="pt-PT" b="1" dirty="0" smtClean="0"/>
              <a:t>															Ana SOUSA</a:t>
            </a:r>
          </a:p>
          <a:p>
            <a:pPr algn="r"/>
            <a:r>
              <a:rPr lang="pt-PT" b="1" dirty="0"/>
              <a:t>	</a:t>
            </a:r>
            <a:r>
              <a:rPr lang="pt-PT" b="1" dirty="0" smtClean="0"/>
              <a:t>														CARLOS </a:t>
            </a:r>
            <a:r>
              <a:rPr lang="pt-PT" b="1" dirty="0"/>
              <a:t>SÁ</a:t>
            </a:r>
          </a:p>
          <a:p>
            <a:endParaRPr lang="pt-PT" b="1" dirty="0" smtClean="0"/>
          </a:p>
        </p:txBody>
      </p:sp>
      <p:pic>
        <p:nvPicPr>
          <p:cNvPr id="4" name="Picture 3" descr="UM-E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1" y="1091301"/>
            <a:ext cx="2057122" cy="1008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9105" y="1123802"/>
            <a:ext cx="3994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Universidade</a:t>
            </a:r>
            <a:r>
              <a:rPr lang="en-US" sz="1400" b="1" dirty="0" smtClean="0"/>
              <a:t> do Minho</a:t>
            </a:r>
          </a:p>
          <a:p>
            <a:r>
              <a:rPr lang="en-US" sz="1400" b="1" dirty="0" err="1" smtClean="0"/>
              <a:t>Escola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Engenharia</a:t>
            </a:r>
            <a:endParaRPr lang="en-US" sz="1400" b="1" dirty="0" smtClean="0"/>
          </a:p>
          <a:p>
            <a:r>
              <a:rPr lang="en-US" sz="1400" b="1" dirty="0" err="1" smtClean="0"/>
              <a:t>Mestrado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Integrado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Engenharia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Informática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7066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"/>
    </mc:Choice>
    <mc:Fallback xmlns="">
      <p:transition spd="slow" advTm="22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6855" y="2457820"/>
            <a:ext cx="10578290" cy="1215010"/>
          </a:xfrm>
        </p:spPr>
        <p:txBody>
          <a:bodyPr/>
          <a:lstStyle/>
          <a:p>
            <a:pPr algn="ctr"/>
            <a:r>
              <a:rPr lang="en-US" sz="5400" dirty="0" smtClean="0"/>
              <a:t>Work Assignment in AA</a:t>
            </a:r>
            <a:endParaRPr lang="pt-PT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83914" y="5282465"/>
            <a:ext cx="8825658" cy="1381038"/>
          </a:xfrm>
        </p:spPr>
        <p:txBody>
          <a:bodyPr>
            <a:normAutofit/>
          </a:bodyPr>
          <a:lstStyle/>
          <a:p>
            <a:pPr algn="r"/>
            <a:r>
              <a:rPr lang="pt-PT" b="1" dirty="0" smtClean="0"/>
              <a:t>GRUPO 6:</a:t>
            </a:r>
          </a:p>
          <a:p>
            <a:pPr algn="r"/>
            <a:r>
              <a:rPr lang="pt-PT" b="1" dirty="0" smtClean="0"/>
              <a:t>CARLOS SÁ</a:t>
            </a:r>
          </a:p>
          <a:p>
            <a:pPr algn="r"/>
            <a:r>
              <a:rPr lang="pt-PT" b="1" dirty="0" smtClean="0"/>
              <a:t>João </a:t>
            </a:r>
            <a:r>
              <a:rPr lang="pt-PT" b="1" dirty="0"/>
              <a:t>Lopes</a:t>
            </a:r>
            <a:endParaRPr lang="pt-PT" b="1" dirty="0" smtClean="0"/>
          </a:p>
          <a:p>
            <a:endParaRPr lang="pt-PT" b="1" dirty="0" smtClean="0"/>
          </a:p>
        </p:txBody>
      </p:sp>
      <p:pic>
        <p:nvPicPr>
          <p:cNvPr id="4" name="Picture 3" descr="UM-E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1" y="1091301"/>
            <a:ext cx="2057122" cy="1008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9105" y="1123802"/>
            <a:ext cx="33444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Universidade</a:t>
            </a:r>
            <a:r>
              <a:rPr lang="en-US" sz="1400" b="1" dirty="0" smtClean="0"/>
              <a:t> do Minho</a:t>
            </a:r>
          </a:p>
          <a:p>
            <a:r>
              <a:rPr lang="en-US" sz="1400" b="1" dirty="0" err="1" smtClean="0"/>
              <a:t>Escola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Engenharia</a:t>
            </a:r>
            <a:endParaRPr lang="en-US" sz="1400" b="1" dirty="0" smtClean="0"/>
          </a:p>
          <a:p>
            <a:r>
              <a:rPr lang="en-US" sz="1400" b="1" dirty="0" err="1" smtClean="0"/>
              <a:t>Licenciatura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Engenharia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Informática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2078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"/>
    </mc:Choice>
    <mc:Fallback xmlns="">
      <p:transition spd="slow" advTm="22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11" y="1889064"/>
            <a:ext cx="11351336" cy="4195481"/>
          </a:xfrm>
        </p:spPr>
        <p:txBody>
          <a:bodyPr>
            <a:normAutofit/>
          </a:bodyPr>
          <a:lstStyle/>
          <a:p>
            <a:endParaRPr lang="fi-FI" dirty="0" smtClean="0"/>
          </a:p>
          <a:p>
            <a:r>
              <a:rPr lang="fi-FI" dirty="0" err="1" smtClean="0"/>
              <a:t>Caso</a:t>
            </a:r>
            <a:r>
              <a:rPr lang="fi-FI" dirty="0" smtClean="0"/>
              <a:t> de </a:t>
            </a:r>
            <a:r>
              <a:rPr lang="fi-FI" dirty="0" err="1" smtClean="0"/>
              <a:t>Estudo</a:t>
            </a:r>
            <a:endParaRPr lang="fi-FI" dirty="0" smtClean="0"/>
          </a:p>
          <a:p>
            <a:r>
              <a:rPr lang="fi-FI" dirty="0" err="1" smtClean="0"/>
              <a:t>Algoritmo</a:t>
            </a:r>
            <a:r>
              <a:rPr lang="fi-FI" dirty="0" smtClean="0"/>
              <a:t> </a:t>
            </a:r>
            <a:r>
              <a:rPr lang="fi-FI" dirty="0" err="1" smtClean="0"/>
              <a:t>Sequencial</a:t>
            </a:r>
            <a:endParaRPr lang="fi-FI" dirty="0"/>
          </a:p>
          <a:p>
            <a:r>
              <a:rPr lang="fi-FI" dirty="0" err="1" smtClean="0"/>
              <a:t>Algoritmo</a:t>
            </a:r>
            <a:r>
              <a:rPr lang="fi-FI" dirty="0" smtClean="0"/>
              <a:t> </a:t>
            </a:r>
            <a:r>
              <a:rPr lang="fi-FI" dirty="0" err="1" smtClean="0"/>
              <a:t>baseado</a:t>
            </a:r>
            <a:r>
              <a:rPr lang="fi-FI" dirty="0" smtClean="0"/>
              <a:t> no </a:t>
            </a:r>
            <a:r>
              <a:rPr lang="fi-FI" dirty="0" err="1" smtClean="0"/>
              <a:t>modelo</a:t>
            </a:r>
            <a:r>
              <a:rPr lang="fi-FI" dirty="0" smtClean="0"/>
              <a:t> </a:t>
            </a:r>
            <a:r>
              <a:rPr lang="fi-FI" dirty="0" err="1" smtClean="0"/>
              <a:t>mem</a:t>
            </a:r>
            <a:r>
              <a:rPr lang="fi-FI" dirty="0" err="1" smtClean="0"/>
              <a:t>ória</a:t>
            </a:r>
            <a:r>
              <a:rPr lang="fi-FI" dirty="0" smtClean="0"/>
              <a:t> </a:t>
            </a:r>
            <a:r>
              <a:rPr lang="fi-FI" dirty="0" err="1" smtClean="0"/>
              <a:t>partilhada</a:t>
            </a:r>
            <a:r>
              <a:rPr lang="fi-FI" dirty="0" smtClean="0"/>
              <a:t>: </a:t>
            </a:r>
            <a:r>
              <a:rPr lang="fi-FI" dirty="0" err="1" smtClean="0"/>
              <a:t>OpenMP</a:t>
            </a:r>
            <a:endParaRPr lang="fi-FI" dirty="0" smtClean="0"/>
          </a:p>
          <a:p>
            <a:r>
              <a:rPr lang="fi-FI" dirty="0" err="1" smtClean="0"/>
              <a:t>Algoritmo</a:t>
            </a:r>
            <a:r>
              <a:rPr lang="fi-FI" dirty="0" smtClean="0"/>
              <a:t> </a:t>
            </a:r>
            <a:r>
              <a:rPr lang="fi-FI" dirty="0" err="1" smtClean="0"/>
              <a:t>baseado</a:t>
            </a:r>
            <a:r>
              <a:rPr lang="fi-FI" dirty="0" smtClean="0"/>
              <a:t> no </a:t>
            </a:r>
            <a:r>
              <a:rPr lang="fi-FI" dirty="0" err="1" smtClean="0"/>
              <a:t>modelo</a:t>
            </a:r>
            <a:r>
              <a:rPr lang="fi-FI" dirty="0" smtClean="0"/>
              <a:t> </a:t>
            </a:r>
            <a:r>
              <a:rPr lang="fi-FI" dirty="0" err="1" smtClean="0"/>
              <a:t>memória</a:t>
            </a:r>
            <a:r>
              <a:rPr lang="fi-FI" dirty="0" smtClean="0"/>
              <a:t> </a:t>
            </a:r>
            <a:r>
              <a:rPr lang="fi-FI" dirty="0" err="1" smtClean="0"/>
              <a:t>distribuída</a:t>
            </a:r>
            <a:r>
              <a:rPr lang="fi-FI" dirty="0" smtClean="0"/>
              <a:t>: </a:t>
            </a:r>
            <a:r>
              <a:rPr lang="fi-FI" dirty="0" err="1" smtClean="0"/>
              <a:t>Processos</a:t>
            </a:r>
            <a:r>
              <a:rPr lang="fi-FI" dirty="0" smtClean="0"/>
              <a:t> </a:t>
            </a:r>
            <a:r>
              <a:rPr lang="fi-FI" dirty="0" err="1" smtClean="0"/>
              <a:t>Comunicantes</a:t>
            </a:r>
            <a:r>
              <a:rPr lang="fi-FI" dirty="0" smtClean="0"/>
              <a:t> – MPI</a:t>
            </a:r>
          </a:p>
          <a:p>
            <a:r>
              <a:rPr lang="fi-FI" dirty="0" smtClean="0"/>
              <a:t> </a:t>
            </a:r>
            <a:r>
              <a:rPr lang="fi-FI" dirty="0" err="1" smtClean="0"/>
              <a:t>Algoritmo</a:t>
            </a:r>
            <a:r>
              <a:rPr lang="fi-FI" dirty="0" smtClean="0"/>
              <a:t> </a:t>
            </a:r>
            <a:r>
              <a:rPr lang="fi-FI" dirty="0" err="1" smtClean="0"/>
              <a:t>baseado</a:t>
            </a:r>
            <a:r>
              <a:rPr lang="fi-FI" dirty="0" smtClean="0"/>
              <a:t> no </a:t>
            </a:r>
            <a:r>
              <a:rPr lang="fi-FI" dirty="0" err="1" smtClean="0"/>
              <a:t>modelos</a:t>
            </a:r>
            <a:r>
              <a:rPr lang="fi-FI" dirty="0" smtClean="0"/>
              <a:t> </a:t>
            </a:r>
            <a:r>
              <a:rPr lang="fi-FI" dirty="0" err="1" smtClean="0"/>
              <a:t>hibr</a:t>
            </a:r>
            <a:r>
              <a:rPr lang="fi-FI" dirty="0" err="1" smtClean="0"/>
              <a:t>ídos</a:t>
            </a:r>
            <a:r>
              <a:rPr lang="fi-FI" dirty="0" smtClean="0"/>
              <a:t>: MPI + </a:t>
            </a:r>
            <a:r>
              <a:rPr lang="fi-FI" dirty="0" err="1" smtClean="0"/>
              <a:t>OpenMP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400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427" y="559665"/>
            <a:ext cx="10864100" cy="1400530"/>
          </a:xfrm>
        </p:spPr>
        <p:txBody>
          <a:bodyPr/>
          <a:lstStyle/>
          <a:p>
            <a:r>
              <a:rPr lang="pt-PT" dirty="0" smtClean="0"/>
              <a:t>Caso de Estudo:</a:t>
            </a:r>
            <a:br>
              <a:rPr lang="pt-PT" dirty="0" smtClean="0"/>
            </a:br>
            <a:r>
              <a:rPr lang="pt-PT" sz="3200" dirty="0" smtClean="0"/>
              <a:t>Algoritmo </a:t>
            </a:r>
            <a:r>
              <a:rPr lang="pt-PT" sz="3200" dirty="0" err="1" smtClean="0"/>
              <a:t>SpMV</a:t>
            </a:r>
            <a:r>
              <a:rPr lang="pt-PT" sz="3200" dirty="0"/>
              <a:t> </a:t>
            </a:r>
            <a:r>
              <a:rPr lang="pt-PT" sz="1800" dirty="0" err="1" smtClean="0"/>
              <a:t>Sparse</a:t>
            </a:r>
            <a:r>
              <a:rPr lang="pt-PT" sz="1800" dirty="0" smtClean="0"/>
              <a:t> </a:t>
            </a:r>
            <a:r>
              <a:rPr lang="pt-PT" sz="1800" dirty="0" err="1" smtClean="0"/>
              <a:t>Matrix</a:t>
            </a:r>
            <a:r>
              <a:rPr lang="pt-PT" sz="1800" dirty="0" smtClean="0"/>
              <a:t>-Vector </a:t>
            </a:r>
            <a:r>
              <a:rPr lang="pt-PT" sz="1800" dirty="0" err="1" smtClean="0"/>
              <a:t>Multiplication</a:t>
            </a:r>
            <a:r>
              <a:rPr lang="pt-PT" sz="3200" dirty="0" smtClean="0"/>
              <a:t> </a:t>
            </a:r>
            <a:endParaRPr lang="pt-PT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08112" y="23577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78195" y="2102381"/>
            <a:ext cx="10864100" cy="16274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smtClean="0"/>
              <a:t>“ In </a:t>
            </a:r>
            <a:r>
              <a:rPr lang="en-US" sz="1800" i="1" dirty="0"/>
              <a:t>numerical analysis, a sparse matrix is a matrix in which most of the elements are zero.</a:t>
            </a:r>
            <a:br>
              <a:rPr lang="en-US" sz="1800" i="1" dirty="0"/>
            </a:br>
            <a:r>
              <a:rPr lang="en-US" sz="1800" i="1" dirty="0"/>
              <a:t>By contrast, if most of the elements are nonzero, then the matrix is considered dense.</a:t>
            </a:r>
            <a:br>
              <a:rPr lang="en-US" sz="1800" i="1" dirty="0"/>
            </a:br>
            <a:r>
              <a:rPr lang="en-US" sz="1800" i="1" dirty="0"/>
              <a:t>The fraction of non-zero elements over the total number of elements (i.e., that can fit</a:t>
            </a:r>
            <a:br>
              <a:rPr lang="en-US" sz="1800" i="1" dirty="0"/>
            </a:br>
            <a:r>
              <a:rPr lang="en-US" sz="1800" i="1" dirty="0"/>
              <a:t>into the matrix, say a matrix of dimension of m x n can accommodate m x n total number</a:t>
            </a:r>
            <a:br>
              <a:rPr lang="en-US" sz="1800" i="1" dirty="0"/>
            </a:br>
            <a:r>
              <a:rPr lang="en-US" sz="1800" i="1" dirty="0"/>
              <a:t>of elements) in a matrix is called the </a:t>
            </a:r>
            <a:r>
              <a:rPr lang="en-US" sz="1800" i="1" dirty="0" err="1"/>
              <a:t>sparsity</a:t>
            </a:r>
            <a:r>
              <a:rPr lang="en-US" sz="1800" i="1" dirty="0"/>
              <a:t> (density)</a:t>
            </a:r>
            <a:r>
              <a:rPr lang="en-US" sz="1800" i="1" dirty="0" smtClean="0"/>
              <a:t>. “</a:t>
            </a:r>
          </a:p>
          <a:p>
            <a:r>
              <a:rPr lang="en-US" sz="1800" i="1" dirty="0"/>
              <a:t>	</a:t>
            </a:r>
            <a:r>
              <a:rPr lang="en-US" sz="1800" i="1" dirty="0" smtClean="0"/>
              <a:t>															</a:t>
            </a:r>
            <a:r>
              <a:rPr lang="en-US" sz="1400" dirty="0" smtClean="0"/>
              <a:t>Wikip</a:t>
            </a:r>
            <a:r>
              <a:rPr lang="en-US" sz="1400" dirty="0"/>
              <a:t>e</a:t>
            </a:r>
            <a:r>
              <a:rPr lang="en-US" sz="1400" dirty="0" smtClean="0"/>
              <a:t>dia </a:t>
            </a:r>
            <a:r>
              <a:rPr lang="en-US" sz="1400" dirty="0"/>
              <a:t>- Sparse Matrix, 2015</a:t>
            </a:r>
            <a:r>
              <a:rPr lang="en-US" sz="1800" dirty="0"/>
              <a:t> </a:t>
            </a:r>
            <a:endParaRPr lang="en-US" sz="1800" dirty="0"/>
          </a:p>
          <a:p>
            <a:r>
              <a:rPr lang="en-US" sz="1800" i="1" dirty="0" smtClean="0"/>
              <a:t>	</a:t>
            </a:r>
            <a:endParaRPr lang="en-US" sz="1800" i="1" dirty="0"/>
          </a:p>
        </p:txBody>
      </p:sp>
      <p:pic>
        <p:nvPicPr>
          <p:cNvPr id="10" name="Picture 9" descr="Captura de ecrã 2015-12-29, às 22.4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24" y="4037265"/>
            <a:ext cx="3342424" cy="221782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374105" y="5106738"/>
            <a:ext cx="2520000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02317" y="4973051"/>
            <a:ext cx="235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Densidade</a:t>
            </a:r>
            <a:r>
              <a:rPr lang="en-US" dirty="0" smtClean="0"/>
              <a:t> = 25%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10631" y="6336629"/>
            <a:ext cx="31238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en.wikipedia.org</a:t>
            </a:r>
            <a:r>
              <a:rPr lang="en-US" sz="1100" dirty="0"/>
              <a:t>/wiki/</a:t>
            </a:r>
            <a:r>
              <a:rPr lang="en-US" sz="1100" dirty="0" err="1"/>
              <a:t>Sparse_matrix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372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59" y="261555"/>
            <a:ext cx="5853246" cy="995077"/>
          </a:xfrm>
        </p:spPr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Sequencial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4211" y="1136316"/>
            <a:ext cx="79274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Esparsa</a:t>
            </a:r>
            <a:r>
              <a:rPr lang="en-US" dirty="0" smtClean="0"/>
              <a:t> </a:t>
            </a:r>
            <a:r>
              <a:rPr lang="en-US" dirty="0" err="1" smtClean="0"/>
              <a:t>gerada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runtime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Esparsa</a:t>
            </a:r>
            <a:r>
              <a:rPr lang="en-US" dirty="0" smtClean="0"/>
              <a:t> =&gt; </a:t>
            </a:r>
            <a:r>
              <a:rPr lang="en-US" dirty="0" err="1" smtClean="0"/>
              <a:t>Matriz</a:t>
            </a:r>
            <a:r>
              <a:rPr lang="en-US" dirty="0" smtClean="0"/>
              <a:t> COO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Vetor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i="1" dirty="0" smtClean="0"/>
              <a:t>runtime</a:t>
            </a:r>
          </a:p>
          <a:p>
            <a:pPr marL="285750" indent="-285750">
              <a:buFont typeface="Arial"/>
              <a:buChar char="•"/>
            </a:pPr>
            <a:r>
              <a:rPr lang="en-US" i="1" dirty="0" err="1" smtClean="0"/>
              <a:t>Valores</a:t>
            </a:r>
            <a:r>
              <a:rPr lang="en-US" i="1" dirty="0" smtClean="0"/>
              <a:t> [0,20] </a:t>
            </a:r>
            <a:r>
              <a:rPr lang="en-US" i="1" dirty="0" err="1" smtClean="0"/>
              <a:t>multiplicados</a:t>
            </a:r>
            <a:r>
              <a:rPr lang="en-US" i="1" dirty="0" smtClean="0"/>
              <a:t> </a:t>
            </a:r>
            <a:r>
              <a:rPr lang="en-US" i="1" dirty="0" err="1" smtClean="0"/>
              <a:t>por</a:t>
            </a:r>
            <a:r>
              <a:rPr lang="en-US" i="1" dirty="0" smtClean="0"/>
              <a:t> 0.25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double</a:t>
            </a:r>
          </a:p>
          <a:p>
            <a:pPr marL="285750" indent="-285750">
              <a:buFont typeface="Arial"/>
              <a:buChar char="•"/>
            </a:pPr>
            <a:r>
              <a:rPr lang="en-US" i="1" dirty="0" err="1" smtClean="0"/>
              <a:t>Alocaç</a:t>
            </a:r>
            <a:r>
              <a:rPr lang="en-US" i="1" dirty="0" err="1" smtClean="0"/>
              <a:t>ão</a:t>
            </a:r>
            <a:r>
              <a:rPr lang="en-US" i="1" dirty="0" smtClean="0"/>
              <a:t> </a:t>
            </a:r>
            <a:r>
              <a:rPr lang="en-US" i="1" dirty="0" err="1" smtClean="0"/>
              <a:t>dinâmica</a:t>
            </a:r>
            <a:endParaRPr lang="en-US" i="1" dirty="0" smtClean="0"/>
          </a:p>
        </p:txBody>
      </p:sp>
      <p:pic>
        <p:nvPicPr>
          <p:cNvPr id="5" name="Picture 4" descr="armazen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58" y="2441791"/>
            <a:ext cx="7387891" cy="38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7703"/>
          </a:xfrm>
        </p:spPr>
        <p:txBody>
          <a:bodyPr/>
          <a:lstStyle/>
          <a:p>
            <a:r>
              <a:rPr lang="en-US" dirty="0" err="1" smtClean="0"/>
              <a:t>Implementaç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OpenMP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2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de Tempos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8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</a:t>
            </a:r>
            <a:r>
              <a:rPr lang="en-US" dirty="0" err="1" smtClean="0"/>
              <a:t>áficos</a:t>
            </a:r>
            <a:r>
              <a:rPr lang="en-US" dirty="0" smtClean="0"/>
              <a:t> </a:t>
            </a:r>
            <a:r>
              <a:rPr lang="en-US" dirty="0" err="1" smtClean="0"/>
              <a:t>SpeedUp’s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9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92824"/>
            <a:ext cx="9404723" cy="1400530"/>
          </a:xfrm>
        </p:spPr>
        <p:txBody>
          <a:bodyPr/>
          <a:lstStyle/>
          <a:p>
            <a:r>
              <a:rPr lang="en-US" dirty="0" err="1" smtClean="0"/>
              <a:t>Implementaç</a:t>
            </a:r>
            <a:r>
              <a:rPr lang="en-US" dirty="0" err="1" smtClean="0"/>
              <a:t>ão</a:t>
            </a:r>
            <a:r>
              <a:rPr lang="en-US" dirty="0" smtClean="0"/>
              <a:t> MPI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2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Dificuldades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927684"/>
            <a:ext cx="8946541" cy="3320715"/>
          </a:xfrm>
        </p:spPr>
        <p:txBody>
          <a:bodyPr/>
          <a:lstStyle/>
          <a:p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acerca</a:t>
            </a:r>
            <a:r>
              <a:rPr lang="en-US" dirty="0"/>
              <a:t> </a:t>
            </a:r>
            <a:r>
              <a:rPr lang="en-US" dirty="0" smtClean="0"/>
              <a:t>do hardware</a:t>
            </a:r>
          </a:p>
          <a:p>
            <a:r>
              <a:rPr lang="en-US" dirty="0" err="1" smtClean="0"/>
              <a:t>Determinar</a:t>
            </a:r>
            <a:r>
              <a:rPr lang="en-US" dirty="0" smtClean="0"/>
              <a:t> o valor da </a:t>
            </a:r>
            <a:r>
              <a:rPr lang="en-US" dirty="0" err="1" smtClean="0"/>
              <a:t>perda</a:t>
            </a:r>
            <a:r>
              <a:rPr lang="en-US" dirty="0" smtClean="0"/>
              <a:t> de performance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teto</a:t>
            </a:r>
            <a:endParaRPr lang="en-US" dirty="0" smtClean="0"/>
          </a:p>
          <a:p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adequado</a:t>
            </a:r>
            <a:r>
              <a:rPr lang="en-US" dirty="0" smtClean="0"/>
              <a:t> das </a:t>
            </a:r>
            <a:r>
              <a:rPr lang="en-US" dirty="0" err="1" smtClean="0"/>
              <a:t>métricas</a:t>
            </a:r>
            <a:endParaRPr lang="en-US" dirty="0" smtClean="0"/>
          </a:p>
          <a:p>
            <a:r>
              <a:rPr lang="en-US" dirty="0" err="1" smtClean="0"/>
              <a:t>Vetorização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2259</TotalTime>
  <Words>185</Words>
  <Application>Microsoft Macintosh PowerPoint</Application>
  <PresentationFormat>Custom</PresentationFormat>
  <Paragraphs>50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Ião</vt:lpstr>
      <vt:lpstr>Storyboard Layouts</vt:lpstr>
      <vt:lpstr>Paradigmas de Computação Paralela Paralelismo algoritmo SpMV  </vt:lpstr>
      <vt:lpstr>Introdução</vt:lpstr>
      <vt:lpstr>Caso de Estudo: Algoritmo SpMV Sparse Matrix-Vector Multiplication </vt:lpstr>
      <vt:lpstr>Algoritmo Sequencial</vt:lpstr>
      <vt:lpstr>Implementação OpenMP</vt:lpstr>
      <vt:lpstr>Tabela de Tempos</vt:lpstr>
      <vt:lpstr>Gráficos SpeedUp’s</vt:lpstr>
      <vt:lpstr>Implementação MPI</vt:lpstr>
      <vt:lpstr>Dificuldades</vt:lpstr>
      <vt:lpstr>Work Assignment in AA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Pinto</dc:creator>
  <cp:lastModifiedBy>Carlos Sá</cp:lastModifiedBy>
  <cp:revision>194</cp:revision>
  <dcterms:created xsi:type="dcterms:W3CDTF">2015-01-28T15:31:37Z</dcterms:created>
  <dcterms:modified xsi:type="dcterms:W3CDTF">2015-12-30T00:02:39Z</dcterms:modified>
</cp:coreProperties>
</file>