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24"/>
  </p:notesMasterIdLst>
  <p:sldIdLst>
    <p:sldId id="256" r:id="rId3"/>
    <p:sldId id="336" r:id="rId4"/>
    <p:sldId id="285" r:id="rId5"/>
    <p:sldId id="330" r:id="rId6"/>
    <p:sldId id="334" r:id="rId7"/>
    <p:sldId id="349" r:id="rId8"/>
    <p:sldId id="335" r:id="rId9"/>
    <p:sldId id="350" r:id="rId10"/>
    <p:sldId id="351" r:id="rId11"/>
    <p:sldId id="337" r:id="rId12"/>
    <p:sldId id="343" r:id="rId13"/>
    <p:sldId id="346" r:id="rId14"/>
    <p:sldId id="347" r:id="rId15"/>
    <p:sldId id="348" r:id="rId16"/>
    <p:sldId id="352" r:id="rId17"/>
    <p:sldId id="354" r:id="rId18"/>
    <p:sldId id="344" r:id="rId19"/>
    <p:sldId id="345" r:id="rId20"/>
    <p:sldId id="353" r:id="rId21"/>
    <p:sldId id="340" r:id="rId22"/>
    <p:sldId id="34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3E6"/>
    <a:srgbClr val="EA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0" autoAdjust="0"/>
    <p:restoredTop sz="84824" autoAdjust="0"/>
  </p:normalViewPr>
  <p:slideViewPr>
    <p:cSldViewPr snapToGrid="0">
      <p:cViewPr varScale="1">
        <p:scale>
          <a:sx n="59" d="100"/>
          <a:sy n="59" d="100"/>
        </p:scale>
        <p:origin x="8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A6AF-A34C-4A1B-AADA-F47A1693D630}" type="datetimeFigureOut">
              <a:rPr lang="pt-PT" smtClean="0"/>
              <a:t>07/01/2016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230A5-E67D-4D25-B4B0-7E90084932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73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2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71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Esquema</a:t>
            </a:r>
            <a:r>
              <a:rPr lang="en-US" sz="1200" dirty="0" smtClean="0"/>
              <a:t> de </a:t>
            </a:r>
            <a:r>
              <a:rPr lang="en-US" sz="1200" dirty="0" err="1" smtClean="0"/>
              <a:t>armazenamento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memória</a:t>
            </a:r>
            <a:r>
              <a:rPr lang="en-US" sz="1200" dirty="0" smtClean="0"/>
              <a:t> da </a:t>
            </a:r>
            <a:r>
              <a:rPr lang="en-US" sz="1200" dirty="0" err="1" smtClean="0"/>
              <a:t>matriz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formato</a:t>
            </a:r>
            <a:r>
              <a:rPr lang="en-US" sz="1200" dirty="0" smtClean="0"/>
              <a:t> COO e do </a:t>
            </a:r>
            <a:r>
              <a:rPr lang="en-US" sz="1200" dirty="0" err="1" smtClean="0"/>
              <a:t>vetor</a:t>
            </a:r>
            <a:r>
              <a:rPr lang="en-US" sz="1200" dirty="0" smtClean="0"/>
              <a:t> 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37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percorrida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89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: Search e MacBook Air</a:t>
            </a:r>
          </a:p>
          <a:p>
            <a:r>
              <a:rPr lang="en-US" dirty="0" err="1" smtClean="0"/>
              <a:t>Diversos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</a:t>
            </a:r>
            <a:r>
              <a:rPr lang="en-US" dirty="0" err="1" smtClean="0"/>
              <a:t>amanhos</a:t>
            </a:r>
            <a:r>
              <a:rPr lang="en-US" dirty="0" smtClean="0"/>
              <a:t> de </a:t>
            </a:r>
            <a:r>
              <a:rPr lang="en-US" dirty="0" err="1" smtClean="0"/>
              <a:t>matrizes</a:t>
            </a:r>
            <a:endParaRPr lang="en-US" dirty="0" smtClean="0"/>
          </a:p>
          <a:p>
            <a:r>
              <a:rPr lang="en-US" dirty="0" err="1" smtClean="0"/>
              <a:t>Partido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espacial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03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Distribuição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linhas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processos</a:t>
            </a:r>
            <a:endParaRPr lang="en-US" baseline="0" dirty="0" smtClean="0"/>
          </a:p>
          <a:p>
            <a:r>
              <a:rPr lang="en-US" baseline="0" dirty="0" smtClean="0"/>
              <a:t>Master </a:t>
            </a:r>
            <a:r>
              <a:rPr lang="en-US" baseline="0" dirty="0" err="1" smtClean="0"/>
              <a:t>faz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cálculo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linhas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sobrarem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distribuição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processos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9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62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861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>
                <a:solidFill>
                  <a:prstClr val="black"/>
                </a:solidFill>
              </a:rPr>
              <a:pPr/>
              <a:t>21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0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5533-BCCF-41E7-B0E1-E66E404DA1E4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C586-A7AF-4ED9-9C16-F2140145387F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5417-3C57-444C-88AE-8AA5A20737B5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50AD-BB2B-4D04-83AC-08469EDB4822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A4BB-4FBA-42D0-94B0-65F580E6A7B4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341D-2CCF-4748-AAF8-E4DBCA2C155E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DF2-9C25-4FF8-B16A-919AFF4314BC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BFE-B936-4017-9938-0AF821BE623B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F2D2-992B-4623-970E-F8E61A2EE376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134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3" y="1288065"/>
            <a:ext cx="8227725" cy="51423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44" y="1460762"/>
            <a:ext cx="8363256" cy="52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283-BB60-4216-813D-D279CFE42C3B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130-001E-4E70-BED5-6535B6FEA5D9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16E8-6AA8-46AB-B3E2-38C693B56261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28D-F56C-4F40-99A1-599C9D8D8626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8A38-0DDA-4C51-8047-7648026030E2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29D0-10E0-4870-B6C9-ED79B8E8FE8C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394-874A-4668-BAA7-CE5B085CC894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9261-631C-4795-A329-9D346253832A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780627-72DB-466E-8BAA-FFA4D8040A8D}" type="datetime1">
              <a:rPr lang="en-US" smtClean="0"/>
              <a:t>07-Jan-16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2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263" y="2727158"/>
            <a:ext cx="11844421" cy="2299368"/>
          </a:xfrm>
        </p:spPr>
        <p:txBody>
          <a:bodyPr/>
          <a:lstStyle/>
          <a:p>
            <a:pPr algn="ctr"/>
            <a:r>
              <a:rPr lang="en-US" sz="4400" dirty="0" err="1" smtClean="0"/>
              <a:t>Paradigmas</a:t>
            </a:r>
            <a:r>
              <a:rPr lang="en-US" sz="4400" dirty="0" smtClean="0"/>
              <a:t> de </a:t>
            </a:r>
            <a:r>
              <a:rPr lang="en-US" sz="4400" dirty="0" err="1" smtClean="0"/>
              <a:t>Computação</a:t>
            </a:r>
            <a:r>
              <a:rPr lang="en-US" sz="4400" dirty="0"/>
              <a:t> </a:t>
            </a:r>
            <a:r>
              <a:rPr lang="en-US" sz="4400" dirty="0" err="1" smtClean="0"/>
              <a:t>Paralela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 err="1" smtClean="0"/>
              <a:t>Paralelismo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lgoritmo</a:t>
            </a:r>
            <a:r>
              <a:rPr lang="en-US" sz="4000" dirty="0" smtClean="0"/>
              <a:t> </a:t>
            </a:r>
            <a:r>
              <a:rPr lang="en-US" sz="4000" dirty="0" err="1" smtClean="0"/>
              <a:t>SpMV</a:t>
            </a:r>
            <a:r>
              <a:rPr lang="en-US" sz="4000" dirty="0" smtClean="0"/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pt-PT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3914" y="5282465"/>
            <a:ext cx="8825658" cy="1381038"/>
          </a:xfrm>
        </p:spPr>
        <p:txBody>
          <a:bodyPr>
            <a:normAutofit/>
          </a:bodyPr>
          <a:lstStyle/>
          <a:p>
            <a:pPr algn="r"/>
            <a:r>
              <a:rPr lang="pt-PT" b="1" dirty="0" smtClean="0"/>
              <a:t>GRUPO 7</a:t>
            </a:r>
          </a:p>
          <a:p>
            <a:pPr algn="r"/>
            <a:r>
              <a:rPr lang="pt-PT" b="1" dirty="0" smtClean="0"/>
              <a:t>															Ana SOUSA</a:t>
            </a:r>
          </a:p>
          <a:p>
            <a:pPr algn="r"/>
            <a:r>
              <a:rPr lang="pt-PT" b="1" dirty="0"/>
              <a:t>	</a:t>
            </a:r>
            <a:r>
              <a:rPr lang="pt-PT" b="1" dirty="0" smtClean="0"/>
              <a:t>														CARLOS </a:t>
            </a:r>
            <a:r>
              <a:rPr lang="pt-PT" b="1" dirty="0"/>
              <a:t>SÁ</a:t>
            </a:r>
          </a:p>
          <a:p>
            <a:endParaRPr lang="pt-PT" b="1" dirty="0" smtClean="0"/>
          </a:p>
        </p:txBody>
      </p:sp>
      <p:pic>
        <p:nvPicPr>
          <p:cNvPr id="4" name="Picture 3" descr="UM-E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1" y="1091301"/>
            <a:ext cx="2057122" cy="1008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105" y="1123802"/>
            <a:ext cx="3994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Universidade</a:t>
            </a:r>
            <a:r>
              <a:rPr lang="en-US" sz="1400" b="1" dirty="0" smtClean="0"/>
              <a:t> do Minho</a:t>
            </a:r>
          </a:p>
          <a:p>
            <a:r>
              <a:rPr lang="en-US" sz="1400" b="1" dirty="0" err="1" smtClean="0"/>
              <a:t>Escola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Engenharia</a:t>
            </a:r>
            <a:endParaRPr lang="en-US" sz="1400" b="1" dirty="0" smtClean="0"/>
          </a:p>
          <a:p>
            <a:r>
              <a:rPr lang="en-US" sz="1400" b="1" dirty="0" err="1" smtClean="0"/>
              <a:t>Mestrado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Integrado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Engenharia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Informática</a:t>
            </a:r>
            <a:endParaRPr lang="en-US" sz="1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39" y="295729"/>
            <a:ext cx="9404723" cy="1400530"/>
          </a:xfrm>
        </p:spPr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5" y="1193089"/>
            <a:ext cx="6342291" cy="5464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7471" y="2238118"/>
            <a:ext cx="3663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Ilustração</a:t>
            </a:r>
            <a:r>
              <a:rPr lang="en-US" dirty="0" smtClean="0"/>
              <a:t> do </a:t>
            </a:r>
            <a:r>
              <a:rPr lang="en-US" dirty="0" err="1" smtClean="0"/>
              <a:t>funcionamento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 MPI.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Quando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multiplo</a:t>
            </a:r>
            <a:r>
              <a:rPr lang="en-US" dirty="0" smtClean="0"/>
              <a:t> do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 smtClean="0"/>
              <a:t> (</a:t>
            </a:r>
            <a:r>
              <a:rPr lang="en-US" dirty="0" err="1" smtClean="0"/>
              <a:t>excluindo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Master), o </a:t>
            </a:r>
            <a:r>
              <a:rPr lang="en-US" dirty="0" err="1" smtClean="0"/>
              <a:t>processo</a:t>
            </a:r>
            <a:r>
              <a:rPr lang="en-US" dirty="0" smtClean="0"/>
              <a:t> Master é que </a:t>
            </a:r>
            <a:r>
              <a:rPr lang="en-US" dirty="0" err="1" smtClean="0"/>
              <a:t>computa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30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</a:t>
            </a:r>
            <a:r>
              <a:rPr lang="en-US" dirty="0" err="1" smtClean="0"/>
              <a:t>SpeedUp’s</a:t>
            </a:r>
            <a:r>
              <a:rPr lang="en-US" dirty="0" smtClean="0"/>
              <a:t> – 2 nodes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64" y="1297795"/>
            <a:ext cx="10163091" cy="54057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7" y="1514811"/>
            <a:ext cx="11473185" cy="50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481560" cy="1400530"/>
          </a:xfrm>
        </p:spPr>
        <p:txBody>
          <a:bodyPr/>
          <a:lstStyle/>
          <a:p>
            <a:r>
              <a:rPr lang="en-US" dirty="0" smtClean="0"/>
              <a:t>Tempo </a:t>
            </a:r>
            <a:r>
              <a:rPr lang="en-US" dirty="0" err="1" smtClean="0"/>
              <a:t>comunicação</a:t>
            </a:r>
            <a:r>
              <a:rPr lang="en-US" dirty="0" smtClean="0"/>
              <a:t> vs Tempo </a:t>
            </a:r>
            <a:r>
              <a:rPr lang="en-US" dirty="0" err="1" smtClean="0"/>
              <a:t>computação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" y="2654776"/>
            <a:ext cx="11755094" cy="36970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vs MPI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1" y="1436914"/>
            <a:ext cx="11370302" cy="49753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79572"/>
            <a:ext cx="9404723" cy="1400530"/>
          </a:xfrm>
        </p:spPr>
        <p:txBody>
          <a:bodyPr/>
          <a:lstStyle/>
          <a:p>
            <a:r>
              <a:rPr lang="en-US" dirty="0" err="1" smtClean="0"/>
              <a:t>Resumo</a:t>
            </a:r>
            <a:r>
              <a:rPr lang="en-US" dirty="0" smtClean="0"/>
              <a:t> MPI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50" y="2428476"/>
            <a:ext cx="8946541" cy="1996568"/>
          </a:xfrm>
        </p:spPr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MPI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contribui</a:t>
            </a:r>
            <a:r>
              <a:rPr lang="en-US" dirty="0" smtClean="0"/>
              <a:t> para </a:t>
            </a:r>
            <a:r>
              <a:rPr lang="en-US" dirty="0" err="1" smtClean="0"/>
              <a:t>ganhos</a:t>
            </a:r>
            <a:r>
              <a:rPr lang="en-US" dirty="0" smtClean="0"/>
              <a:t> de performance</a:t>
            </a:r>
          </a:p>
          <a:p>
            <a:r>
              <a:rPr lang="en-US" dirty="0" smtClean="0"/>
              <a:t>Overhead de </a:t>
            </a:r>
            <a:r>
              <a:rPr lang="en-US" dirty="0" err="1" smtClean="0"/>
              <a:t>comunicação</a:t>
            </a:r>
            <a:r>
              <a:rPr lang="en-US" dirty="0" smtClean="0"/>
              <a:t> entre Master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</a:t>
            </a:r>
            <a:r>
              <a:rPr lang="en-US" dirty="0" err="1" smtClean="0"/>
              <a:t>processos</a:t>
            </a:r>
            <a:r>
              <a:rPr lang="en-US" dirty="0" smtClean="0"/>
              <a:t> MPI </a:t>
            </a:r>
            <a:r>
              <a:rPr lang="en-US" dirty="0" err="1" smtClean="0"/>
              <a:t>degrada</a:t>
            </a:r>
            <a:r>
              <a:rPr lang="en-US" dirty="0" smtClean="0"/>
              <a:t> a performance do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drasticamente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Situação</a:t>
            </a:r>
            <a:r>
              <a:rPr lang="en-US" dirty="0" smtClean="0"/>
              <a:t> </a:t>
            </a:r>
            <a:r>
              <a:rPr lang="en-US" dirty="0" err="1" smtClean="0"/>
              <a:t>agrava</a:t>
            </a:r>
            <a:r>
              <a:rPr lang="en-US" dirty="0" smtClean="0"/>
              <a:t>-se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que um </a:t>
            </a:r>
            <a:r>
              <a:rPr lang="en-US" dirty="0" err="1" smtClean="0"/>
              <a:t>nodo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favorável</a:t>
            </a:r>
            <a:r>
              <a:rPr lang="en-US" dirty="0"/>
              <a:t> </a:t>
            </a:r>
            <a:r>
              <a:rPr lang="en-US" dirty="0" smtClean="0"/>
              <a:t>continua a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0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e </a:t>
            </a:r>
            <a:r>
              <a:rPr lang="en-US" dirty="0" err="1" smtClean="0"/>
              <a:t>ferramentas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Implementação</a:t>
            </a:r>
            <a:r>
              <a:rPr lang="en-US" sz="2000" dirty="0" smtClean="0"/>
              <a:t> MPI</a:t>
            </a:r>
            <a:endParaRPr lang="pt-P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98170"/>
            <a:ext cx="11322732" cy="48985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Testes no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smtClean="0"/>
              <a:t>Cluster (máquinas do segmento 641):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Nodo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Nodos</a:t>
            </a:r>
            <a:endParaRPr lang="en-US" dirty="0"/>
          </a:p>
          <a:p>
            <a:pPr lvl="1"/>
            <a:r>
              <a:rPr lang="en-US" dirty="0"/>
              <a:t>3 </a:t>
            </a:r>
            <a:r>
              <a:rPr lang="en-US" dirty="0" err="1"/>
              <a:t>Nodos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 err="1" smtClean="0"/>
              <a:t>Nodos</a:t>
            </a:r>
            <a:endParaRPr lang="en-US" dirty="0"/>
          </a:p>
          <a:p>
            <a:r>
              <a:rPr lang="en-US" dirty="0" err="1"/>
              <a:t>Comunicação</a:t>
            </a:r>
            <a:r>
              <a:rPr lang="en-US" dirty="0"/>
              <a:t>: Ethernet</a:t>
            </a:r>
          </a:p>
          <a:p>
            <a:r>
              <a:rPr lang="en-US" dirty="0" err="1" smtClean="0"/>
              <a:t>Biblioteca</a:t>
            </a:r>
            <a:r>
              <a:rPr lang="en-US" dirty="0" smtClean="0"/>
              <a:t> MPI </a:t>
            </a:r>
            <a:r>
              <a:rPr lang="en-US" dirty="0" err="1" smtClean="0"/>
              <a:t>utilizada</a:t>
            </a:r>
            <a:r>
              <a:rPr lang="en-US" dirty="0" smtClean="0"/>
              <a:t>: </a:t>
            </a:r>
            <a:r>
              <a:rPr lang="pt-PT" dirty="0" err="1"/>
              <a:t>openmpi_eth</a:t>
            </a:r>
            <a:r>
              <a:rPr lang="pt-PT" dirty="0"/>
              <a:t> </a:t>
            </a:r>
            <a:r>
              <a:rPr lang="pt-PT" dirty="0" smtClean="0"/>
              <a:t>(v1.8.4)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picc</a:t>
            </a:r>
            <a:r>
              <a:rPr lang="en-US" dirty="0"/>
              <a:t> -O3 -Wall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std</a:t>
            </a:r>
            <a:r>
              <a:rPr lang="en-US" dirty="0"/>
              <a:t>=c11 </a:t>
            </a:r>
            <a:r>
              <a:rPr lang="en-US" dirty="0" smtClean="0"/>
              <a:t>–</a:t>
            </a:r>
            <a:r>
              <a:rPr lang="en-US" dirty="0" err="1" smtClean="0"/>
              <a:t>fopenmp</a:t>
            </a:r>
            <a:endParaRPr lang="en-US" dirty="0" smtClean="0"/>
          </a:p>
          <a:p>
            <a:r>
              <a:rPr lang="en-US" dirty="0" err="1" smtClean="0"/>
              <a:t>Execução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mpirun</a:t>
            </a:r>
            <a:r>
              <a:rPr lang="en-US" dirty="0"/>
              <a:t> -np $</a:t>
            </a:r>
            <a:r>
              <a:rPr lang="en-US" dirty="0" err="1"/>
              <a:t>ppn</a:t>
            </a:r>
            <a:r>
              <a:rPr lang="en-US" dirty="0"/>
              <a:t> --map-by core -</a:t>
            </a:r>
            <a:r>
              <a:rPr lang="en-US" dirty="0" err="1"/>
              <a:t>mca</a:t>
            </a:r>
            <a:r>
              <a:rPr lang="en-US" dirty="0"/>
              <a:t> </a:t>
            </a:r>
            <a:r>
              <a:rPr lang="en-US" dirty="0" err="1"/>
              <a:t>btl</a:t>
            </a:r>
            <a:r>
              <a:rPr lang="en-US" dirty="0"/>
              <a:t> </a:t>
            </a:r>
            <a:r>
              <a:rPr lang="en-US" dirty="0" err="1"/>
              <a:t>self,sm,tcp</a:t>
            </a:r>
            <a:r>
              <a:rPr lang="en-US" dirty="0"/>
              <a:t> --report-bindings bin/tp2_mpi $</a:t>
            </a:r>
            <a:r>
              <a:rPr lang="en-US" dirty="0" err="1"/>
              <a:t>matrix_size</a:t>
            </a:r>
            <a:r>
              <a:rPr lang="en-US" dirty="0"/>
              <a:t> $</a:t>
            </a:r>
            <a:r>
              <a:rPr lang="en-US" dirty="0" err="1"/>
              <a:t>matrix_size</a:t>
            </a:r>
            <a:r>
              <a:rPr lang="en-US" dirty="0"/>
              <a:t> $</a:t>
            </a:r>
            <a:r>
              <a:rPr lang="en-US" dirty="0" err="1"/>
              <a:t>vec_size</a:t>
            </a:r>
            <a:r>
              <a:rPr lang="en-US" dirty="0"/>
              <a:t> "--map-by core" "eth" 2</a:t>
            </a:r>
          </a:p>
          <a:p>
            <a:r>
              <a:rPr lang="en-US" dirty="0" err="1" smtClean="0"/>
              <a:t>Compilador</a:t>
            </a:r>
            <a:r>
              <a:rPr lang="en-US" dirty="0" smtClean="0"/>
              <a:t>: </a:t>
            </a:r>
            <a:r>
              <a:rPr lang="en-US" dirty="0" err="1" smtClean="0"/>
              <a:t>gcc</a:t>
            </a:r>
            <a:r>
              <a:rPr lang="en-US" dirty="0" smtClean="0"/>
              <a:t> 4.9.3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 smtClean="0"/>
              <a:t>: 5x </a:t>
            </a:r>
            <a:r>
              <a:rPr lang="en-US" dirty="0" err="1" smtClean="0"/>
              <a:t>Medições</a:t>
            </a:r>
            <a:endParaRPr lang="pt-PT" dirty="0"/>
          </a:p>
          <a:p>
            <a:endParaRPr lang="en-US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3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Híbrida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269" y="2314175"/>
            <a:ext cx="9395959" cy="3351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err="1" smtClean="0"/>
              <a:t>Versão</a:t>
            </a:r>
            <a:r>
              <a:rPr lang="en-US" sz="2200" dirty="0" smtClean="0"/>
              <a:t> MPI </a:t>
            </a:r>
          </a:p>
          <a:p>
            <a:pPr marL="0" indent="0" algn="ctr">
              <a:buNone/>
            </a:pPr>
            <a:r>
              <a:rPr lang="en-US" sz="2200" dirty="0" smtClean="0"/>
              <a:t>+ </a:t>
            </a:r>
          </a:p>
          <a:p>
            <a:pPr marL="0" indent="0" algn="ctr">
              <a:buNone/>
            </a:pPr>
            <a:r>
              <a:rPr lang="en-US" sz="2200" dirty="0" err="1" smtClean="0"/>
              <a:t>Introdução</a:t>
            </a:r>
            <a:r>
              <a:rPr lang="en-US" sz="2200" dirty="0" smtClean="0"/>
              <a:t> de </a:t>
            </a:r>
            <a:r>
              <a:rPr lang="en-US" sz="2200" dirty="0" err="1" smtClean="0"/>
              <a:t>primitivas</a:t>
            </a:r>
            <a:r>
              <a:rPr lang="en-US" sz="2200" dirty="0" smtClean="0"/>
              <a:t> </a:t>
            </a:r>
            <a:r>
              <a:rPr lang="en-US" sz="2200" dirty="0" err="1" smtClean="0"/>
              <a:t>OpenMP</a:t>
            </a:r>
            <a:r>
              <a:rPr lang="en-US" sz="2200" dirty="0" smtClean="0"/>
              <a:t> para </a:t>
            </a:r>
            <a:r>
              <a:rPr lang="en-US" sz="2200" dirty="0" err="1" smtClean="0"/>
              <a:t>paralelização</a:t>
            </a:r>
            <a:r>
              <a:rPr lang="en-US" sz="2200" dirty="0" smtClean="0"/>
              <a:t> dos </a:t>
            </a:r>
            <a:r>
              <a:rPr lang="en-US" sz="2200" dirty="0" err="1" smtClean="0"/>
              <a:t>ciclos</a:t>
            </a:r>
            <a:r>
              <a:rPr lang="en-US" sz="2200" dirty="0" smtClean="0"/>
              <a:t> </a:t>
            </a:r>
            <a:r>
              <a:rPr lang="en-US" sz="2200" i="1" dirty="0" smtClean="0"/>
              <a:t>for</a:t>
            </a:r>
            <a:r>
              <a:rPr lang="en-US" sz="2200" dirty="0" smtClean="0"/>
              <a:t> </a:t>
            </a:r>
            <a:r>
              <a:rPr lang="en-US" sz="2200" dirty="0" err="1" smtClean="0"/>
              <a:t>responsáveis</a:t>
            </a:r>
            <a:r>
              <a:rPr lang="en-US" sz="2200" dirty="0" smtClean="0"/>
              <a:t> </a:t>
            </a:r>
            <a:r>
              <a:rPr lang="en-US" sz="2200" dirty="0" err="1" smtClean="0"/>
              <a:t>pelo</a:t>
            </a:r>
            <a:r>
              <a:rPr lang="en-US" sz="2200" dirty="0" smtClean="0"/>
              <a:t> </a:t>
            </a:r>
            <a:r>
              <a:rPr lang="en-US" sz="2200" dirty="0" err="1" smtClean="0"/>
              <a:t>cálculo</a:t>
            </a:r>
            <a:r>
              <a:rPr lang="en-US" sz="2200" dirty="0" smtClean="0"/>
              <a:t> da </a:t>
            </a:r>
            <a:r>
              <a:rPr lang="en-US" sz="2200" dirty="0" err="1" smtClean="0"/>
              <a:t>multiplicação</a:t>
            </a:r>
            <a:r>
              <a:rPr lang="en-US" sz="2200" dirty="0" smtClean="0"/>
              <a:t> de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linha</a:t>
            </a:r>
            <a:r>
              <a:rPr lang="en-US" sz="2200" dirty="0" smtClean="0"/>
              <a:t> da </a:t>
            </a:r>
            <a:r>
              <a:rPr lang="en-US" sz="2200" dirty="0" err="1" smtClean="0"/>
              <a:t>matriz</a:t>
            </a:r>
            <a:r>
              <a:rPr lang="en-US" sz="2200" dirty="0" smtClean="0"/>
              <a:t> </a:t>
            </a:r>
            <a:r>
              <a:rPr lang="en-US" sz="2200" dirty="0" err="1" smtClean="0"/>
              <a:t>pelo</a:t>
            </a:r>
            <a:r>
              <a:rPr lang="en-US" sz="2200" dirty="0" smtClean="0"/>
              <a:t> </a:t>
            </a:r>
            <a:r>
              <a:rPr lang="en-US" sz="2200" dirty="0" err="1" smtClean="0"/>
              <a:t>vetor</a:t>
            </a:r>
            <a:endParaRPr lang="pt-PT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40" y="295729"/>
            <a:ext cx="9404723" cy="1400530"/>
          </a:xfrm>
        </p:spPr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</a:t>
            </a:r>
            <a:r>
              <a:rPr lang="en-US" dirty="0" err="1" smtClean="0"/>
              <a:t>SpeedUp’s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40" y="1063416"/>
            <a:ext cx="7883366" cy="57647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029" y="1420586"/>
            <a:ext cx="2824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MPI </a:t>
            </a:r>
            <a:r>
              <a:rPr lang="en-US" dirty="0" err="1" smtClean="0"/>
              <a:t>somamos</a:t>
            </a:r>
            <a:r>
              <a:rPr lang="en-US" dirty="0" smtClean="0"/>
              <a:t> overhead de </a:t>
            </a:r>
            <a:r>
              <a:rPr lang="en-US" dirty="0" err="1" smtClean="0"/>
              <a:t>criação</a:t>
            </a:r>
            <a:r>
              <a:rPr lang="en-US" dirty="0" smtClean="0"/>
              <a:t> threads </a:t>
            </a:r>
            <a:r>
              <a:rPr lang="en-US" dirty="0" err="1" smtClean="0"/>
              <a:t>OpenMP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Perdas</a:t>
            </a:r>
            <a:r>
              <a:rPr lang="en-US" dirty="0"/>
              <a:t> </a:t>
            </a:r>
            <a:r>
              <a:rPr lang="en-US" dirty="0" smtClean="0"/>
              <a:t>de performance </a:t>
            </a:r>
            <a:r>
              <a:rPr lang="en-US" dirty="0" err="1" smtClean="0"/>
              <a:t>acentuadas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esgota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i="1" dirty="0" smtClean="0"/>
              <a:t>Cores </a:t>
            </a:r>
            <a:r>
              <a:rPr lang="en-US" dirty="0" err="1" smtClean="0"/>
              <a:t>físicos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SeARCH</a:t>
            </a:r>
            <a:r>
              <a:rPr lang="en-US" dirty="0" smtClean="0"/>
              <a:t> compute-641</a:t>
            </a:r>
          </a:p>
        </p:txBody>
      </p:sp>
    </p:spTree>
    <p:extLst>
      <p:ext uri="{BB962C8B-B14F-4D97-AF65-F5344CB8AC3E}">
        <p14:creationId xmlns:p14="http://schemas.microsoft.com/office/powerpoint/2010/main" val="88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e </a:t>
            </a:r>
            <a:r>
              <a:rPr lang="en-US" dirty="0" err="1" smtClean="0"/>
              <a:t>ferramentas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smtClean="0"/>
              <a:t>MPI +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(</a:t>
            </a:r>
            <a:r>
              <a:rPr lang="en-US" sz="2000" dirty="0" err="1" smtClean="0"/>
              <a:t>Híbrida</a:t>
            </a:r>
            <a:r>
              <a:rPr lang="en-US" sz="2000" dirty="0" smtClean="0"/>
              <a:t>)</a:t>
            </a:r>
            <a:endParaRPr lang="pt-P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11322732" cy="4743495"/>
          </a:xfrm>
        </p:spPr>
        <p:txBody>
          <a:bodyPr>
            <a:normAutofit/>
          </a:bodyPr>
          <a:lstStyle/>
          <a:p>
            <a:r>
              <a:rPr lang="en-US" dirty="0" smtClean="0"/>
              <a:t>Testes no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smtClean="0"/>
              <a:t>Cluster (máquinas do segmento 641):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Nodos</a:t>
            </a:r>
            <a:endParaRPr lang="en-US" dirty="0"/>
          </a:p>
          <a:p>
            <a:r>
              <a:rPr lang="en-US" dirty="0" err="1" smtClean="0"/>
              <a:t>Comunicação</a:t>
            </a:r>
            <a:r>
              <a:rPr lang="en-US" dirty="0"/>
              <a:t>: </a:t>
            </a:r>
            <a:r>
              <a:rPr lang="en-US" dirty="0" smtClean="0"/>
              <a:t>Ethernet</a:t>
            </a:r>
            <a:endParaRPr lang="en-US" dirty="0"/>
          </a:p>
          <a:p>
            <a:r>
              <a:rPr lang="en-US" dirty="0" err="1" smtClean="0"/>
              <a:t>Biblioteca</a:t>
            </a:r>
            <a:r>
              <a:rPr lang="en-US" dirty="0" smtClean="0"/>
              <a:t> MPI </a:t>
            </a:r>
            <a:r>
              <a:rPr lang="en-US" dirty="0" err="1" smtClean="0"/>
              <a:t>utilizada</a:t>
            </a:r>
            <a:r>
              <a:rPr lang="en-US" dirty="0" smtClean="0"/>
              <a:t>: </a:t>
            </a:r>
            <a:r>
              <a:rPr lang="pt-PT" dirty="0" err="1"/>
              <a:t>openmpi_eth</a:t>
            </a:r>
            <a:r>
              <a:rPr lang="pt-PT" dirty="0"/>
              <a:t> </a:t>
            </a:r>
            <a:r>
              <a:rPr lang="pt-PT" dirty="0" smtClean="0"/>
              <a:t>(v1.8.4)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picc</a:t>
            </a:r>
            <a:r>
              <a:rPr lang="en-US" dirty="0"/>
              <a:t> -O3 -Wall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std</a:t>
            </a:r>
            <a:r>
              <a:rPr lang="en-US" dirty="0"/>
              <a:t>=c11 </a:t>
            </a:r>
            <a:r>
              <a:rPr lang="en-US" dirty="0" smtClean="0"/>
              <a:t>–</a:t>
            </a:r>
            <a:r>
              <a:rPr lang="en-US" dirty="0" err="1" smtClean="0"/>
              <a:t>fopenmp</a:t>
            </a:r>
            <a:endParaRPr lang="en-US" dirty="0" smtClean="0"/>
          </a:p>
          <a:p>
            <a:r>
              <a:rPr lang="en-US" dirty="0" err="1" smtClean="0"/>
              <a:t>Execução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mpirun</a:t>
            </a:r>
            <a:r>
              <a:rPr lang="en-US" dirty="0"/>
              <a:t> -np $</a:t>
            </a:r>
            <a:r>
              <a:rPr lang="en-US" dirty="0" err="1"/>
              <a:t>ppn</a:t>
            </a:r>
            <a:r>
              <a:rPr lang="en-US" dirty="0"/>
              <a:t> --map-by core -</a:t>
            </a:r>
            <a:r>
              <a:rPr lang="en-US" dirty="0" err="1"/>
              <a:t>mca</a:t>
            </a:r>
            <a:r>
              <a:rPr lang="en-US" dirty="0"/>
              <a:t> </a:t>
            </a:r>
            <a:r>
              <a:rPr lang="en-US" dirty="0" err="1"/>
              <a:t>btl</a:t>
            </a:r>
            <a:r>
              <a:rPr lang="en-US" dirty="0"/>
              <a:t> </a:t>
            </a:r>
            <a:r>
              <a:rPr lang="en-US" dirty="0" err="1"/>
              <a:t>self,sm,tcp</a:t>
            </a:r>
            <a:r>
              <a:rPr lang="en-US" dirty="0"/>
              <a:t> --report-bindings bin/tp2_mpi $</a:t>
            </a:r>
            <a:r>
              <a:rPr lang="en-US" dirty="0" err="1"/>
              <a:t>matrix_size</a:t>
            </a:r>
            <a:r>
              <a:rPr lang="en-US" dirty="0"/>
              <a:t> $</a:t>
            </a:r>
            <a:r>
              <a:rPr lang="en-US" dirty="0" err="1"/>
              <a:t>matrix_size</a:t>
            </a:r>
            <a:r>
              <a:rPr lang="en-US" dirty="0"/>
              <a:t> $</a:t>
            </a:r>
            <a:r>
              <a:rPr lang="en-US" dirty="0" err="1"/>
              <a:t>vec_size</a:t>
            </a:r>
            <a:r>
              <a:rPr lang="en-US" dirty="0"/>
              <a:t> "--map-by core" "eth" 2</a:t>
            </a:r>
          </a:p>
          <a:p>
            <a:r>
              <a:rPr lang="en-US" dirty="0" err="1" smtClean="0"/>
              <a:t>Compilador</a:t>
            </a:r>
            <a:r>
              <a:rPr lang="en-US" dirty="0" smtClean="0"/>
              <a:t>: </a:t>
            </a:r>
            <a:r>
              <a:rPr lang="en-US" dirty="0" err="1" smtClean="0"/>
              <a:t>gcc</a:t>
            </a:r>
            <a:r>
              <a:rPr lang="en-US" dirty="0" smtClean="0"/>
              <a:t> 4.9.3</a:t>
            </a:r>
            <a:endParaRPr lang="en-US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11" y="1889064"/>
            <a:ext cx="11351336" cy="4195481"/>
          </a:xfrm>
        </p:spPr>
        <p:txBody>
          <a:bodyPr>
            <a:normAutofit/>
          </a:bodyPr>
          <a:lstStyle/>
          <a:p>
            <a:endParaRPr lang="fi-FI" dirty="0" smtClean="0"/>
          </a:p>
          <a:p>
            <a:r>
              <a:rPr lang="fi-FI" dirty="0" err="1" smtClean="0"/>
              <a:t>Caso</a:t>
            </a:r>
            <a:r>
              <a:rPr lang="fi-FI" dirty="0" smtClean="0"/>
              <a:t> de </a:t>
            </a:r>
            <a:r>
              <a:rPr lang="fi-FI" dirty="0" err="1" smtClean="0"/>
              <a:t>Estudo</a:t>
            </a:r>
            <a:endParaRPr lang="fi-FI" dirty="0" smtClean="0"/>
          </a:p>
          <a:p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Sequencial</a:t>
            </a:r>
            <a:endParaRPr lang="fi-FI" dirty="0"/>
          </a:p>
          <a:p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baseado</a:t>
            </a:r>
            <a:r>
              <a:rPr lang="fi-FI" dirty="0" smtClean="0"/>
              <a:t> no </a:t>
            </a:r>
            <a:r>
              <a:rPr lang="fi-FI" dirty="0" err="1" smtClean="0"/>
              <a:t>modelo</a:t>
            </a:r>
            <a:r>
              <a:rPr lang="fi-FI" dirty="0" smtClean="0"/>
              <a:t> </a:t>
            </a:r>
            <a:r>
              <a:rPr lang="fi-FI" dirty="0" err="1" smtClean="0"/>
              <a:t>memória</a:t>
            </a:r>
            <a:r>
              <a:rPr lang="fi-FI" dirty="0" smtClean="0"/>
              <a:t> </a:t>
            </a:r>
            <a:r>
              <a:rPr lang="fi-FI" dirty="0" err="1" smtClean="0"/>
              <a:t>partilhada</a:t>
            </a:r>
            <a:r>
              <a:rPr lang="fi-FI" dirty="0" smtClean="0"/>
              <a:t>: </a:t>
            </a:r>
            <a:r>
              <a:rPr lang="fi-FI" dirty="0" err="1" smtClean="0"/>
              <a:t>OpenMP</a:t>
            </a:r>
            <a:endParaRPr lang="fi-FI" dirty="0" smtClean="0"/>
          </a:p>
          <a:p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baseado</a:t>
            </a:r>
            <a:r>
              <a:rPr lang="fi-FI" dirty="0" smtClean="0"/>
              <a:t> no </a:t>
            </a:r>
            <a:r>
              <a:rPr lang="fi-FI" dirty="0" err="1" smtClean="0"/>
              <a:t>modelo</a:t>
            </a:r>
            <a:r>
              <a:rPr lang="fi-FI" dirty="0" smtClean="0"/>
              <a:t> </a:t>
            </a:r>
            <a:r>
              <a:rPr lang="fi-FI" dirty="0" err="1" smtClean="0"/>
              <a:t>memória</a:t>
            </a:r>
            <a:r>
              <a:rPr lang="fi-FI" dirty="0" smtClean="0"/>
              <a:t> </a:t>
            </a:r>
            <a:r>
              <a:rPr lang="fi-FI" dirty="0" err="1" smtClean="0"/>
              <a:t>distribuída</a:t>
            </a:r>
            <a:r>
              <a:rPr lang="fi-FI" dirty="0" smtClean="0"/>
              <a:t>: </a:t>
            </a:r>
            <a:r>
              <a:rPr lang="fi-FI" dirty="0" err="1" smtClean="0"/>
              <a:t>Processos</a:t>
            </a:r>
            <a:r>
              <a:rPr lang="fi-FI" dirty="0" smtClean="0"/>
              <a:t> </a:t>
            </a:r>
            <a:r>
              <a:rPr lang="fi-FI" dirty="0" err="1" smtClean="0"/>
              <a:t>Comunicantes</a:t>
            </a:r>
            <a:r>
              <a:rPr lang="fi-FI" dirty="0" smtClean="0"/>
              <a:t> – MPI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baseado</a:t>
            </a:r>
            <a:r>
              <a:rPr lang="fi-FI" dirty="0" smtClean="0"/>
              <a:t> no </a:t>
            </a:r>
            <a:r>
              <a:rPr lang="fi-FI" dirty="0" err="1" smtClean="0"/>
              <a:t>modelos</a:t>
            </a:r>
            <a:r>
              <a:rPr lang="fi-FI" dirty="0" smtClean="0"/>
              <a:t> </a:t>
            </a:r>
            <a:r>
              <a:rPr lang="fi-FI" dirty="0" err="1" smtClean="0"/>
              <a:t>hibrídos</a:t>
            </a:r>
            <a:r>
              <a:rPr lang="fi-FI" dirty="0" smtClean="0"/>
              <a:t>: MPI + </a:t>
            </a:r>
            <a:r>
              <a:rPr lang="fi-FI" dirty="0" err="1" smtClean="0"/>
              <a:t>OpenMP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1649186"/>
            <a:ext cx="11593284" cy="5061857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Melhor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Solução</a:t>
            </a:r>
            <a:r>
              <a:rPr lang="en-US" b="1" u="sng" dirty="0" smtClean="0"/>
              <a:t>:</a:t>
            </a:r>
          </a:p>
          <a:p>
            <a:pPr lvl="1"/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r>
              <a:rPr lang="en-US" dirty="0" smtClean="0"/>
              <a:t> do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atinge</a:t>
            </a:r>
            <a:r>
              <a:rPr lang="en-US" dirty="0" smtClean="0"/>
              <a:t> </a:t>
            </a:r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ganhos</a:t>
            </a:r>
            <a:r>
              <a:rPr lang="en-US" dirty="0" smtClean="0"/>
              <a:t> de performance;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 err="1" smtClean="0"/>
              <a:t>Dificuldades</a:t>
            </a:r>
            <a:r>
              <a:rPr lang="en-US" b="1" u="sng" dirty="0" smtClean="0"/>
              <a:t>:</a:t>
            </a:r>
          </a:p>
          <a:p>
            <a:pPr lvl="1"/>
            <a:r>
              <a:rPr lang="en-US" sz="2000" dirty="0" err="1" smtClean="0"/>
              <a:t>Escalabilidade</a:t>
            </a:r>
            <a:r>
              <a:rPr lang="en-US" sz="2000" dirty="0" smtClean="0"/>
              <a:t> do </a:t>
            </a:r>
            <a:r>
              <a:rPr lang="en-US" sz="2000" dirty="0" err="1" smtClean="0"/>
              <a:t>algoritmo</a:t>
            </a:r>
            <a:endParaRPr lang="en-US" sz="2000" dirty="0" smtClean="0"/>
          </a:p>
          <a:p>
            <a:pPr lvl="1"/>
            <a:r>
              <a:rPr lang="en-US" sz="2000" dirty="0" err="1" smtClean="0"/>
              <a:t>Problemas</a:t>
            </a:r>
            <a:r>
              <a:rPr lang="en-US" sz="2000" dirty="0" smtClean="0"/>
              <a:t> com </a:t>
            </a:r>
            <a:r>
              <a:rPr lang="en-US" sz="2000" i="1" dirty="0" smtClean="0"/>
              <a:t>data races</a:t>
            </a:r>
          </a:p>
          <a:p>
            <a:pPr lvl="1"/>
            <a:r>
              <a:rPr lang="en-US" sz="2000" dirty="0" err="1" smtClean="0"/>
              <a:t>Documentação</a:t>
            </a:r>
            <a:r>
              <a:rPr lang="en-US" sz="2000" dirty="0" smtClean="0"/>
              <a:t>/</a:t>
            </a:r>
            <a:r>
              <a:rPr lang="en-US" sz="2000" dirty="0" err="1" smtClean="0"/>
              <a:t>Interpretação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resultados</a:t>
            </a:r>
            <a:endParaRPr lang="en-US" sz="2000" dirty="0" smtClean="0"/>
          </a:p>
          <a:p>
            <a:pPr lvl="1"/>
            <a:r>
              <a:rPr lang="en-US" sz="2000" dirty="0" err="1" smtClean="0"/>
              <a:t>Configuração</a:t>
            </a:r>
            <a:r>
              <a:rPr lang="en-US" sz="2000" dirty="0" smtClean="0"/>
              <a:t> com </a:t>
            </a:r>
            <a:r>
              <a:rPr lang="en-US" sz="2000" dirty="0" err="1" smtClean="0"/>
              <a:t>rede</a:t>
            </a:r>
            <a:r>
              <a:rPr lang="en-US" sz="2000" dirty="0" smtClean="0"/>
              <a:t> </a:t>
            </a:r>
            <a:r>
              <a:rPr lang="en-US" sz="2000" dirty="0" err="1" smtClean="0"/>
              <a:t>Myrinet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err="1" smtClean="0"/>
              <a:t>Trabalho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futuro</a:t>
            </a:r>
            <a:r>
              <a:rPr lang="en-US" b="1" u="sng" dirty="0" smtClean="0"/>
              <a:t>:</a:t>
            </a:r>
            <a:endParaRPr lang="en-US" b="1" u="sng" dirty="0"/>
          </a:p>
          <a:p>
            <a:pPr lvl="1"/>
            <a:r>
              <a:rPr lang="en-US" sz="2000" dirty="0" smtClean="0"/>
              <a:t>Fazer testes com </a:t>
            </a:r>
            <a:r>
              <a:rPr lang="en-US" sz="2000" dirty="0" err="1" smtClean="0"/>
              <a:t>matrizes</a:t>
            </a:r>
            <a:r>
              <a:rPr lang="en-US" sz="2000" dirty="0" smtClean="0"/>
              <a:t> com </a:t>
            </a:r>
            <a:r>
              <a:rPr lang="en-US" sz="2000" dirty="0" err="1" smtClean="0"/>
              <a:t>diferentes</a:t>
            </a:r>
            <a:r>
              <a:rPr lang="en-US" sz="2000" dirty="0" smtClean="0"/>
              <a:t> </a:t>
            </a:r>
            <a:r>
              <a:rPr lang="en-US" sz="2000" dirty="0" err="1" smtClean="0"/>
              <a:t>densidades</a:t>
            </a:r>
            <a:endParaRPr lang="en-US" sz="2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263" y="2727158"/>
            <a:ext cx="11844421" cy="2299368"/>
          </a:xfrm>
        </p:spPr>
        <p:txBody>
          <a:bodyPr/>
          <a:lstStyle/>
          <a:p>
            <a:pPr algn="ctr"/>
            <a:r>
              <a:rPr lang="en-US" sz="4400" dirty="0" err="1" smtClean="0"/>
              <a:t>Paradigmas</a:t>
            </a:r>
            <a:r>
              <a:rPr lang="en-US" sz="4400" dirty="0" smtClean="0"/>
              <a:t> de </a:t>
            </a:r>
            <a:r>
              <a:rPr lang="en-US" sz="4400" dirty="0" err="1" smtClean="0"/>
              <a:t>Computação</a:t>
            </a:r>
            <a:r>
              <a:rPr lang="en-US" sz="4400" dirty="0"/>
              <a:t> </a:t>
            </a:r>
            <a:r>
              <a:rPr lang="en-US" sz="4400" dirty="0" err="1" smtClean="0"/>
              <a:t>Paralela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 err="1" smtClean="0"/>
              <a:t>Paralelismo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lgoritmo</a:t>
            </a:r>
            <a:r>
              <a:rPr lang="en-US" sz="4000" dirty="0" smtClean="0"/>
              <a:t> </a:t>
            </a:r>
            <a:r>
              <a:rPr lang="en-US" sz="4000" dirty="0" err="1" smtClean="0"/>
              <a:t>SpMV</a:t>
            </a:r>
            <a:r>
              <a:rPr lang="en-US" sz="4000" dirty="0" smtClean="0"/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pt-PT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3914" y="5282465"/>
            <a:ext cx="8825658" cy="1381038"/>
          </a:xfrm>
        </p:spPr>
        <p:txBody>
          <a:bodyPr>
            <a:normAutofit/>
          </a:bodyPr>
          <a:lstStyle/>
          <a:p>
            <a:pPr algn="r"/>
            <a:r>
              <a:rPr lang="pt-PT" b="1" dirty="0" smtClean="0"/>
              <a:t>GRUPO 7</a:t>
            </a:r>
          </a:p>
          <a:p>
            <a:pPr algn="r"/>
            <a:r>
              <a:rPr lang="pt-PT" b="1" dirty="0" smtClean="0"/>
              <a:t>															Ana SOUSA</a:t>
            </a:r>
          </a:p>
          <a:p>
            <a:pPr algn="r"/>
            <a:r>
              <a:rPr lang="pt-PT" b="1" dirty="0"/>
              <a:t>	</a:t>
            </a:r>
            <a:r>
              <a:rPr lang="pt-PT" b="1" dirty="0" smtClean="0"/>
              <a:t>														CARLOS </a:t>
            </a:r>
            <a:r>
              <a:rPr lang="pt-PT" b="1" dirty="0"/>
              <a:t>SÁ</a:t>
            </a:r>
          </a:p>
          <a:p>
            <a:endParaRPr lang="pt-PT" b="1" dirty="0" smtClean="0"/>
          </a:p>
        </p:txBody>
      </p:sp>
      <p:pic>
        <p:nvPicPr>
          <p:cNvPr id="4" name="Picture 3" descr="UM-E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1" y="1091301"/>
            <a:ext cx="2057122" cy="1008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105" y="1123802"/>
            <a:ext cx="3994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prstClr val="white"/>
                </a:solidFill>
              </a:rPr>
              <a:t>Universidade</a:t>
            </a:r>
            <a:r>
              <a:rPr lang="en-US" sz="1400" b="1" dirty="0" smtClean="0">
                <a:solidFill>
                  <a:prstClr val="white"/>
                </a:solidFill>
              </a:rPr>
              <a:t> do Minho</a:t>
            </a:r>
          </a:p>
          <a:p>
            <a:r>
              <a:rPr lang="en-US" sz="1400" b="1" dirty="0" err="1" smtClean="0">
                <a:solidFill>
                  <a:prstClr val="white"/>
                </a:solidFill>
              </a:rPr>
              <a:t>Escola</a:t>
            </a:r>
            <a:r>
              <a:rPr lang="en-US" sz="1400" b="1" dirty="0" smtClean="0">
                <a:solidFill>
                  <a:prstClr val="white"/>
                </a:solidFill>
              </a:rPr>
              <a:t> de </a:t>
            </a:r>
            <a:r>
              <a:rPr lang="en-US" sz="1400" b="1" dirty="0" err="1" smtClean="0">
                <a:solidFill>
                  <a:prstClr val="white"/>
                </a:solidFill>
              </a:rPr>
              <a:t>Engenharia</a:t>
            </a:r>
            <a:endParaRPr lang="en-US" sz="1400" b="1" dirty="0" smtClean="0">
              <a:solidFill>
                <a:prstClr val="white"/>
              </a:solidFill>
            </a:endParaRPr>
          </a:p>
          <a:p>
            <a:r>
              <a:rPr lang="en-US" sz="1400" b="1" dirty="0" err="1" smtClean="0">
                <a:solidFill>
                  <a:prstClr val="white"/>
                </a:solidFill>
              </a:rPr>
              <a:t>Mestrado</a:t>
            </a:r>
            <a:r>
              <a:rPr lang="en-US" sz="1400" b="1" dirty="0" smtClean="0">
                <a:solidFill>
                  <a:prstClr val="white"/>
                </a:solidFill>
              </a:rPr>
              <a:t> </a:t>
            </a:r>
            <a:r>
              <a:rPr lang="en-US" sz="1400" b="1" dirty="0" err="1" smtClean="0">
                <a:solidFill>
                  <a:prstClr val="white"/>
                </a:solidFill>
              </a:rPr>
              <a:t>Integrado</a:t>
            </a:r>
            <a:r>
              <a:rPr lang="en-US" sz="1400" b="1" dirty="0" smtClean="0">
                <a:solidFill>
                  <a:prstClr val="white"/>
                </a:solidFill>
              </a:rPr>
              <a:t> </a:t>
            </a:r>
            <a:r>
              <a:rPr lang="en-US" sz="1400" b="1" dirty="0" err="1" smtClean="0">
                <a:solidFill>
                  <a:prstClr val="white"/>
                </a:solidFill>
              </a:rPr>
              <a:t>Engenharia</a:t>
            </a:r>
            <a:r>
              <a:rPr lang="en-US" sz="1400" b="1" dirty="0" smtClean="0">
                <a:solidFill>
                  <a:prstClr val="white"/>
                </a:solidFill>
              </a:rPr>
              <a:t> </a:t>
            </a:r>
            <a:r>
              <a:rPr lang="en-US" sz="1400" b="1" dirty="0" err="1" smtClean="0">
                <a:solidFill>
                  <a:prstClr val="white"/>
                </a:solidFill>
              </a:rPr>
              <a:t>Informática</a:t>
            </a:r>
            <a:endParaRPr lang="en-US" sz="1400" b="1" dirty="0" smtClean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"/>
    </mc:Choice>
    <mc:Fallback xmlns="">
      <p:transition spd="slow" advTm="221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427" y="559665"/>
            <a:ext cx="10864100" cy="1400530"/>
          </a:xfrm>
        </p:spPr>
        <p:txBody>
          <a:bodyPr/>
          <a:lstStyle/>
          <a:p>
            <a:r>
              <a:rPr lang="pt-PT" dirty="0" smtClean="0"/>
              <a:t>Caso de Estudo:</a:t>
            </a:r>
            <a:br>
              <a:rPr lang="pt-PT" dirty="0" smtClean="0"/>
            </a:br>
            <a:r>
              <a:rPr lang="pt-PT" sz="3200" dirty="0" smtClean="0"/>
              <a:t>Algoritmo </a:t>
            </a:r>
            <a:r>
              <a:rPr lang="pt-PT" sz="3200" dirty="0" err="1" smtClean="0"/>
              <a:t>SpMV</a:t>
            </a:r>
            <a:r>
              <a:rPr lang="pt-PT" sz="3200" dirty="0"/>
              <a:t> </a:t>
            </a:r>
            <a:r>
              <a:rPr lang="pt-PT" sz="1800" dirty="0" err="1" smtClean="0"/>
              <a:t>Sparse</a:t>
            </a:r>
            <a:r>
              <a:rPr lang="pt-PT" sz="1800" dirty="0" smtClean="0"/>
              <a:t> </a:t>
            </a:r>
            <a:r>
              <a:rPr lang="pt-PT" sz="1800" dirty="0" err="1" smtClean="0"/>
              <a:t>Matrix</a:t>
            </a:r>
            <a:r>
              <a:rPr lang="pt-PT" sz="1800" dirty="0" smtClean="0"/>
              <a:t>-Vector </a:t>
            </a:r>
            <a:r>
              <a:rPr lang="pt-PT" sz="1800" dirty="0" err="1" smtClean="0"/>
              <a:t>Multiplication</a:t>
            </a:r>
            <a:r>
              <a:rPr lang="pt-PT" sz="3200" dirty="0" smtClean="0"/>
              <a:t> </a:t>
            </a:r>
            <a:endParaRPr lang="pt-PT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8112" y="23577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78195" y="2102381"/>
            <a:ext cx="10864100" cy="1627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smtClean="0"/>
              <a:t>“ In </a:t>
            </a:r>
            <a:r>
              <a:rPr lang="en-US" sz="1800" i="1" dirty="0"/>
              <a:t>numerical analysis, a sparse matrix is a matrix in which most of the elements are zero.</a:t>
            </a:r>
            <a:br>
              <a:rPr lang="en-US" sz="1800" i="1" dirty="0"/>
            </a:br>
            <a:r>
              <a:rPr lang="en-US" sz="1800" i="1" dirty="0"/>
              <a:t>By contrast, if most of the elements are nonzero, then the matrix is considered dense.</a:t>
            </a:r>
            <a:br>
              <a:rPr lang="en-US" sz="1800" i="1" dirty="0"/>
            </a:br>
            <a:r>
              <a:rPr lang="en-US" sz="1800" i="1" dirty="0"/>
              <a:t>The fraction of non-zero elements over the total number of elements (i.e., that can fit</a:t>
            </a:r>
            <a:br>
              <a:rPr lang="en-US" sz="1800" i="1" dirty="0"/>
            </a:br>
            <a:r>
              <a:rPr lang="en-US" sz="1800" i="1" dirty="0"/>
              <a:t>into the matrix, say a matrix of dimension of m x n can accommodate m x n total number</a:t>
            </a:r>
            <a:br>
              <a:rPr lang="en-US" sz="1800" i="1" dirty="0"/>
            </a:br>
            <a:r>
              <a:rPr lang="en-US" sz="1800" i="1" dirty="0"/>
              <a:t>of elements) in a matrix is called the </a:t>
            </a:r>
            <a:r>
              <a:rPr lang="en-US" sz="1800" i="1" dirty="0" err="1"/>
              <a:t>sparsity</a:t>
            </a:r>
            <a:r>
              <a:rPr lang="en-US" sz="1800" i="1" dirty="0"/>
              <a:t> (density)</a:t>
            </a:r>
            <a:r>
              <a:rPr lang="en-US" sz="1800" i="1" dirty="0" smtClean="0"/>
              <a:t>. “</a:t>
            </a:r>
          </a:p>
          <a:p>
            <a:r>
              <a:rPr lang="en-US" sz="1800" i="1" dirty="0"/>
              <a:t>	</a:t>
            </a:r>
            <a:r>
              <a:rPr lang="en-US" sz="1800" i="1" dirty="0" smtClean="0"/>
              <a:t>															</a:t>
            </a:r>
            <a:r>
              <a:rPr lang="en-US" sz="1400" dirty="0" smtClean="0"/>
              <a:t>Wikip</a:t>
            </a:r>
            <a:r>
              <a:rPr lang="en-US" sz="1400" dirty="0"/>
              <a:t>e</a:t>
            </a:r>
            <a:r>
              <a:rPr lang="en-US" sz="1400" dirty="0" smtClean="0"/>
              <a:t>dia </a:t>
            </a:r>
            <a:r>
              <a:rPr lang="en-US" sz="1400" dirty="0"/>
              <a:t>- Sparse Matrix, 2015</a:t>
            </a:r>
            <a:r>
              <a:rPr lang="en-US" sz="1800" dirty="0"/>
              <a:t> </a:t>
            </a:r>
          </a:p>
          <a:p>
            <a:r>
              <a:rPr lang="en-US" sz="1800" i="1" dirty="0" smtClean="0"/>
              <a:t>	</a:t>
            </a:r>
            <a:endParaRPr lang="en-US" sz="1800" i="1" dirty="0"/>
          </a:p>
        </p:txBody>
      </p:sp>
      <p:pic>
        <p:nvPicPr>
          <p:cNvPr id="10" name="Picture 9" descr="Captura de ecrã 2015-12-29, às 22.4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4" y="4037265"/>
            <a:ext cx="3342424" cy="221782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374105" y="5106738"/>
            <a:ext cx="2520000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02317" y="4973051"/>
            <a:ext cx="235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Densidade</a:t>
            </a:r>
            <a:r>
              <a:rPr lang="en-US" dirty="0" smtClean="0"/>
              <a:t> = 25%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10631" y="6336629"/>
            <a:ext cx="3123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en.wikipedia.org</a:t>
            </a:r>
            <a:r>
              <a:rPr lang="en-US" sz="1100" dirty="0"/>
              <a:t>/wiki/</a:t>
            </a:r>
            <a:r>
              <a:rPr lang="en-US" sz="1100" dirty="0" err="1"/>
              <a:t>Sparse_matrix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59" y="261555"/>
            <a:ext cx="5853246" cy="995077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225" y="1136316"/>
            <a:ext cx="79274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Esparsa</a:t>
            </a:r>
            <a:r>
              <a:rPr lang="en-US" dirty="0" smtClean="0"/>
              <a:t>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runtime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Esparsa</a:t>
            </a:r>
            <a:r>
              <a:rPr lang="en-US" dirty="0" smtClean="0"/>
              <a:t> =&gt; </a:t>
            </a:r>
            <a:r>
              <a:rPr lang="en-US" dirty="0" err="1" smtClean="0"/>
              <a:t>Matriz</a:t>
            </a:r>
            <a:r>
              <a:rPr lang="en-US" dirty="0" smtClean="0"/>
              <a:t> COO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runtime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 smtClean="0"/>
              <a:t>Valores</a:t>
            </a:r>
            <a:r>
              <a:rPr lang="en-US" i="1" dirty="0" smtClean="0"/>
              <a:t> [0,50] </a:t>
            </a:r>
            <a:r>
              <a:rPr lang="en-US" i="1" dirty="0" err="1" smtClean="0"/>
              <a:t>multiplicados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0.25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double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 smtClean="0"/>
              <a:t>Alocação</a:t>
            </a:r>
            <a:r>
              <a:rPr lang="en-US" i="1" dirty="0" smtClean="0"/>
              <a:t> </a:t>
            </a:r>
            <a:r>
              <a:rPr lang="en-US" i="1" dirty="0" err="1" smtClean="0"/>
              <a:t>dinâmica</a:t>
            </a:r>
            <a:endParaRPr lang="en-US" i="1" dirty="0" smtClean="0"/>
          </a:p>
        </p:txBody>
      </p:sp>
      <p:pic>
        <p:nvPicPr>
          <p:cNvPr id="5" name="Picture 4" descr="armazen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32" y="2334985"/>
            <a:ext cx="8372703" cy="4378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7703"/>
          </a:xfrm>
        </p:spPr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0893" y="1910442"/>
            <a:ext cx="84016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/>
              <a:t>#</a:t>
            </a:r>
            <a:r>
              <a:rPr lang="pt-PT" sz="2200" dirty="0" err="1"/>
              <a:t>pragma</a:t>
            </a:r>
            <a:r>
              <a:rPr lang="pt-PT" sz="2200" dirty="0"/>
              <a:t> </a:t>
            </a:r>
            <a:r>
              <a:rPr lang="pt-PT" sz="2200" dirty="0" err="1"/>
              <a:t>omp</a:t>
            </a:r>
            <a:r>
              <a:rPr lang="pt-PT" sz="2200" dirty="0"/>
              <a:t> p a r a l </a:t>
            </a:r>
            <a:r>
              <a:rPr lang="pt-PT" sz="2200" dirty="0" err="1"/>
              <a:t>l</a:t>
            </a:r>
            <a:r>
              <a:rPr lang="pt-PT" sz="2200" dirty="0"/>
              <a:t> e l </a:t>
            </a:r>
          </a:p>
          <a:p>
            <a:r>
              <a:rPr lang="pt-PT" sz="2200" dirty="0"/>
              <a:t>{ </a:t>
            </a:r>
          </a:p>
          <a:p>
            <a:r>
              <a:rPr lang="pt-PT" sz="2200" dirty="0"/>
              <a:t>#</a:t>
            </a:r>
            <a:r>
              <a:rPr lang="pt-PT" sz="2200" dirty="0" err="1"/>
              <a:t>pragma</a:t>
            </a:r>
            <a:r>
              <a:rPr lang="pt-PT" sz="2200" dirty="0"/>
              <a:t> </a:t>
            </a:r>
            <a:r>
              <a:rPr lang="pt-PT" sz="2200" dirty="0" err="1"/>
              <a:t>omp</a:t>
            </a:r>
            <a:r>
              <a:rPr lang="pt-PT" sz="2200" dirty="0"/>
              <a:t> for </a:t>
            </a:r>
          </a:p>
          <a:p>
            <a:r>
              <a:rPr lang="nn-NO" sz="2200" dirty="0"/>
              <a:t>for ( i=0; i&lt;nLinhas ; i++){ </a:t>
            </a:r>
          </a:p>
          <a:p>
            <a:r>
              <a:rPr lang="pt-PT" sz="2200" dirty="0" smtClean="0"/>
              <a:t>	soma=0</a:t>
            </a:r>
            <a:r>
              <a:rPr lang="pt-PT" sz="2200" dirty="0"/>
              <a:t>; </a:t>
            </a:r>
          </a:p>
          <a:p>
            <a:r>
              <a:rPr lang="pt-PT" sz="2200" dirty="0" smtClean="0"/>
              <a:t>	n </a:t>
            </a:r>
            <a:r>
              <a:rPr lang="pt-PT" sz="2200" dirty="0"/>
              <a:t>= coo [ i ] [ 0 ] ; </a:t>
            </a:r>
          </a:p>
          <a:p>
            <a:r>
              <a:rPr lang="pt-PT" sz="2200" dirty="0" smtClean="0"/>
              <a:t>	for </a:t>
            </a:r>
            <a:r>
              <a:rPr lang="pt-PT" sz="2200" dirty="0"/>
              <a:t>( j=1; j&lt;=n ; j+=2){ </a:t>
            </a:r>
          </a:p>
          <a:p>
            <a:r>
              <a:rPr lang="pt-PT" sz="2200" dirty="0" smtClean="0"/>
              <a:t>		soma </a:t>
            </a:r>
            <a:r>
              <a:rPr lang="pt-PT" sz="2200" dirty="0"/>
              <a:t>+= coo [ i ] [ j+1]∗ </a:t>
            </a:r>
            <a:r>
              <a:rPr lang="pt-PT" sz="2200" dirty="0" err="1"/>
              <a:t>vect</a:t>
            </a:r>
            <a:r>
              <a:rPr lang="pt-PT" sz="2200" dirty="0"/>
              <a:t> [ 0 ] [ ( </a:t>
            </a:r>
            <a:r>
              <a:rPr lang="pt-PT" sz="2200" dirty="0" err="1"/>
              <a:t>int</a:t>
            </a:r>
            <a:r>
              <a:rPr lang="pt-PT" sz="2200" dirty="0"/>
              <a:t> ) coo [ i ] [ j ] ] ; </a:t>
            </a:r>
          </a:p>
          <a:p>
            <a:r>
              <a:rPr lang="pt-PT" sz="2200" dirty="0" smtClean="0"/>
              <a:t>	} </a:t>
            </a:r>
            <a:endParaRPr lang="pt-PT" sz="2200" dirty="0"/>
          </a:p>
          <a:p>
            <a:r>
              <a:rPr lang="pt-PT" sz="2200" dirty="0" smtClean="0"/>
              <a:t>	</a:t>
            </a:r>
            <a:r>
              <a:rPr lang="pt-PT" sz="2200" dirty="0" err="1" smtClean="0"/>
              <a:t>result</a:t>
            </a:r>
            <a:r>
              <a:rPr lang="pt-PT" sz="2200" dirty="0" smtClean="0"/>
              <a:t> </a:t>
            </a:r>
            <a:r>
              <a:rPr lang="pt-PT" sz="2200" dirty="0"/>
              <a:t>[ i ] = soma ; </a:t>
            </a:r>
          </a:p>
          <a:p>
            <a:r>
              <a:rPr lang="pt-PT" sz="2200" dirty="0"/>
              <a:t>} </a:t>
            </a:r>
          </a:p>
          <a:p>
            <a:r>
              <a:rPr lang="pt-PT" sz="22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0657" y="1665513"/>
            <a:ext cx="328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tentativas</a:t>
            </a:r>
            <a:r>
              <a:rPr lang="en-US" dirty="0" smtClean="0"/>
              <a:t> com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directivas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Este é o </a:t>
            </a:r>
            <a:r>
              <a:rPr lang="en-US" dirty="0" err="1"/>
              <a:t>r</a:t>
            </a:r>
            <a:r>
              <a:rPr lang="en-US" dirty="0" err="1" smtClean="0"/>
              <a:t>esultado</a:t>
            </a:r>
            <a:r>
              <a:rPr lang="en-US" dirty="0" smtClean="0"/>
              <a:t> final.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50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Tempos – </a:t>
            </a:r>
            <a:r>
              <a:rPr lang="en-US" dirty="0" err="1" smtClean="0"/>
              <a:t>Matriz</a:t>
            </a:r>
            <a:r>
              <a:rPr lang="en-US" dirty="0" smtClean="0"/>
              <a:t> 8192x8192 * 8192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51247"/>
              </p:ext>
            </p:extLst>
          </p:nvPr>
        </p:nvGraphicFramePr>
        <p:xfrm>
          <a:off x="898071" y="1289956"/>
          <a:ext cx="7200899" cy="5258620"/>
        </p:xfrm>
        <a:graphic>
          <a:graphicData uri="http://schemas.openxmlformats.org/drawingml/2006/table">
            <a:tbl>
              <a:tblPr/>
              <a:tblGrid>
                <a:gridCol w="1758997"/>
                <a:gridCol w="1978873"/>
                <a:gridCol w="3463029"/>
              </a:tblGrid>
              <a:tr h="26563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(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Ganho (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Tseq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Tparalel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39,83017476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24,23084131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1,6437801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14,29473422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2,786352942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10,09257766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3,946481869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8,62235087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4,619410108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8,379518986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4,753276988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7,935790345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5,019055826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7,737488486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5,147687759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9,130208986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4,362460358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9,425137658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4,225951515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9,116475005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4,36903241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10,34303289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3,850918313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10,61496534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3,752266114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50930" y="1853248"/>
            <a:ext cx="3683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Tempos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instrumentação</a:t>
            </a:r>
            <a:r>
              <a:rPr lang="en-US" dirty="0" smtClean="0"/>
              <a:t> com </a:t>
            </a:r>
            <a:r>
              <a:rPr lang="en-US" i="1" dirty="0" err="1" smtClean="0"/>
              <a:t>omp_get_wtime</a:t>
            </a:r>
            <a:r>
              <a:rPr lang="en-US" i="1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Apenas</a:t>
            </a:r>
            <a:r>
              <a:rPr lang="en-US" i="1" dirty="0" smtClean="0"/>
              <a:t> tempo </a:t>
            </a:r>
            <a:r>
              <a:rPr lang="en-US" i="1" dirty="0" err="1" smtClean="0"/>
              <a:t>gasto</a:t>
            </a:r>
            <a:r>
              <a:rPr lang="en-US" i="1" dirty="0" smtClean="0"/>
              <a:t> no </a:t>
            </a:r>
            <a:r>
              <a:rPr lang="en-US" i="1" dirty="0" err="1" smtClean="0"/>
              <a:t>cálculo</a:t>
            </a:r>
            <a:r>
              <a:rPr lang="en-US" i="1" dirty="0"/>
              <a:t>;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Resultados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: </a:t>
            </a:r>
            <a:br>
              <a:rPr lang="en-US" i="1" dirty="0" smtClean="0"/>
            </a:br>
            <a:r>
              <a:rPr lang="pt-PT" dirty="0" err="1" smtClean="0"/>
              <a:t>SeARCH</a:t>
            </a:r>
            <a:r>
              <a:rPr lang="pt-PT" dirty="0" smtClean="0"/>
              <a:t> - compute-652-2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55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</a:t>
            </a:r>
            <a:r>
              <a:rPr lang="en-US" dirty="0" err="1" smtClean="0"/>
              <a:t>SpeedUp’s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1" y="1567549"/>
            <a:ext cx="11776057" cy="48332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Resumo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9" y="2052918"/>
            <a:ext cx="11789228" cy="419548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ganhos</a:t>
            </a:r>
            <a:r>
              <a:rPr lang="en-US" dirty="0" smtClean="0"/>
              <a:t> para Data sets </a:t>
            </a:r>
            <a:r>
              <a:rPr lang="en-US" dirty="0" err="1" smtClean="0"/>
              <a:t>maiores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Ganhos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r>
              <a:rPr lang="en-US" dirty="0" smtClean="0"/>
              <a:t> no </a:t>
            </a:r>
            <a:r>
              <a:rPr lang="pt-PT" dirty="0" err="1"/>
              <a:t>SeARCH</a:t>
            </a:r>
            <a:r>
              <a:rPr lang="pt-PT" dirty="0"/>
              <a:t> - </a:t>
            </a:r>
            <a:r>
              <a:rPr lang="pt-PT" dirty="0" smtClean="0"/>
              <a:t>compute-652-2 do que na máquina pessoal;</a:t>
            </a:r>
          </a:p>
          <a:p>
            <a:endParaRPr lang="en-US" i="1" dirty="0"/>
          </a:p>
          <a:p>
            <a:r>
              <a:rPr lang="en-US" b="1" i="1" dirty="0" err="1" smtClean="0"/>
              <a:t>Compilação</a:t>
            </a:r>
            <a:r>
              <a:rPr lang="en-US" b="1" i="1" dirty="0" smtClean="0"/>
              <a:t>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pt-PT" dirty="0"/>
              <a:t>$ </a:t>
            </a:r>
            <a:r>
              <a:rPr lang="pt-PT" dirty="0" err="1"/>
              <a:t>gcc</a:t>
            </a:r>
            <a:r>
              <a:rPr lang="pt-PT" dirty="0"/>
              <a:t> −O3 −Wall −</a:t>
            </a:r>
            <a:r>
              <a:rPr lang="pt-PT" dirty="0" err="1"/>
              <a:t>Wextra</a:t>
            </a:r>
            <a:r>
              <a:rPr lang="pt-PT" dirty="0"/>
              <a:t> −</a:t>
            </a:r>
            <a:r>
              <a:rPr lang="pt-PT" dirty="0" err="1"/>
              <a:t>std</a:t>
            </a:r>
            <a:r>
              <a:rPr lang="pt-PT" dirty="0"/>
              <a:t>=c99 −</a:t>
            </a:r>
            <a:r>
              <a:rPr lang="pt-PT" dirty="0" err="1"/>
              <a:t>fopenmp</a:t>
            </a:r>
            <a:r>
              <a:rPr lang="pt-PT" dirty="0"/>
              <a:t> −o tp1_&lt;</a:t>
            </a:r>
            <a:r>
              <a:rPr lang="pt-PT" dirty="0" err="1"/>
              <a:t>seq</a:t>
            </a:r>
            <a:r>
              <a:rPr lang="pt-PT" dirty="0"/>
              <a:t>&gt;&lt;</a:t>
            </a:r>
            <a:r>
              <a:rPr lang="pt-PT" dirty="0" err="1"/>
              <a:t>paralel</a:t>
            </a:r>
            <a:r>
              <a:rPr lang="pt-PT" dirty="0"/>
              <a:t>&gt; tp1_&lt;</a:t>
            </a:r>
            <a:r>
              <a:rPr lang="pt-PT" dirty="0" err="1"/>
              <a:t>seq</a:t>
            </a:r>
            <a:r>
              <a:rPr lang="pt-PT" dirty="0"/>
              <a:t> </a:t>
            </a:r>
            <a:r>
              <a:rPr lang="pt-PT" dirty="0"/>
              <a:t>-</a:t>
            </a:r>
            <a:r>
              <a:rPr lang="pt-PT" dirty="0" smtClean="0"/>
              <a:t>&gt;&lt;</a:t>
            </a:r>
            <a:r>
              <a:rPr lang="pt-PT" dirty="0" err="1"/>
              <a:t>paralel</a:t>
            </a:r>
            <a:r>
              <a:rPr lang="pt-PT" dirty="0"/>
              <a:t>&gt;.</a:t>
            </a:r>
            <a:r>
              <a:rPr lang="pt-PT" dirty="0" smtClean="0"/>
              <a:t>c</a:t>
            </a:r>
          </a:p>
          <a:p>
            <a:r>
              <a:rPr lang="en-US" i="1" dirty="0" err="1" smtClean="0"/>
              <a:t>gcc</a:t>
            </a:r>
            <a:r>
              <a:rPr lang="en-US" i="1" dirty="0" smtClean="0"/>
              <a:t> 4.9.3 (no </a:t>
            </a:r>
            <a:r>
              <a:rPr lang="en-US" i="1" dirty="0" err="1" smtClean="0"/>
              <a:t>SeARCH</a:t>
            </a:r>
            <a:r>
              <a:rPr lang="en-US" i="1" dirty="0" smtClean="0"/>
              <a:t>)</a:t>
            </a:r>
          </a:p>
          <a:p>
            <a:r>
              <a:rPr lang="en-US" i="1" dirty="0" err="1"/>
              <a:t>g</a:t>
            </a:r>
            <a:r>
              <a:rPr lang="en-US" i="1" dirty="0" err="1" smtClean="0"/>
              <a:t>cc</a:t>
            </a:r>
            <a:r>
              <a:rPr lang="en-US" i="1" dirty="0" smtClean="0"/>
              <a:t> 5.2.0 (MacBook Air Early 2014)</a:t>
            </a:r>
          </a:p>
          <a:p>
            <a:r>
              <a:rPr lang="en-US" i="1" dirty="0" err="1" smtClean="0"/>
              <a:t>Realizadas</a:t>
            </a:r>
            <a:r>
              <a:rPr lang="en-US" i="1" dirty="0" smtClean="0"/>
              <a:t> 5x </a:t>
            </a:r>
            <a:r>
              <a:rPr lang="en-US" i="1" dirty="0" err="1" smtClean="0"/>
              <a:t>Medições</a:t>
            </a:r>
            <a:r>
              <a:rPr lang="en-US" i="1" dirty="0" smtClean="0"/>
              <a:t> para </a:t>
            </a:r>
            <a:r>
              <a:rPr lang="en-US" i="1" dirty="0" err="1" smtClean="0"/>
              <a:t>cada</a:t>
            </a:r>
            <a:r>
              <a:rPr lang="en-US" i="1" dirty="0" smtClean="0"/>
              <a:t> </a:t>
            </a:r>
            <a:r>
              <a:rPr lang="en-US" i="1" dirty="0" err="1" smtClean="0"/>
              <a:t>conjunto</a:t>
            </a:r>
            <a:r>
              <a:rPr lang="en-US" i="1" dirty="0" smtClean="0"/>
              <a:t> de threads </a:t>
            </a:r>
            <a:r>
              <a:rPr lang="en-US" i="1" dirty="0" err="1" smtClean="0"/>
              <a:t>OpenMP</a:t>
            </a:r>
            <a:r>
              <a:rPr lang="en-US" i="1" dirty="0" smtClean="0"/>
              <a:t> </a:t>
            </a:r>
            <a:r>
              <a:rPr lang="en-US" i="1" dirty="0" err="1" smtClean="0"/>
              <a:t>utilizadas</a:t>
            </a:r>
            <a:r>
              <a:rPr lang="en-US" i="1" dirty="0" smtClean="0"/>
              <a:t>;</a:t>
            </a:r>
          </a:p>
          <a:p>
            <a:r>
              <a:rPr lang="en-US" i="1" dirty="0" err="1" smtClean="0"/>
              <a:t>Utilizada</a:t>
            </a:r>
            <a:r>
              <a:rPr lang="en-US" i="1" dirty="0" smtClean="0"/>
              <a:t> </a:t>
            </a:r>
            <a:r>
              <a:rPr lang="en-US" i="1" dirty="0" err="1" smtClean="0"/>
              <a:t>mediana</a:t>
            </a:r>
            <a:r>
              <a:rPr lang="en-US" i="1" dirty="0" smtClean="0"/>
              <a:t> dos tempos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pt-PT" i="1" dirty="0"/>
          </a:p>
          <a:p>
            <a:endParaRPr lang="en-US" dirty="0" smtClean="0"/>
          </a:p>
          <a:p>
            <a:endParaRPr lang="en-US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7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Máquinas</a:t>
            </a:r>
            <a:r>
              <a:rPr lang="en-US" dirty="0" smtClean="0"/>
              <a:t> de teste </a:t>
            </a:r>
            <a:r>
              <a:rPr lang="en-US" dirty="0" err="1" smtClean="0"/>
              <a:t>OpenMP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3" y="2922814"/>
            <a:ext cx="11517771" cy="15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99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3242</TotalTime>
  <Words>716</Words>
  <Application>Microsoft Office PowerPoint</Application>
  <PresentationFormat>Widescreen</PresentationFormat>
  <Paragraphs>207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Ião</vt:lpstr>
      <vt:lpstr>Storyboard Layouts</vt:lpstr>
      <vt:lpstr>Paradigmas de Computação Paralela Paralelismo algoritmo SpMV  </vt:lpstr>
      <vt:lpstr>Menu</vt:lpstr>
      <vt:lpstr>Caso de Estudo: Algoritmo SpMV Sparse Matrix-Vector Multiplication </vt:lpstr>
      <vt:lpstr>Algoritmo Sequencial</vt:lpstr>
      <vt:lpstr>Implementação OpenMP</vt:lpstr>
      <vt:lpstr>Tempos – Matriz 8192x8192 * 8192</vt:lpstr>
      <vt:lpstr>Gráfico SpeedUp’s</vt:lpstr>
      <vt:lpstr>Resumo OpenMP</vt:lpstr>
      <vt:lpstr>Máquinas de teste OpenMP</vt:lpstr>
      <vt:lpstr>Implementação MPI</vt:lpstr>
      <vt:lpstr>Gráfico SpeedUp’s – 2 nodes</vt:lpstr>
      <vt:lpstr>Tempo usado em comunicação</vt:lpstr>
      <vt:lpstr>Tempo comunicação vs Tempo computação</vt:lpstr>
      <vt:lpstr>OpenMP vs MPI</vt:lpstr>
      <vt:lpstr>Resumo MPI</vt:lpstr>
      <vt:lpstr>Resultados e ferramentas Implementação MPI</vt:lpstr>
      <vt:lpstr>Implementação Híbrida</vt:lpstr>
      <vt:lpstr>Gráfico SpeedUp’s</vt:lpstr>
      <vt:lpstr>Resultados e ferramentas Implementação MPI + OpenMP (Híbrida)</vt:lpstr>
      <vt:lpstr>Notas finais</vt:lpstr>
      <vt:lpstr>Paradigmas de Computação Paralela Paralelismo algoritmo SpMV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Sá; Ana Sousa</dc:creator>
  <cp:lastModifiedBy>ana f</cp:lastModifiedBy>
  <cp:revision>235</cp:revision>
  <dcterms:created xsi:type="dcterms:W3CDTF">2015-01-28T15:31:37Z</dcterms:created>
  <dcterms:modified xsi:type="dcterms:W3CDTF">2016-01-07T16:32:05Z</dcterms:modified>
</cp:coreProperties>
</file>