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SemiBold"/>
      <p:regular r:id="rId23"/>
      <p:bold r:id="rId24"/>
      <p:italic r:id="rId25"/>
      <p:boldItalic r:id="rId26"/>
    </p:embeddedFont>
    <p:embeddedFont>
      <p:font typeface="Raleway"/>
      <p:regular r:id="rId27"/>
      <p:bold r:id="rId28"/>
      <p:italic r:id="rId29"/>
      <p:boldItalic r:id="rId30"/>
    </p:embeddedFont>
    <p:embeddedFont>
      <p:font typeface="Raleway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501">
          <p15:clr>
            <a:srgbClr val="A4A3A4"/>
          </p15:clr>
        </p15:guide>
        <p15:guide id="2" pos="2005">
          <p15:clr>
            <a:srgbClr val="9AA0A6"/>
          </p15:clr>
        </p15:guide>
        <p15:guide id="3" pos="258">
          <p15:clr>
            <a:srgbClr val="9AA0A6"/>
          </p15:clr>
        </p15:guide>
        <p15:guide id="4" pos="3755">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llan Quitério dos Santos"/>
  <p:cmAuthor clrIdx="1" id="1" initials="" lastIdx="1" name="Pedro Florencio de Almeida Net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501"/>
        <p:guide pos="2005"/>
        <p:guide pos="258"/>
        <p:guide pos="375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SemiBold-bold.fntdata"/><Relationship Id="rId23" Type="http://schemas.openxmlformats.org/officeDocument/2006/relationships/font" Target="fonts/Raleway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alewaySemiBold-boldItalic.fntdata"/><Relationship Id="rId25" Type="http://schemas.openxmlformats.org/officeDocument/2006/relationships/font" Target="fonts/RalewaySemiBold-italic.fntdata"/><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Medium-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RalewayMedium-italic.fntdata"/><Relationship Id="rId10" Type="http://schemas.openxmlformats.org/officeDocument/2006/relationships/slide" Target="slides/slide4.xml"/><Relationship Id="rId32" Type="http://schemas.openxmlformats.org/officeDocument/2006/relationships/font" Target="fonts/RalewayMedium-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alewayMedium-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1-21T12:05:39.391">
    <p:pos x="6000" y="0"/>
    <p:text>Alterei o nome das minhas partes de Vantagens para Definição, pois era a definição mesmo e não as vantagens</p:text>
  </p:cm>
  <p:cm authorId="1" idx="1" dt="2022-01-21T12:05:39.391">
    <p:pos x="6000" y="0"/>
    <p:text>showww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f254ce1b2_3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f254ce1b2_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f254ce1b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f254ce1b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f254ce1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f254ce1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f254ce1b2_3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f254ce1b2_3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f254ce1b2_3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f254ce1b2_3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f254ce1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f254ce1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f254ce1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f254ce1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f254ce1b2_3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f254ce1b2_3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f254ce1b2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f254ce1b2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f254ce1b2_3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f254ce1b2_3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f254ce1b2_3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f254ce1b2_3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f254ce1b2_3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f254ce1b2_3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f254ce1b2_3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f254ce1b2_3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f254ce1b2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f254ce1b2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f254ce1b2_3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f254ce1b2_3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1442350"/>
            <a:ext cx="9151200" cy="1986600"/>
          </a:xfrm>
          <a:prstGeom prst="rect">
            <a:avLst/>
          </a:prstGeom>
          <a:solidFill>
            <a:srgbClr val="1200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idx="4294967295" type="title"/>
          </p:nvPr>
        </p:nvSpPr>
        <p:spPr>
          <a:xfrm>
            <a:off x="2116650" y="1644533"/>
            <a:ext cx="4910700" cy="147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t-BR" sz="4320">
                <a:solidFill>
                  <a:schemeClr val="lt1"/>
                </a:solidFill>
                <a:latin typeface="Raleway SemiBold"/>
                <a:ea typeface="Raleway SemiBold"/>
                <a:cs typeface="Raleway SemiBold"/>
                <a:sym typeface="Raleway SemiBold"/>
              </a:rPr>
              <a:t>Conceitos de Bancos de Dados</a:t>
            </a:r>
            <a:endParaRPr sz="4320">
              <a:solidFill>
                <a:schemeClr val="lt1"/>
              </a:solidFill>
              <a:latin typeface="Raleway SemiBold"/>
              <a:ea typeface="Raleway SemiBold"/>
              <a:cs typeface="Raleway SemiBold"/>
              <a:sym typeface="Raleway SemiBold"/>
            </a:endParaRPr>
          </a:p>
        </p:txBody>
      </p:sp>
      <p:sp>
        <p:nvSpPr>
          <p:cNvPr id="56" name="Google Shape;56;p13"/>
          <p:cNvSpPr txBox="1"/>
          <p:nvPr>
            <p:ph idx="4294967295" type="subTitle"/>
          </p:nvPr>
        </p:nvSpPr>
        <p:spPr>
          <a:xfrm>
            <a:off x="3309000" y="3695975"/>
            <a:ext cx="2526000" cy="4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pt-BR">
                <a:latin typeface="Raleway"/>
                <a:ea typeface="Raleway"/>
                <a:cs typeface="Raleway"/>
                <a:sym typeface="Raleway"/>
              </a:rPr>
              <a:t>#ninhodaaguia2022</a:t>
            </a:r>
            <a:endParaRPr>
              <a:latin typeface="Raleway"/>
              <a:ea typeface="Raleway"/>
              <a:cs typeface="Raleway"/>
              <a:sym typeface="Raleway"/>
            </a:endParaRPr>
          </a:p>
        </p:txBody>
      </p:sp>
      <p:pic>
        <p:nvPicPr>
          <p:cNvPr id="57" name="Google Shape;57;p13"/>
          <p:cNvPicPr preferRelativeResize="0"/>
          <p:nvPr/>
        </p:nvPicPr>
        <p:blipFill>
          <a:blip r:embed="rId4">
            <a:alphaModFix/>
          </a:blip>
          <a:stretch>
            <a:fillRect/>
          </a:stretch>
        </p:blipFill>
        <p:spPr>
          <a:xfrm>
            <a:off x="149300" y="4697850"/>
            <a:ext cx="1325300" cy="29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663225" y="2012250"/>
            <a:ext cx="4545300" cy="1477500"/>
          </a:xfrm>
          <a:prstGeom prst="rect">
            <a:avLst/>
          </a:prstGeom>
          <a:noFill/>
          <a:ln>
            <a:noFill/>
          </a:ln>
        </p:spPr>
        <p:txBody>
          <a:bodyPr anchorCtr="0" anchor="t" bIns="91425" lIns="91425" spcFirstLastPara="1" rIns="91425" wrap="square" tIns="91425">
            <a:spAutoFit/>
          </a:bodyPr>
          <a:lstStyle/>
          <a:p>
            <a:pPr indent="-292100" lvl="0" marL="457200" rtl="0" algn="just">
              <a:lnSpc>
                <a:spcPct val="150000"/>
              </a:lnSpc>
              <a:spcBef>
                <a:spcPts val="0"/>
              </a:spcBef>
              <a:spcAft>
                <a:spcPts val="0"/>
              </a:spcAft>
              <a:buClr>
                <a:schemeClr val="dk2"/>
              </a:buClr>
              <a:buSzPts val="1000"/>
              <a:buChar char="●"/>
            </a:pPr>
            <a:r>
              <a:rPr lang="pt-BR" sz="1200">
                <a:solidFill>
                  <a:schemeClr val="dk1"/>
                </a:solidFill>
                <a:latin typeface="Raleway"/>
                <a:ea typeface="Raleway"/>
                <a:cs typeface="Raleway"/>
                <a:sym typeface="Raleway"/>
              </a:rPr>
              <a:t>Tabelas são objetos de banco de dados que contêm todos os dados em um banco de dados. Nas tabelas, os dados são organizados de maneira lógica em um formato de linha e coluna semelhante ao de uma planilha.</a:t>
            </a:r>
            <a:endParaRPr sz="1200">
              <a:latin typeface="Raleway"/>
              <a:ea typeface="Raleway"/>
              <a:cs typeface="Raleway"/>
              <a:sym typeface="Raleway"/>
            </a:endParaRPr>
          </a:p>
        </p:txBody>
      </p:sp>
      <p:sp>
        <p:nvSpPr>
          <p:cNvPr id="165" name="Google Shape;16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66" name="Google Shape;166;p22"/>
          <p:cNvSpPr txBox="1"/>
          <p:nvPr>
            <p:ph idx="4294967295"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5.1  Table</a:t>
            </a:r>
            <a:endParaRPr sz="2520">
              <a:solidFill>
                <a:srgbClr val="12002E"/>
              </a:solidFill>
              <a:latin typeface="Raleway SemiBold"/>
              <a:ea typeface="Raleway SemiBold"/>
              <a:cs typeface="Raleway SemiBold"/>
              <a:sym typeface="Raleway SemiBold"/>
            </a:endParaRPr>
          </a:p>
        </p:txBody>
      </p:sp>
      <p:sp>
        <p:nvSpPr>
          <p:cNvPr id="167" name="Google Shape;167;p22"/>
          <p:cNvSpPr txBox="1"/>
          <p:nvPr/>
        </p:nvSpPr>
        <p:spPr>
          <a:xfrm>
            <a:off x="637350" y="1338725"/>
            <a:ext cx="45453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Definição</a:t>
            </a:r>
            <a:endParaRPr>
              <a:solidFill>
                <a:srgbClr val="12002E"/>
              </a:solidFill>
              <a:latin typeface="Raleway Medium"/>
              <a:ea typeface="Raleway Medium"/>
              <a:cs typeface="Raleway Medium"/>
              <a:sym typeface="Raleway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73" name="Google Shape;173;p23"/>
          <p:cNvSpPr txBox="1"/>
          <p:nvPr/>
        </p:nvSpPr>
        <p:spPr>
          <a:xfrm>
            <a:off x="637350" y="1833000"/>
            <a:ext cx="4545300" cy="1754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1200">
              <a:solidFill>
                <a:schemeClr val="dk1"/>
              </a:solidFill>
              <a:latin typeface="Raleway"/>
              <a:ea typeface="Raleway"/>
              <a:cs typeface="Raleway"/>
              <a:sym typeface="Raleway"/>
            </a:endParaRPr>
          </a:p>
          <a:p>
            <a:pPr indent="-279400" lvl="0" marL="45000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Consulta predefinida</a:t>
            </a:r>
            <a:endParaRPr sz="1200">
              <a:solidFill>
                <a:schemeClr val="dk1"/>
              </a:solidFill>
              <a:latin typeface="Raleway"/>
              <a:ea typeface="Raleway"/>
              <a:cs typeface="Raleway"/>
              <a:sym typeface="Raleway"/>
            </a:endParaRPr>
          </a:p>
          <a:p>
            <a:pPr indent="-279400" lvl="0" marL="45720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Tabela virtual </a:t>
            </a:r>
            <a:endParaRPr sz="1200">
              <a:solidFill>
                <a:schemeClr val="dk1"/>
              </a:solidFill>
              <a:latin typeface="Raleway"/>
              <a:ea typeface="Raleway"/>
              <a:cs typeface="Raleway"/>
              <a:sym typeface="Raleway"/>
            </a:endParaRPr>
          </a:p>
          <a:p>
            <a:pPr indent="-279400" lvl="0" marL="45720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Não contém os dados</a:t>
            </a:r>
            <a:endParaRPr sz="1200">
              <a:solidFill>
                <a:schemeClr val="dk1"/>
              </a:solidFill>
              <a:latin typeface="Raleway"/>
              <a:ea typeface="Raleway"/>
              <a:cs typeface="Raleway"/>
              <a:sym typeface="Raleway"/>
            </a:endParaRPr>
          </a:p>
          <a:p>
            <a:pPr indent="-279400" lvl="0" marL="45720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Encapsula uma instrução SELECT</a:t>
            </a:r>
            <a:endParaRPr sz="1200">
              <a:solidFill>
                <a:schemeClr val="dk1"/>
              </a:solidFill>
              <a:latin typeface="Raleway"/>
              <a:ea typeface="Raleway"/>
              <a:cs typeface="Raleway"/>
              <a:sym typeface="Raleway"/>
            </a:endParaRPr>
          </a:p>
          <a:p>
            <a:pPr indent="-279400" lvl="0" marL="45720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As instruções são encapsuladas no DB em cache</a:t>
            </a:r>
            <a:endParaRPr sz="1200">
              <a:solidFill>
                <a:schemeClr val="dk1"/>
              </a:solidFill>
              <a:latin typeface="Raleway"/>
              <a:ea typeface="Raleway"/>
              <a:cs typeface="Raleway"/>
              <a:sym typeface="Raleway"/>
            </a:endParaRPr>
          </a:p>
        </p:txBody>
      </p:sp>
      <p:sp>
        <p:nvSpPr>
          <p:cNvPr id="174" name="Google Shape;174;p23"/>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5.2  View</a:t>
            </a:r>
            <a:endParaRPr sz="2520">
              <a:solidFill>
                <a:srgbClr val="12002E"/>
              </a:solidFill>
              <a:latin typeface="Raleway SemiBold"/>
              <a:ea typeface="Raleway SemiBold"/>
              <a:cs typeface="Raleway SemiBold"/>
              <a:sym typeface="Raleway SemiBold"/>
            </a:endParaRPr>
          </a:p>
        </p:txBody>
      </p:sp>
      <p:sp>
        <p:nvSpPr>
          <p:cNvPr id="175" name="Google Shape;175;p23"/>
          <p:cNvSpPr txBox="1"/>
          <p:nvPr/>
        </p:nvSpPr>
        <p:spPr>
          <a:xfrm>
            <a:off x="637350" y="1338725"/>
            <a:ext cx="45453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Definição</a:t>
            </a:r>
            <a:endParaRPr>
              <a:solidFill>
                <a:srgbClr val="12002E"/>
              </a:solidFill>
              <a:latin typeface="Raleway Medium"/>
              <a:ea typeface="Raleway Medium"/>
              <a:cs typeface="Raleway Medium"/>
              <a:sym typeface="Raleway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81" name="Google Shape;181;p24"/>
          <p:cNvSpPr txBox="1"/>
          <p:nvPr/>
        </p:nvSpPr>
        <p:spPr>
          <a:xfrm>
            <a:off x="637350" y="1833000"/>
            <a:ext cx="3928800" cy="1477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1200">
              <a:solidFill>
                <a:schemeClr val="dk1"/>
              </a:solidFill>
              <a:latin typeface="Raleway"/>
              <a:ea typeface="Raleway"/>
              <a:cs typeface="Raleway"/>
              <a:sym typeface="Raleway"/>
            </a:endParaRPr>
          </a:p>
          <a:p>
            <a:pPr indent="-279400" lvl="0" marL="457200" marR="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Evita retrabalho de código</a:t>
            </a:r>
            <a:endParaRPr sz="1200">
              <a:solidFill>
                <a:schemeClr val="dk1"/>
              </a:solidFill>
              <a:latin typeface="Raleway"/>
              <a:ea typeface="Raleway"/>
              <a:cs typeface="Raleway"/>
              <a:sym typeface="Raleway"/>
            </a:endParaRPr>
          </a:p>
          <a:p>
            <a:pPr indent="-279400" lvl="0" marL="457200" marR="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Aumenta a velocidade de processamento</a:t>
            </a:r>
            <a:endParaRPr sz="1200">
              <a:solidFill>
                <a:schemeClr val="dk1"/>
              </a:solidFill>
              <a:latin typeface="Raleway"/>
              <a:ea typeface="Raleway"/>
              <a:cs typeface="Raleway"/>
              <a:sym typeface="Raleway"/>
            </a:endParaRPr>
          </a:p>
          <a:p>
            <a:pPr indent="-279400" lvl="0" marL="457200" marR="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Simplifica o gerenciamento de permissões</a:t>
            </a:r>
            <a:endParaRPr sz="1200">
              <a:solidFill>
                <a:schemeClr val="dk1"/>
              </a:solidFill>
              <a:latin typeface="Raleway"/>
              <a:ea typeface="Raleway"/>
              <a:cs typeface="Raleway"/>
              <a:sym typeface="Raleway"/>
            </a:endParaRPr>
          </a:p>
          <a:p>
            <a:pPr indent="-279400" lvl="0" marL="457200" marR="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Segurança no Banco de Dados</a:t>
            </a:r>
            <a:endParaRPr sz="1200">
              <a:solidFill>
                <a:schemeClr val="dk1"/>
              </a:solidFill>
              <a:latin typeface="Raleway"/>
              <a:ea typeface="Raleway"/>
              <a:cs typeface="Raleway"/>
              <a:sym typeface="Raleway"/>
            </a:endParaRPr>
          </a:p>
        </p:txBody>
      </p:sp>
      <p:sp>
        <p:nvSpPr>
          <p:cNvPr id="182" name="Google Shape;182;p24"/>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5.2  View</a:t>
            </a:r>
            <a:endParaRPr sz="2520">
              <a:solidFill>
                <a:srgbClr val="12002E"/>
              </a:solidFill>
              <a:latin typeface="Raleway SemiBold"/>
              <a:ea typeface="Raleway SemiBold"/>
              <a:cs typeface="Raleway SemiBold"/>
              <a:sym typeface="Raleway SemiBold"/>
            </a:endParaRPr>
          </a:p>
        </p:txBody>
      </p:sp>
      <p:sp>
        <p:nvSpPr>
          <p:cNvPr id="183" name="Google Shape;183;p24"/>
          <p:cNvSpPr txBox="1"/>
          <p:nvPr/>
        </p:nvSpPr>
        <p:spPr>
          <a:xfrm>
            <a:off x="637350" y="1338725"/>
            <a:ext cx="35466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Vantagens</a:t>
            </a:r>
            <a:endParaRPr>
              <a:solidFill>
                <a:srgbClr val="12002E"/>
              </a:solidFill>
              <a:latin typeface="Raleway Medium"/>
              <a:ea typeface="Raleway Medium"/>
              <a:cs typeface="Raleway Medium"/>
              <a:sym typeface="Raleway Medium"/>
            </a:endParaRPr>
          </a:p>
        </p:txBody>
      </p:sp>
      <p:sp>
        <p:nvSpPr>
          <p:cNvPr id="184" name="Google Shape;184;p24"/>
          <p:cNvSpPr txBox="1"/>
          <p:nvPr/>
        </p:nvSpPr>
        <p:spPr>
          <a:xfrm>
            <a:off x="4565994" y="1338725"/>
            <a:ext cx="35466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Exemplo</a:t>
            </a:r>
            <a:endParaRPr>
              <a:solidFill>
                <a:srgbClr val="12002E"/>
              </a:solidFill>
              <a:latin typeface="Raleway Medium"/>
              <a:ea typeface="Raleway Medium"/>
              <a:cs typeface="Raleway Medium"/>
              <a:sym typeface="Raleway Medium"/>
            </a:endParaRPr>
          </a:p>
        </p:txBody>
      </p:sp>
      <p:pic>
        <p:nvPicPr>
          <p:cNvPr id="185" name="Google Shape;185;p24"/>
          <p:cNvPicPr preferRelativeResize="0"/>
          <p:nvPr/>
        </p:nvPicPr>
        <p:blipFill>
          <a:blip r:embed="rId3">
            <a:alphaModFix/>
          </a:blip>
          <a:stretch>
            <a:fillRect/>
          </a:stretch>
        </p:blipFill>
        <p:spPr>
          <a:xfrm>
            <a:off x="4595500" y="2130800"/>
            <a:ext cx="3546600" cy="114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91" name="Google Shape;191;p25"/>
          <p:cNvSpPr txBox="1"/>
          <p:nvPr/>
        </p:nvSpPr>
        <p:spPr>
          <a:xfrm>
            <a:off x="637350" y="1742689"/>
            <a:ext cx="3666600" cy="1569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1200">
              <a:solidFill>
                <a:schemeClr val="dk1"/>
              </a:solidFill>
              <a:latin typeface="Raleway"/>
              <a:ea typeface="Raleway"/>
              <a:cs typeface="Raleway"/>
              <a:sym typeface="Raleway"/>
            </a:endParaRPr>
          </a:p>
          <a:p>
            <a:pPr indent="-279400" lvl="0" marL="45720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Pequenos programas no banco de dados</a:t>
            </a:r>
            <a:endParaRPr sz="1200">
              <a:solidFill>
                <a:schemeClr val="dk1"/>
              </a:solidFill>
              <a:latin typeface="Raleway"/>
              <a:ea typeface="Raleway"/>
              <a:cs typeface="Raleway"/>
              <a:sym typeface="Raleway"/>
            </a:endParaRPr>
          </a:p>
          <a:p>
            <a:pPr indent="-279400" lvl="0" marL="45720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Alterar o banco de dados ou não</a:t>
            </a:r>
            <a:endParaRPr sz="1200">
              <a:solidFill>
                <a:schemeClr val="dk1"/>
              </a:solidFill>
              <a:latin typeface="Raleway"/>
              <a:ea typeface="Raleway"/>
              <a:cs typeface="Raleway"/>
              <a:sym typeface="Raleway"/>
            </a:endParaRPr>
          </a:p>
          <a:p>
            <a:pPr indent="-279400" lvl="0" marL="457200" rtl="0" algn="l">
              <a:lnSpc>
                <a:spcPct val="150000"/>
              </a:lnSpc>
              <a:spcBef>
                <a:spcPts val="0"/>
              </a:spcBef>
              <a:spcAft>
                <a:spcPts val="0"/>
              </a:spcAft>
              <a:buClr>
                <a:schemeClr val="dk1"/>
              </a:buClr>
              <a:buSzPts val="800"/>
              <a:buFont typeface="Raleway"/>
              <a:buChar char="●"/>
            </a:pPr>
            <a:r>
              <a:rPr lang="pt-BR" sz="1200">
                <a:solidFill>
                  <a:schemeClr val="dk1"/>
                </a:solidFill>
                <a:latin typeface="Raleway"/>
                <a:ea typeface="Raleway"/>
                <a:cs typeface="Raleway"/>
                <a:sym typeface="Raleway"/>
              </a:rPr>
              <a:t>Centraliza as Informações </a:t>
            </a:r>
            <a:endParaRPr sz="1200">
              <a:solidFill>
                <a:schemeClr val="dk1"/>
              </a:solidFill>
              <a:latin typeface="Raleway"/>
              <a:ea typeface="Raleway"/>
              <a:cs typeface="Raleway"/>
              <a:sym typeface="Raleway"/>
            </a:endParaRPr>
          </a:p>
          <a:p>
            <a:pPr indent="-279400" lvl="0" marL="45720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Aumento da performance</a:t>
            </a:r>
            <a:r>
              <a:rPr lang="pt-BR" sz="1800">
                <a:solidFill>
                  <a:schemeClr val="dk1"/>
                </a:solidFill>
              </a:rPr>
              <a:t> </a:t>
            </a:r>
            <a:endParaRPr sz="1200">
              <a:solidFill>
                <a:schemeClr val="dk1"/>
              </a:solidFill>
              <a:latin typeface="Raleway"/>
              <a:ea typeface="Raleway"/>
              <a:cs typeface="Raleway"/>
              <a:sym typeface="Raleway"/>
            </a:endParaRPr>
          </a:p>
        </p:txBody>
      </p:sp>
      <p:sp>
        <p:nvSpPr>
          <p:cNvPr id="192" name="Google Shape;192;p25"/>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5.3  Procedures</a:t>
            </a:r>
            <a:endParaRPr sz="2520">
              <a:solidFill>
                <a:srgbClr val="12002E"/>
              </a:solidFill>
              <a:latin typeface="Raleway SemiBold"/>
              <a:ea typeface="Raleway SemiBold"/>
              <a:cs typeface="Raleway SemiBold"/>
              <a:sym typeface="Raleway SemiBold"/>
            </a:endParaRPr>
          </a:p>
        </p:txBody>
      </p:sp>
      <p:sp>
        <p:nvSpPr>
          <p:cNvPr id="193" name="Google Shape;193;p25"/>
          <p:cNvSpPr txBox="1"/>
          <p:nvPr/>
        </p:nvSpPr>
        <p:spPr>
          <a:xfrm>
            <a:off x="637350" y="1338725"/>
            <a:ext cx="35466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Definição</a:t>
            </a:r>
            <a:endParaRPr>
              <a:solidFill>
                <a:srgbClr val="12002E"/>
              </a:solidFill>
              <a:latin typeface="Raleway Medium"/>
              <a:ea typeface="Raleway Medium"/>
              <a:cs typeface="Raleway Medium"/>
              <a:sym typeface="Raleway Medium"/>
            </a:endParaRPr>
          </a:p>
        </p:txBody>
      </p:sp>
      <p:sp>
        <p:nvSpPr>
          <p:cNvPr id="194" name="Google Shape;194;p25"/>
          <p:cNvSpPr txBox="1"/>
          <p:nvPr/>
        </p:nvSpPr>
        <p:spPr>
          <a:xfrm>
            <a:off x="4565994" y="1338725"/>
            <a:ext cx="35466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Exemplo</a:t>
            </a:r>
            <a:endParaRPr>
              <a:solidFill>
                <a:srgbClr val="12002E"/>
              </a:solidFill>
              <a:latin typeface="Raleway Medium"/>
              <a:ea typeface="Raleway Medium"/>
              <a:cs typeface="Raleway Medium"/>
              <a:sym typeface="Raleway Medium"/>
            </a:endParaRPr>
          </a:p>
        </p:txBody>
      </p:sp>
      <p:pic>
        <p:nvPicPr>
          <p:cNvPr id="195" name="Google Shape;195;p25"/>
          <p:cNvPicPr preferRelativeResize="0"/>
          <p:nvPr/>
        </p:nvPicPr>
        <p:blipFill>
          <a:blip r:embed="rId3">
            <a:alphaModFix/>
          </a:blip>
          <a:stretch>
            <a:fillRect/>
          </a:stretch>
        </p:blipFill>
        <p:spPr>
          <a:xfrm>
            <a:off x="4549750" y="2140344"/>
            <a:ext cx="3579100" cy="16260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01" name="Google Shape;201;p26"/>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5.4  Trigger</a:t>
            </a:r>
            <a:endParaRPr sz="2520">
              <a:solidFill>
                <a:srgbClr val="12002E"/>
              </a:solidFill>
              <a:latin typeface="Raleway SemiBold"/>
              <a:ea typeface="Raleway SemiBold"/>
              <a:cs typeface="Raleway SemiBold"/>
              <a:sym typeface="Raleway SemiBold"/>
            </a:endParaRPr>
          </a:p>
        </p:txBody>
      </p:sp>
      <p:sp>
        <p:nvSpPr>
          <p:cNvPr id="202" name="Google Shape;202;p26"/>
          <p:cNvSpPr txBox="1"/>
          <p:nvPr/>
        </p:nvSpPr>
        <p:spPr>
          <a:xfrm>
            <a:off x="637350" y="1728589"/>
            <a:ext cx="3546600" cy="1754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t/>
            </a:r>
            <a:endParaRPr sz="1200">
              <a:solidFill>
                <a:schemeClr val="dk1"/>
              </a:solidFill>
              <a:latin typeface="Raleway"/>
              <a:ea typeface="Raleway"/>
              <a:cs typeface="Raleway"/>
              <a:sym typeface="Raleway"/>
            </a:endParaRPr>
          </a:p>
          <a:p>
            <a:pPr indent="-279400" lvl="0" marL="457200" marR="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Pequenos programas no banco de dados </a:t>
            </a:r>
            <a:endParaRPr sz="1200">
              <a:solidFill>
                <a:schemeClr val="dk1"/>
              </a:solidFill>
              <a:latin typeface="Raleway"/>
              <a:ea typeface="Raleway"/>
              <a:cs typeface="Raleway"/>
              <a:sym typeface="Raleway"/>
            </a:endParaRPr>
          </a:p>
          <a:p>
            <a:pPr indent="-279400" lvl="0" marL="457200" marR="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Depende de eventos para serem executadas</a:t>
            </a:r>
            <a:endParaRPr sz="1200">
              <a:solidFill>
                <a:schemeClr val="dk1"/>
              </a:solidFill>
              <a:latin typeface="Raleway"/>
              <a:ea typeface="Raleway"/>
              <a:cs typeface="Raleway"/>
              <a:sym typeface="Raleway"/>
            </a:endParaRPr>
          </a:p>
          <a:p>
            <a:pPr indent="-279400" lvl="0" marL="457200" marR="0" rtl="0" algn="l">
              <a:lnSpc>
                <a:spcPct val="150000"/>
              </a:lnSpc>
              <a:spcBef>
                <a:spcPts val="0"/>
              </a:spcBef>
              <a:spcAft>
                <a:spcPts val="0"/>
              </a:spcAft>
              <a:buClr>
                <a:schemeClr val="dk1"/>
              </a:buClr>
              <a:buSzPts val="800"/>
              <a:buChar char="●"/>
            </a:pPr>
            <a:r>
              <a:rPr lang="pt-BR" sz="1200">
                <a:solidFill>
                  <a:schemeClr val="dk1"/>
                </a:solidFill>
                <a:latin typeface="Raleway"/>
                <a:ea typeface="Raleway"/>
                <a:cs typeface="Raleway"/>
                <a:sym typeface="Raleway"/>
              </a:rPr>
              <a:t>Mantém as informações consistentes </a:t>
            </a:r>
            <a:endParaRPr sz="1200">
              <a:solidFill>
                <a:schemeClr val="dk1"/>
              </a:solidFill>
              <a:latin typeface="Raleway"/>
              <a:ea typeface="Raleway"/>
              <a:cs typeface="Raleway"/>
              <a:sym typeface="Raleway"/>
            </a:endParaRPr>
          </a:p>
        </p:txBody>
      </p:sp>
      <p:sp>
        <p:nvSpPr>
          <p:cNvPr id="203" name="Google Shape;203;p26"/>
          <p:cNvSpPr txBox="1"/>
          <p:nvPr/>
        </p:nvSpPr>
        <p:spPr>
          <a:xfrm>
            <a:off x="637350" y="1338725"/>
            <a:ext cx="35466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Definição</a:t>
            </a:r>
            <a:endParaRPr>
              <a:solidFill>
                <a:srgbClr val="12002E"/>
              </a:solidFill>
              <a:latin typeface="Raleway Medium"/>
              <a:ea typeface="Raleway Medium"/>
              <a:cs typeface="Raleway Medium"/>
              <a:sym typeface="Raleway Medium"/>
            </a:endParaRPr>
          </a:p>
        </p:txBody>
      </p:sp>
      <p:sp>
        <p:nvSpPr>
          <p:cNvPr id="204" name="Google Shape;204;p26"/>
          <p:cNvSpPr txBox="1"/>
          <p:nvPr/>
        </p:nvSpPr>
        <p:spPr>
          <a:xfrm>
            <a:off x="4565994" y="1338725"/>
            <a:ext cx="35466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Exemplo</a:t>
            </a:r>
            <a:endParaRPr>
              <a:solidFill>
                <a:srgbClr val="12002E"/>
              </a:solidFill>
              <a:latin typeface="Raleway Medium"/>
              <a:ea typeface="Raleway Medium"/>
              <a:cs typeface="Raleway Medium"/>
              <a:sym typeface="Raleway Medium"/>
            </a:endParaRPr>
          </a:p>
        </p:txBody>
      </p:sp>
      <p:pic>
        <p:nvPicPr>
          <p:cNvPr id="205" name="Google Shape;205;p26"/>
          <p:cNvPicPr preferRelativeResize="0"/>
          <p:nvPr/>
        </p:nvPicPr>
        <p:blipFill>
          <a:blip r:embed="rId3">
            <a:alphaModFix/>
          </a:blip>
          <a:stretch>
            <a:fillRect/>
          </a:stretch>
        </p:blipFill>
        <p:spPr>
          <a:xfrm>
            <a:off x="4566000" y="2137814"/>
            <a:ext cx="3546600" cy="210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211" name="Google Shape;211;p27"/>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5.5 Function</a:t>
            </a:r>
            <a:endParaRPr sz="2520">
              <a:solidFill>
                <a:srgbClr val="12002E"/>
              </a:solidFill>
              <a:latin typeface="Raleway SemiBold"/>
              <a:ea typeface="Raleway SemiBold"/>
              <a:cs typeface="Raleway SemiBold"/>
              <a:sym typeface="Raleway SemiBold"/>
            </a:endParaRPr>
          </a:p>
        </p:txBody>
      </p:sp>
      <p:sp>
        <p:nvSpPr>
          <p:cNvPr id="212" name="Google Shape;212;p27"/>
          <p:cNvSpPr txBox="1"/>
          <p:nvPr/>
        </p:nvSpPr>
        <p:spPr>
          <a:xfrm>
            <a:off x="637350" y="1742700"/>
            <a:ext cx="3666600" cy="242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chemeClr val="dk1"/>
              </a:solidFill>
              <a:latin typeface="Raleway"/>
              <a:ea typeface="Raleway"/>
              <a:cs typeface="Raleway"/>
              <a:sym typeface="Raleway"/>
            </a:endParaRPr>
          </a:p>
          <a:p>
            <a:pPr indent="-279400" lvl="0" marL="457200" rtl="0" algn="l">
              <a:lnSpc>
                <a:spcPct val="150000"/>
              </a:lnSpc>
              <a:spcBef>
                <a:spcPts val="1200"/>
              </a:spcBef>
              <a:spcAft>
                <a:spcPts val="0"/>
              </a:spcAft>
              <a:buClr>
                <a:schemeClr val="dk1"/>
              </a:buClr>
              <a:buSzPts val="800"/>
              <a:buFont typeface="Raleway"/>
              <a:buChar char="●"/>
            </a:pPr>
            <a:r>
              <a:rPr lang="pt-BR" sz="1200">
                <a:solidFill>
                  <a:schemeClr val="dk1"/>
                </a:solidFill>
                <a:latin typeface="Raleway"/>
                <a:ea typeface="Raleway"/>
                <a:cs typeface="Raleway"/>
                <a:sym typeface="Raleway"/>
              </a:rPr>
              <a:t>Pequenos programas no Banco de Dados </a:t>
            </a:r>
            <a:endParaRPr sz="1200">
              <a:solidFill>
                <a:schemeClr val="dk1"/>
              </a:solidFill>
              <a:latin typeface="Raleway"/>
              <a:ea typeface="Raleway"/>
              <a:cs typeface="Raleway"/>
              <a:sym typeface="Raleway"/>
            </a:endParaRPr>
          </a:p>
          <a:p>
            <a:pPr indent="-279400" lvl="0" marL="457200" rtl="0" algn="l">
              <a:lnSpc>
                <a:spcPct val="150000"/>
              </a:lnSpc>
              <a:spcBef>
                <a:spcPts val="0"/>
              </a:spcBef>
              <a:spcAft>
                <a:spcPts val="0"/>
              </a:spcAft>
              <a:buClr>
                <a:schemeClr val="dk1"/>
              </a:buClr>
              <a:buSzPts val="800"/>
              <a:buFont typeface="Raleway"/>
              <a:buChar char="●"/>
            </a:pPr>
            <a:r>
              <a:rPr lang="pt-BR" sz="1200">
                <a:solidFill>
                  <a:schemeClr val="dk1"/>
                </a:solidFill>
                <a:latin typeface="Raleway"/>
                <a:ea typeface="Raleway"/>
                <a:cs typeface="Raleway"/>
                <a:sym typeface="Raleway"/>
              </a:rPr>
              <a:t>Não podem fazer alterações</a:t>
            </a:r>
            <a:endParaRPr sz="1200">
              <a:solidFill>
                <a:schemeClr val="dk1"/>
              </a:solidFill>
              <a:latin typeface="Raleway"/>
              <a:ea typeface="Raleway"/>
              <a:cs typeface="Raleway"/>
              <a:sym typeface="Raleway"/>
            </a:endParaRPr>
          </a:p>
          <a:p>
            <a:pPr indent="-279400" lvl="0" marL="457200" marR="0" rtl="0" algn="l">
              <a:lnSpc>
                <a:spcPct val="150000"/>
              </a:lnSpc>
              <a:spcBef>
                <a:spcPts val="0"/>
              </a:spcBef>
              <a:spcAft>
                <a:spcPts val="0"/>
              </a:spcAft>
              <a:buClr>
                <a:schemeClr val="dk1"/>
              </a:buClr>
              <a:buSzPts val="800"/>
              <a:buFont typeface="Raleway"/>
              <a:buChar char="●"/>
            </a:pPr>
            <a:r>
              <a:rPr lang="pt-BR" sz="1200">
                <a:solidFill>
                  <a:schemeClr val="dk1"/>
                </a:solidFill>
                <a:latin typeface="Raleway"/>
                <a:ea typeface="Raleway"/>
                <a:cs typeface="Raleway"/>
                <a:sym typeface="Raleway"/>
              </a:rPr>
              <a:t>Retornam valores</a:t>
            </a:r>
            <a:r>
              <a:rPr lang="pt-BR" sz="1200">
                <a:solidFill>
                  <a:schemeClr val="dk1"/>
                </a:solidFill>
                <a:latin typeface="Raleway"/>
                <a:ea typeface="Raleway"/>
                <a:cs typeface="Raleway"/>
                <a:sym typeface="Raleway"/>
              </a:rPr>
              <a:t> </a:t>
            </a:r>
            <a:endParaRPr sz="1200">
              <a:solidFill>
                <a:schemeClr val="dk1"/>
              </a:solidFill>
              <a:latin typeface="Raleway"/>
              <a:ea typeface="Raleway"/>
              <a:cs typeface="Raleway"/>
              <a:sym typeface="Raleway"/>
            </a:endParaRPr>
          </a:p>
          <a:p>
            <a:pPr indent="0" lvl="0" marL="457200" marR="0" rtl="0" algn="l">
              <a:lnSpc>
                <a:spcPct val="150000"/>
              </a:lnSpc>
              <a:spcBef>
                <a:spcPts val="1200"/>
              </a:spcBef>
              <a:spcAft>
                <a:spcPts val="0"/>
              </a:spcAft>
              <a:buNone/>
            </a:pPr>
            <a:r>
              <a:rPr b="1" lang="pt-BR" sz="1200">
                <a:solidFill>
                  <a:schemeClr val="dk1"/>
                </a:solidFill>
                <a:latin typeface="Raleway"/>
                <a:ea typeface="Raleway"/>
                <a:cs typeface="Raleway"/>
                <a:sym typeface="Raleway"/>
              </a:rPr>
              <a:t>Tipos de funções:</a:t>
            </a:r>
            <a:endParaRPr b="1" sz="1200">
              <a:solidFill>
                <a:schemeClr val="dk1"/>
              </a:solidFill>
              <a:latin typeface="Raleway"/>
              <a:ea typeface="Raleway"/>
              <a:cs typeface="Raleway"/>
              <a:sym typeface="Raleway"/>
            </a:endParaRPr>
          </a:p>
          <a:p>
            <a:pPr indent="-279400" lvl="0" marL="457200" marR="0" rtl="0" algn="l">
              <a:lnSpc>
                <a:spcPct val="150000"/>
              </a:lnSpc>
              <a:spcBef>
                <a:spcPts val="1200"/>
              </a:spcBef>
              <a:spcAft>
                <a:spcPts val="0"/>
              </a:spcAft>
              <a:buClr>
                <a:schemeClr val="dk1"/>
              </a:buClr>
              <a:buSzPts val="800"/>
              <a:buFont typeface="Raleway"/>
              <a:buChar char="●"/>
            </a:pPr>
            <a:r>
              <a:rPr lang="pt-BR" sz="1200">
                <a:solidFill>
                  <a:schemeClr val="dk1"/>
                </a:solidFill>
                <a:latin typeface="Raleway"/>
                <a:ea typeface="Raleway"/>
                <a:cs typeface="Raleway"/>
                <a:sym typeface="Raleway"/>
              </a:rPr>
              <a:t>Scalar Functions </a:t>
            </a:r>
            <a:endParaRPr sz="1200">
              <a:solidFill>
                <a:schemeClr val="dk1"/>
              </a:solidFill>
              <a:latin typeface="Raleway"/>
              <a:ea typeface="Raleway"/>
              <a:cs typeface="Raleway"/>
              <a:sym typeface="Raleway"/>
            </a:endParaRPr>
          </a:p>
          <a:p>
            <a:pPr indent="-279400" lvl="0" marL="457200" marR="0" rtl="0" algn="l">
              <a:lnSpc>
                <a:spcPct val="150000"/>
              </a:lnSpc>
              <a:spcBef>
                <a:spcPts val="0"/>
              </a:spcBef>
              <a:spcAft>
                <a:spcPts val="0"/>
              </a:spcAft>
              <a:buClr>
                <a:schemeClr val="dk1"/>
              </a:buClr>
              <a:buSzPts val="800"/>
              <a:buFont typeface="Raleway"/>
              <a:buChar char="●"/>
            </a:pPr>
            <a:r>
              <a:rPr lang="pt-BR" sz="1200">
                <a:solidFill>
                  <a:schemeClr val="dk1"/>
                </a:solidFill>
                <a:latin typeface="Raleway"/>
                <a:ea typeface="Raleway"/>
                <a:cs typeface="Raleway"/>
                <a:sym typeface="Raleway"/>
              </a:rPr>
              <a:t>Inline Table-Valued Functions(TVF)</a:t>
            </a:r>
            <a:endParaRPr sz="1200">
              <a:solidFill>
                <a:schemeClr val="dk1"/>
              </a:solidFill>
              <a:latin typeface="Raleway"/>
              <a:ea typeface="Raleway"/>
              <a:cs typeface="Raleway"/>
              <a:sym typeface="Raleway"/>
            </a:endParaRPr>
          </a:p>
        </p:txBody>
      </p:sp>
      <p:sp>
        <p:nvSpPr>
          <p:cNvPr id="213" name="Google Shape;213;p27"/>
          <p:cNvSpPr txBox="1"/>
          <p:nvPr/>
        </p:nvSpPr>
        <p:spPr>
          <a:xfrm>
            <a:off x="637350" y="1338725"/>
            <a:ext cx="35466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Definição</a:t>
            </a:r>
            <a:endParaRPr>
              <a:solidFill>
                <a:srgbClr val="12002E"/>
              </a:solidFill>
              <a:latin typeface="Raleway Medium"/>
              <a:ea typeface="Raleway Medium"/>
              <a:cs typeface="Raleway Medium"/>
              <a:sym typeface="Raleway Medium"/>
            </a:endParaRPr>
          </a:p>
        </p:txBody>
      </p:sp>
      <p:sp>
        <p:nvSpPr>
          <p:cNvPr id="214" name="Google Shape;214;p27"/>
          <p:cNvSpPr txBox="1"/>
          <p:nvPr/>
        </p:nvSpPr>
        <p:spPr>
          <a:xfrm>
            <a:off x="4565994" y="1338725"/>
            <a:ext cx="35466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Exemplo</a:t>
            </a:r>
            <a:endParaRPr>
              <a:solidFill>
                <a:srgbClr val="12002E"/>
              </a:solidFill>
              <a:latin typeface="Raleway Medium"/>
              <a:ea typeface="Raleway Medium"/>
              <a:cs typeface="Raleway Medium"/>
              <a:sym typeface="Raleway Medium"/>
            </a:endParaRPr>
          </a:p>
        </p:txBody>
      </p:sp>
      <p:pic>
        <p:nvPicPr>
          <p:cNvPr id="215" name="Google Shape;215;p27"/>
          <p:cNvPicPr preferRelativeResize="0"/>
          <p:nvPr/>
        </p:nvPicPr>
        <p:blipFill>
          <a:blip r:embed="rId3">
            <a:alphaModFix/>
          </a:blip>
          <a:stretch>
            <a:fillRect/>
          </a:stretch>
        </p:blipFill>
        <p:spPr>
          <a:xfrm>
            <a:off x="4566000" y="2264544"/>
            <a:ext cx="3546600" cy="13851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p:nvPr/>
        </p:nvSpPr>
        <p:spPr>
          <a:xfrm>
            <a:off x="-3600" y="5004175"/>
            <a:ext cx="9151200" cy="139200"/>
          </a:xfrm>
          <a:prstGeom prst="rect">
            <a:avLst/>
          </a:prstGeom>
          <a:solidFill>
            <a:srgbClr val="12002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txBox="1"/>
          <p:nvPr>
            <p:ph type="title"/>
          </p:nvPr>
        </p:nvSpPr>
        <p:spPr>
          <a:xfrm>
            <a:off x="2116650" y="1994821"/>
            <a:ext cx="4910700" cy="86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t-BR" sz="5620">
                <a:solidFill>
                  <a:srgbClr val="12002E"/>
                </a:solidFill>
                <a:latin typeface="Raleway SemiBold"/>
                <a:ea typeface="Raleway SemiBold"/>
                <a:cs typeface="Raleway SemiBold"/>
                <a:sym typeface="Raleway SemiBold"/>
              </a:rPr>
              <a:t>Obrigado!</a:t>
            </a:r>
            <a:endParaRPr sz="5620">
              <a:solidFill>
                <a:srgbClr val="12002E"/>
              </a:solidFill>
              <a:latin typeface="Raleway SemiBold"/>
              <a:ea typeface="Raleway SemiBold"/>
              <a:cs typeface="Raleway SemiBold"/>
              <a:sym typeface="Raleway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solidFill>
                  <a:srgbClr val="12002E"/>
                </a:solidFill>
                <a:latin typeface="Raleway SemiBold"/>
                <a:ea typeface="Raleway SemiBold"/>
                <a:cs typeface="Raleway SemiBold"/>
                <a:sym typeface="Raleway SemiBold"/>
              </a:rPr>
              <a:t>Tópicos</a:t>
            </a:r>
            <a:endParaRPr>
              <a:solidFill>
                <a:srgbClr val="12002E"/>
              </a:solidFill>
              <a:latin typeface="Raleway SemiBold"/>
              <a:ea typeface="Raleway SemiBold"/>
              <a:cs typeface="Raleway SemiBold"/>
              <a:sym typeface="Raleway SemiBold"/>
            </a:endParaRPr>
          </a:p>
        </p:txBody>
      </p:sp>
      <p:sp>
        <p:nvSpPr>
          <p:cNvPr id="63" name="Google Shape;63;p14"/>
          <p:cNvSpPr txBox="1"/>
          <p:nvPr/>
        </p:nvSpPr>
        <p:spPr>
          <a:xfrm>
            <a:off x="479775" y="1270000"/>
            <a:ext cx="5016600" cy="39096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Font typeface="Raleway"/>
              <a:buAutoNum type="arabicPeriod"/>
            </a:pPr>
            <a:r>
              <a:rPr lang="pt-BR" sz="1200">
                <a:latin typeface="Raleway"/>
                <a:ea typeface="Raleway"/>
                <a:cs typeface="Raleway"/>
                <a:sym typeface="Raleway"/>
              </a:rPr>
              <a:t>O que são Sistemas de Bancos de Dados?</a:t>
            </a:r>
            <a:endParaRPr sz="1200">
              <a:latin typeface="Raleway"/>
              <a:ea typeface="Raleway"/>
              <a:cs typeface="Raleway"/>
              <a:sym typeface="Raleway"/>
            </a:endParaRPr>
          </a:p>
          <a:p>
            <a:pPr indent="-304800" lvl="0" marL="457200" rtl="0" algn="l">
              <a:lnSpc>
                <a:spcPct val="200000"/>
              </a:lnSpc>
              <a:spcBef>
                <a:spcPts val="0"/>
              </a:spcBef>
              <a:spcAft>
                <a:spcPts val="0"/>
              </a:spcAft>
              <a:buSzPts val="1200"/>
              <a:buFont typeface="Raleway"/>
              <a:buAutoNum type="arabicPeriod"/>
            </a:pPr>
            <a:r>
              <a:rPr lang="pt-BR" sz="1200">
                <a:latin typeface="Raleway"/>
                <a:ea typeface="Raleway"/>
                <a:cs typeface="Raleway"/>
                <a:sym typeface="Raleway"/>
              </a:rPr>
              <a:t>Classificação dos SBDs</a:t>
            </a:r>
            <a:endParaRPr sz="1200">
              <a:latin typeface="Raleway"/>
              <a:ea typeface="Raleway"/>
              <a:cs typeface="Raleway"/>
              <a:sym typeface="Raleway"/>
            </a:endParaRPr>
          </a:p>
          <a:p>
            <a:pPr indent="-304800" lvl="0" marL="457200" rtl="0" algn="l">
              <a:lnSpc>
                <a:spcPct val="200000"/>
              </a:lnSpc>
              <a:spcBef>
                <a:spcPts val="0"/>
              </a:spcBef>
              <a:spcAft>
                <a:spcPts val="0"/>
              </a:spcAft>
              <a:buSzPts val="1200"/>
              <a:buFont typeface="Raleway"/>
              <a:buAutoNum type="arabicPeriod"/>
            </a:pPr>
            <a:r>
              <a:rPr lang="pt-BR" sz="1200">
                <a:latin typeface="Raleway"/>
                <a:ea typeface="Raleway"/>
                <a:cs typeface="Raleway"/>
                <a:sym typeface="Raleway"/>
              </a:rPr>
              <a:t>Bancos de dados relacionais</a:t>
            </a:r>
            <a:endParaRPr sz="1200">
              <a:latin typeface="Raleway"/>
              <a:ea typeface="Raleway"/>
              <a:cs typeface="Raleway"/>
              <a:sym typeface="Raleway"/>
            </a:endParaRPr>
          </a:p>
          <a:p>
            <a:pPr indent="-304800" lvl="0" marL="457200" rtl="0" algn="l">
              <a:lnSpc>
                <a:spcPct val="200000"/>
              </a:lnSpc>
              <a:spcBef>
                <a:spcPts val="0"/>
              </a:spcBef>
              <a:spcAft>
                <a:spcPts val="0"/>
              </a:spcAft>
              <a:buSzPts val="1200"/>
              <a:buFont typeface="Raleway"/>
              <a:buAutoNum type="arabicPeriod"/>
            </a:pPr>
            <a:r>
              <a:rPr lang="pt-BR" sz="1200">
                <a:latin typeface="Raleway"/>
                <a:ea typeface="Raleway"/>
                <a:cs typeface="Raleway"/>
                <a:sym typeface="Raleway"/>
              </a:rPr>
              <a:t>Bancos de dados não-relacionais</a:t>
            </a:r>
            <a:endParaRPr sz="1200">
              <a:latin typeface="Raleway"/>
              <a:ea typeface="Raleway"/>
              <a:cs typeface="Raleway"/>
              <a:sym typeface="Raleway"/>
            </a:endParaRPr>
          </a:p>
          <a:p>
            <a:pPr indent="-304800" lvl="0" marL="457200" rtl="0" algn="l">
              <a:lnSpc>
                <a:spcPct val="200000"/>
              </a:lnSpc>
              <a:spcBef>
                <a:spcPts val="0"/>
              </a:spcBef>
              <a:spcAft>
                <a:spcPts val="0"/>
              </a:spcAft>
              <a:buSzPts val="1200"/>
              <a:buFont typeface="Raleway"/>
              <a:buAutoNum type="arabicPeriod"/>
            </a:pPr>
            <a:r>
              <a:rPr lang="pt-BR" sz="1200">
                <a:latin typeface="Raleway"/>
                <a:ea typeface="Raleway"/>
                <a:cs typeface="Raleway"/>
                <a:sym typeface="Raleway"/>
              </a:rPr>
              <a:t>SQL</a:t>
            </a:r>
            <a:endParaRPr sz="1200">
              <a:latin typeface="Raleway"/>
              <a:ea typeface="Raleway"/>
              <a:cs typeface="Raleway"/>
              <a:sym typeface="Raleway"/>
            </a:endParaRPr>
          </a:p>
          <a:p>
            <a:pPr indent="0" lvl="0" marL="457200" rtl="0" algn="l">
              <a:lnSpc>
                <a:spcPct val="150000"/>
              </a:lnSpc>
              <a:spcBef>
                <a:spcPts val="0"/>
              </a:spcBef>
              <a:spcAft>
                <a:spcPts val="0"/>
              </a:spcAft>
              <a:buNone/>
            </a:pPr>
            <a:r>
              <a:rPr lang="pt-BR" sz="1200">
                <a:latin typeface="Raleway"/>
                <a:ea typeface="Raleway"/>
                <a:cs typeface="Raleway"/>
                <a:sym typeface="Raleway"/>
              </a:rPr>
              <a:t>5.1 Divisão da Linguagem SQL</a:t>
            </a:r>
            <a:endParaRPr sz="1200">
              <a:latin typeface="Raleway"/>
              <a:ea typeface="Raleway"/>
              <a:cs typeface="Raleway"/>
              <a:sym typeface="Raleway"/>
            </a:endParaRPr>
          </a:p>
          <a:p>
            <a:pPr indent="0" lvl="0" marL="457200" rtl="0" algn="l">
              <a:lnSpc>
                <a:spcPct val="150000"/>
              </a:lnSpc>
              <a:spcBef>
                <a:spcPts val="0"/>
              </a:spcBef>
              <a:spcAft>
                <a:spcPts val="0"/>
              </a:spcAft>
              <a:buNone/>
            </a:pPr>
            <a:r>
              <a:rPr lang="pt-BR" sz="1200">
                <a:latin typeface="Raleway"/>
                <a:ea typeface="Raleway"/>
                <a:cs typeface="Raleway"/>
                <a:sym typeface="Raleway"/>
              </a:rPr>
              <a:t>5.2 Table</a:t>
            </a:r>
            <a:endParaRPr sz="1200">
              <a:latin typeface="Raleway"/>
              <a:ea typeface="Raleway"/>
              <a:cs typeface="Raleway"/>
              <a:sym typeface="Raleway"/>
            </a:endParaRPr>
          </a:p>
          <a:p>
            <a:pPr indent="0" lvl="0" marL="457200" rtl="0" algn="l">
              <a:lnSpc>
                <a:spcPct val="150000"/>
              </a:lnSpc>
              <a:spcBef>
                <a:spcPts val="0"/>
              </a:spcBef>
              <a:spcAft>
                <a:spcPts val="0"/>
              </a:spcAft>
              <a:buNone/>
            </a:pPr>
            <a:r>
              <a:rPr lang="pt-BR" sz="1200">
                <a:latin typeface="Raleway"/>
                <a:ea typeface="Raleway"/>
                <a:cs typeface="Raleway"/>
                <a:sym typeface="Raleway"/>
              </a:rPr>
              <a:t>5.3 View</a:t>
            </a:r>
            <a:endParaRPr sz="1200">
              <a:latin typeface="Raleway"/>
              <a:ea typeface="Raleway"/>
              <a:cs typeface="Raleway"/>
              <a:sym typeface="Raleway"/>
            </a:endParaRPr>
          </a:p>
          <a:p>
            <a:pPr indent="0" lvl="0" marL="457200" rtl="0" algn="l">
              <a:lnSpc>
                <a:spcPct val="150000"/>
              </a:lnSpc>
              <a:spcBef>
                <a:spcPts val="0"/>
              </a:spcBef>
              <a:spcAft>
                <a:spcPts val="0"/>
              </a:spcAft>
              <a:buNone/>
            </a:pPr>
            <a:r>
              <a:rPr lang="pt-BR" sz="1200">
                <a:latin typeface="Raleway"/>
                <a:ea typeface="Raleway"/>
                <a:cs typeface="Raleway"/>
                <a:sym typeface="Raleway"/>
              </a:rPr>
              <a:t>5.4 Procedures</a:t>
            </a:r>
            <a:endParaRPr sz="1200">
              <a:latin typeface="Raleway"/>
              <a:ea typeface="Raleway"/>
              <a:cs typeface="Raleway"/>
              <a:sym typeface="Raleway"/>
            </a:endParaRPr>
          </a:p>
          <a:p>
            <a:pPr indent="0" lvl="0" marL="457200" rtl="0" algn="l">
              <a:lnSpc>
                <a:spcPct val="150000"/>
              </a:lnSpc>
              <a:spcBef>
                <a:spcPts val="0"/>
              </a:spcBef>
              <a:spcAft>
                <a:spcPts val="0"/>
              </a:spcAft>
              <a:buNone/>
            </a:pPr>
            <a:r>
              <a:rPr lang="pt-BR" sz="1200">
                <a:latin typeface="Raleway"/>
                <a:ea typeface="Raleway"/>
                <a:cs typeface="Raleway"/>
                <a:sym typeface="Raleway"/>
              </a:rPr>
              <a:t>5.5 Trigger</a:t>
            </a:r>
            <a:endParaRPr sz="1200">
              <a:latin typeface="Raleway"/>
              <a:ea typeface="Raleway"/>
              <a:cs typeface="Raleway"/>
              <a:sym typeface="Raleway"/>
            </a:endParaRPr>
          </a:p>
          <a:p>
            <a:pPr indent="0" lvl="0" marL="457200" rtl="0" algn="l">
              <a:lnSpc>
                <a:spcPct val="150000"/>
              </a:lnSpc>
              <a:spcBef>
                <a:spcPts val="0"/>
              </a:spcBef>
              <a:spcAft>
                <a:spcPts val="0"/>
              </a:spcAft>
              <a:buNone/>
            </a:pPr>
            <a:r>
              <a:rPr lang="pt-BR" sz="1200">
                <a:latin typeface="Raleway"/>
                <a:ea typeface="Raleway"/>
                <a:cs typeface="Raleway"/>
                <a:sym typeface="Raleway"/>
              </a:rPr>
              <a:t>5.6 Function</a:t>
            </a:r>
            <a:endParaRPr sz="1200">
              <a:latin typeface="Raleway"/>
              <a:ea typeface="Raleway"/>
              <a:cs typeface="Raleway"/>
              <a:sym typeface="Raleway"/>
            </a:endParaRPr>
          </a:p>
          <a:p>
            <a:pPr indent="0" lvl="0" marL="0" rtl="0" algn="l">
              <a:lnSpc>
                <a:spcPct val="150000"/>
              </a:lnSpc>
              <a:spcBef>
                <a:spcPts val="0"/>
              </a:spcBef>
              <a:spcAft>
                <a:spcPts val="0"/>
              </a:spcAft>
              <a:buNone/>
            </a:pPr>
            <a:r>
              <a:t/>
            </a:r>
            <a:endParaRPr>
              <a:latin typeface="Raleway"/>
              <a:ea typeface="Raleway"/>
              <a:cs typeface="Raleway"/>
              <a:sym typeface="Raleway"/>
            </a:endParaRPr>
          </a:p>
        </p:txBody>
      </p:sp>
      <p:pic>
        <p:nvPicPr>
          <p:cNvPr id="64" name="Google Shape;64;p14"/>
          <p:cNvPicPr preferRelativeResize="0"/>
          <p:nvPr/>
        </p:nvPicPr>
        <p:blipFill rotWithShape="1">
          <a:blip r:embed="rId3">
            <a:alphaModFix amt="58000"/>
          </a:blip>
          <a:srcRect b="10854" l="34588" r="3603" t="7225"/>
          <a:stretch/>
        </p:blipFill>
        <p:spPr>
          <a:xfrm>
            <a:off x="4969925" y="773300"/>
            <a:ext cx="3873500" cy="3421949"/>
          </a:xfrm>
          <a:prstGeom prst="rect">
            <a:avLst/>
          </a:prstGeom>
          <a:noFill/>
          <a:ln>
            <a:noFill/>
          </a:ln>
        </p:spPr>
      </p:pic>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solidFill>
                <a:srgbClr val="12002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4294967295"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388620" lvl="0" marL="457200" rtl="0" algn="l">
              <a:spcBef>
                <a:spcPts val="0"/>
              </a:spcBef>
              <a:spcAft>
                <a:spcPts val="0"/>
              </a:spcAft>
              <a:buClr>
                <a:srgbClr val="12002E"/>
              </a:buClr>
              <a:buSzPts val="2520"/>
              <a:buFont typeface="Raleway SemiBold"/>
              <a:buAutoNum type="arabicPeriod"/>
            </a:pPr>
            <a:r>
              <a:rPr lang="pt-BR" sz="2520">
                <a:solidFill>
                  <a:srgbClr val="12002E"/>
                </a:solidFill>
                <a:latin typeface="Raleway SemiBold"/>
                <a:ea typeface="Raleway SemiBold"/>
                <a:cs typeface="Raleway SemiBold"/>
                <a:sym typeface="Raleway SemiBold"/>
              </a:rPr>
              <a:t>O que são</a:t>
            </a:r>
            <a:r>
              <a:rPr lang="pt-BR" sz="2520">
                <a:solidFill>
                  <a:srgbClr val="12002E"/>
                </a:solidFill>
                <a:latin typeface="Raleway SemiBold"/>
                <a:ea typeface="Raleway SemiBold"/>
                <a:cs typeface="Raleway SemiBold"/>
                <a:sym typeface="Raleway SemiBold"/>
              </a:rPr>
              <a:t> Sistemas de Bancos de Dados?</a:t>
            </a:r>
            <a:endParaRPr sz="2520">
              <a:solidFill>
                <a:srgbClr val="12002E"/>
              </a:solidFill>
              <a:latin typeface="Raleway SemiBold"/>
              <a:ea typeface="Raleway SemiBold"/>
              <a:cs typeface="Raleway SemiBold"/>
              <a:sym typeface="Raleway SemiBold"/>
            </a:endParaRPr>
          </a:p>
        </p:txBody>
      </p:sp>
      <p:sp>
        <p:nvSpPr>
          <p:cNvPr id="71" name="Google Shape;71;p15"/>
          <p:cNvSpPr txBox="1"/>
          <p:nvPr/>
        </p:nvSpPr>
        <p:spPr>
          <a:xfrm>
            <a:off x="637350" y="1338725"/>
            <a:ext cx="45453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Motivação e histórico</a:t>
            </a:r>
            <a:endParaRPr>
              <a:solidFill>
                <a:srgbClr val="12002E"/>
              </a:solidFill>
              <a:latin typeface="Raleway Medium"/>
              <a:ea typeface="Raleway Medium"/>
              <a:cs typeface="Raleway Medium"/>
              <a:sym typeface="Raleway Medium"/>
            </a:endParaRPr>
          </a:p>
        </p:txBody>
      </p:sp>
      <p:grpSp>
        <p:nvGrpSpPr>
          <p:cNvPr id="72" name="Google Shape;72;p15"/>
          <p:cNvGrpSpPr/>
          <p:nvPr/>
        </p:nvGrpSpPr>
        <p:grpSpPr>
          <a:xfrm>
            <a:off x="6027550" y="1338716"/>
            <a:ext cx="2370664" cy="1217316"/>
            <a:chOff x="5587975" y="2919400"/>
            <a:chExt cx="3182100" cy="1830000"/>
          </a:xfrm>
        </p:grpSpPr>
        <p:sp>
          <p:nvSpPr>
            <p:cNvPr id="73" name="Google Shape;73;p15"/>
            <p:cNvSpPr/>
            <p:nvPr/>
          </p:nvSpPr>
          <p:spPr>
            <a:xfrm>
              <a:off x="5587975" y="2919400"/>
              <a:ext cx="3182100" cy="1830000"/>
            </a:xfrm>
            <a:prstGeom prst="rect">
              <a:avLst/>
            </a:prstGeom>
            <a:noFill/>
            <a:ln cap="flat" cmpd="sng" w="9525">
              <a:solidFill>
                <a:srgbClr val="12002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5837300" y="3278302"/>
              <a:ext cx="1284075" cy="1177677"/>
            </a:xfrm>
            <a:prstGeom prst="rect">
              <a:avLst/>
            </a:prstGeom>
            <a:noFill/>
            <a:ln>
              <a:noFill/>
            </a:ln>
          </p:spPr>
        </p:pic>
        <p:pic>
          <p:nvPicPr>
            <p:cNvPr id="75" name="Google Shape;75;p15"/>
            <p:cNvPicPr preferRelativeResize="0"/>
            <p:nvPr/>
          </p:nvPicPr>
          <p:blipFill>
            <a:blip r:embed="rId4">
              <a:alphaModFix/>
            </a:blip>
            <a:stretch>
              <a:fillRect/>
            </a:stretch>
          </p:blipFill>
          <p:spPr>
            <a:xfrm>
              <a:off x="7621075" y="3147775"/>
              <a:ext cx="741925" cy="1373251"/>
            </a:xfrm>
            <a:prstGeom prst="rect">
              <a:avLst/>
            </a:prstGeom>
            <a:noFill/>
            <a:ln>
              <a:noFill/>
            </a:ln>
          </p:spPr>
        </p:pic>
      </p:grpSp>
      <p:sp>
        <p:nvSpPr>
          <p:cNvPr id="76" name="Google Shape;76;p15"/>
          <p:cNvSpPr txBox="1"/>
          <p:nvPr/>
        </p:nvSpPr>
        <p:spPr>
          <a:xfrm>
            <a:off x="663225" y="1859850"/>
            <a:ext cx="4545300" cy="6465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SzPts val="1200"/>
              <a:buFont typeface="Raleway"/>
              <a:buChar char="●"/>
            </a:pPr>
            <a:r>
              <a:rPr lang="pt-BR" sz="1200">
                <a:latin typeface="Raleway"/>
                <a:ea typeface="Raleway"/>
                <a:cs typeface="Raleway"/>
                <a:sym typeface="Raleway"/>
              </a:rPr>
              <a:t>Antes da existência dos bancos de dados, os dados eram armazenados em arquivos .txt  </a:t>
            </a:r>
            <a:endParaRPr sz="1200">
              <a:latin typeface="Raleway"/>
              <a:ea typeface="Raleway"/>
              <a:cs typeface="Raleway"/>
              <a:sym typeface="Raleway"/>
            </a:endParaRPr>
          </a:p>
        </p:txBody>
      </p:sp>
      <p:sp>
        <p:nvSpPr>
          <p:cNvPr id="77" name="Google Shape;77;p15"/>
          <p:cNvSpPr txBox="1"/>
          <p:nvPr/>
        </p:nvSpPr>
        <p:spPr>
          <a:xfrm>
            <a:off x="637350" y="2516019"/>
            <a:ext cx="4545300" cy="9234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SzPts val="1200"/>
              <a:buFont typeface="Raleway"/>
              <a:buChar char="●"/>
            </a:pPr>
            <a:r>
              <a:rPr b="1" lang="pt-BR" sz="1200">
                <a:latin typeface="Raleway"/>
                <a:ea typeface="Raleway"/>
                <a:cs typeface="Raleway"/>
                <a:sym typeface="Raleway"/>
              </a:rPr>
              <a:t>Problemas:</a:t>
            </a:r>
            <a:r>
              <a:rPr lang="pt-BR" sz="1200">
                <a:latin typeface="Raleway"/>
                <a:ea typeface="Raleway"/>
                <a:cs typeface="Raleway"/>
                <a:sym typeface="Raleway"/>
              </a:rPr>
              <a:t> anomalias de acesso concorrente, não havia garantia de integridade dos dados, pouca segurança, entre outros.</a:t>
            </a:r>
            <a:endParaRPr sz="1200">
              <a:latin typeface="Raleway"/>
              <a:ea typeface="Raleway"/>
              <a:cs typeface="Raleway"/>
              <a:sym typeface="Raleway"/>
            </a:endParaRPr>
          </a:p>
        </p:txBody>
      </p:sp>
      <p:grpSp>
        <p:nvGrpSpPr>
          <p:cNvPr id="78" name="Google Shape;78;p15"/>
          <p:cNvGrpSpPr/>
          <p:nvPr/>
        </p:nvGrpSpPr>
        <p:grpSpPr>
          <a:xfrm>
            <a:off x="637350" y="2618625"/>
            <a:ext cx="7760874" cy="2629498"/>
            <a:chOff x="637350" y="2618625"/>
            <a:chExt cx="7760874" cy="2629498"/>
          </a:xfrm>
        </p:grpSpPr>
        <p:sp>
          <p:nvSpPr>
            <p:cNvPr id="79" name="Google Shape;79;p15"/>
            <p:cNvSpPr txBox="1"/>
            <p:nvPr/>
          </p:nvSpPr>
          <p:spPr>
            <a:xfrm>
              <a:off x="637350" y="3439423"/>
              <a:ext cx="4545300" cy="18087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SzPts val="1200"/>
                <a:buFont typeface="Raleway"/>
                <a:buChar char="●"/>
              </a:pPr>
              <a:r>
                <a:rPr b="1" lang="pt-BR" sz="1200">
                  <a:latin typeface="Raleway"/>
                  <a:ea typeface="Raleway"/>
                  <a:cs typeface="Raleway"/>
                  <a:sym typeface="Raleway"/>
                </a:rPr>
                <a:t>Solução: Sistemas de Bancos de Dados (SBDs)</a:t>
              </a:r>
              <a:endParaRPr sz="1200">
                <a:latin typeface="Raleway"/>
                <a:ea typeface="Raleway"/>
                <a:cs typeface="Raleway"/>
                <a:sym typeface="Raleway"/>
              </a:endParaRPr>
            </a:p>
            <a:p>
              <a:pPr indent="0" lvl="0" marL="457200" rtl="0" algn="just">
                <a:lnSpc>
                  <a:spcPct val="150000"/>
                </a:lnSpc>
                <a:spcBef>
                  <a:spcPts val="0"/>
                </a:spcBef>
                <a:spcAft>
                  <a:spcPts val="0"/>
                </a:spcAft>
                <a:buNone/>
              </a:pPr>
              <a:r>
                <a:rPr lang="pt-BR" sz="1200">
                  <a:latin typeface="Raleway"/>
                  <a:ea typeface="Raleway"/>
                  <a:cs typeface="Raleway"/>
                  <a:sym typeface="Raleway"/>
                </a:rPr>
                <a:t>Conjunto de dados inter-relacionados (BD) </a:t>
              </a:r>
              <a:endParaRPr sz="1200">
                <a:latin typeface="Raleway"/>
                <a:ea typeface="Raleway"/>
                <a:cs typeface="Raleway"/>
                <a:sym typeface="Raleway"/>
              </a:endParaRPr>
            </a:p>
            <a:p>
              <a:pPr indent="0" lvl="0" marL="457200" rtl="0" algn="ctr">
                <a:lnSpc>
                  <a:spcPct val="150000"/>
                </a:lnSpc>
                <a:spcBef>
                  <a:spcPts val="0"/>
                </a:spcBef>
                <a:spcAft>
                  <a:spcPts val="0"/>
                </a:spcAft>
                <a:buNone/>
              </a:pPr>
              <a:r>
                <a:rPr lang="pt-BR" sz="1300">
                  <a:latin typeface="Raleway"/>
                  <a:ea typeface="Raleway"/>
                  <a:cs typeface="Raleway"/>
                  <a:sym typeface="Raleway"/>
                </a:rPr>
                <a:t>+</a:t>
              </a:r>
              <a:r>
                <a:rPr b="1" lang="pt-BR" sz="1300">
                  <a:latin typeface="Raleway"/>
                  <a:ea typeface="Raleway"/>
                  <a:cs typeface="Raleway"/>
                  <a:sym typeface="Raleway"/>
                </a:rPr>
                <a:t> </a:t>
              </a:r>
              <a:endParaRPr b="1" sz="1300">
                <a:latin typeface="Raleway"/>
                <a:ea typeface="Raleway"/>
                <a:cs typeface="Raleway"/>
                <a:sym typeface="Raleway"/>
              </a:endParaRPr>
            </a:p>
            <a:p>
              <a:pPr indent="0" lvl="0" marL="457200" rtl="0" algn="just">
                <a:lnSpc>
                  <a:spcPct val="150000"/>
                </a:lnSpc>
                <a:spcBef>
                  <a:spcPts val="0"/>
                </a:spcBef>
                <a:spcAft>
                  <a:spcPts val="0"/>
                </a:spcAft>
                <a:buNone/>
              </a:pPr>
              <a:r>
                <a:rPr lang="pt-BR" sz="1200">
                  <a:latin typeface="Raleway"/>
                  <a:ea typeface="Raleway"/>
                  <a:cs typeface="Raleway"/>
                  <a:sym typeface="Raleway"/>
                </a:rPr>
                <a:t>Sistemas de Gerenciamento de Bancos de Dados (SGBD)  </a:t>
              </a:r>
              <a:endParaRPr sz="1200">
                <a:latin typeface="Raleway"/>
                <a:ea typeface="Raleway"/>
                <a:cs typeface="Raleway"/>
                <a:sym typeface="Raleway"/>
              </a:endParaRPr>
            </a:p>
            <a:p>
              <a:pPr indent="0" lvl="0" marL="457200" rtl="0" algn="just">
                <a:lnSpc>
                  <a:spcPct val="150000"/>
                </a:lnSpc>
                <a:spcBef>
                  <a:spcPts val="0"/>
                </a:spcBef>
                <a:spcAft>
                  <a:spcPts val="0"/>
                </a:spcAft>
                <a:buNone/>
              </a:pPr>
              <a:r>
                <a:t/>
              </a:r>
              <a:endParaRPr>
                <a:latin typeface="Raleway"/>
                <a:ea typeface="Raleway"/>
                <a:cs typeface="Raleway"/>
                <a:sym typeface="Raleway"/>
              </a:endParaRPr>
            </a:p>
          </p:txBody>
        </p:sp>
        <p:pic>
          <p:nvPicPr>
            <p:cNvPr id="80" name="Google Shape;80;p15"/>
            <p:cNvPicPr preferRelativeResize="0"/>
            <p:nvPr/>
          </p:nvPicPr>
          <p:blipFill>
            <a:blip r:embed="rId5">
              <a:alphaModFix/>
            </a:blip>
            <a:stretch>
              <a:fillRect/>
            </a:stretch>
          </p:blipFill>
          <p:spPr>
            <a:xfrm>
              <a:off x="6027550" y="3182800"/>
              <a:ext cx="2370674" cy="1528579"/>
            </a:xfrm>
            <a:prstGeom prst="rect">
              <a:avLst/>
            </a:prstGeom>
            <a:noFill/>
            <a:ln cap="flat" cmpd="sng" w="9525">
              <a:solidFill>
                <a:srgbClr val="12002E"/>
              </a:solidFill>
              <a:prstDash val="solid"/>
              <a:round/>
              <a:headEnd len="sm" w="sm" type="none"/>
              <a:tailEnd len="sm" w="sm" type="none"/>
            </a:ln>
          </p:spPr>
        </p:pic>
        <p:cxnSp>
          <p:nvCxnSpPr>
            <p:cNvPr id="81" name="Google Shape;81;p15"/>
            <p:cNvCxnSpPr/>
            <p:nvPr/>
          </p:nvCxnSpPr>
          <p:spPr>
            <a:xfrm>
              <a:off x="7212899" y="2618625"/>
              <a:ext cx="0" cy="501600"/>
            </a:xfrm>
            <a:prstGeom prst="straightConnector1">
              <a:avLst/>
            </a:prstGeom>
            <a:noFill/>
            <a:ln cap="flat" cmpd="sng" w="19050">
              <a:solidFill>
                <a:srgbClr val="12002E"/>
              </a:solidFill>
              <a:prstDash val="solid"/>
              <a:round/>
              <a:headEnd len="med" w="med" type="none"/>
              <a:tailEnd len="med" w="med" type="triangle"/>
            </a:ln>
          </p:spPr>
        </p:cxnSp>
      </p:gr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600"/>
                                        <p:tgtEl>
                                          <p:spTgt spid="7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4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9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4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4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4294967295"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2.   Classificação de SBDs</a:t>
            </a:r>
            <a:endParaRPr sz="2520">
              <a:solidFill>
                <a:srgbClr val="12002E"/>
              </a:solidFill>
              <a:latin typeface="Raleway SemiBold"/>
              <a:ea typeface="Raleway SemiBold"/>
              <a:cs typeface="Raleway SemiBold"/>
              <a:sym typeface="Raleway SemiBold"/>
            </a:endParaRPr>
          </a:p>
        </p:txBody>
      </p:sp>
      <p:sp>
        <p:nvSpPr>
          <p:cNvPr id="88" name="Google Shape;88;p16"/>
          <p:cNvSpPr txBox="1"/>
          <p:nvPr/>
        </p:nvSpPr>
        <p:spPr>
          <a:xfrm>
            <a:off x="4743050" y="1338733"/>
            <a:ext cx="37935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Não-relacional</a:t>
            </a:r>
            <a:endParaRPr>
              <a:solidFill>
                <a:srgbClr val="12002E"/>
              </a:solidFill>
              <a:latin typeface="Raleway Medium"/>
              <a:ea typeface="Raleway Medium"/>
              <a:cs typeface="Raleway Medium"/>
              <a:sym typeface="Raleway Medium"/>
            </a:endParaRPr>
          </a:p>
        </p:txBody>
      </p:sp>
      <p:grpSp>
        <p:nvGrpSpPr>
          <p:cNvPr id="89" name="Google Shape;89;p16"/>
          <p:cNvGrpSpPr/>
          <p:nvPr/>
        </p:nvGrpSpPr>
        <p:grpSpPr>
          <a:xfrm>
            <a:off x="637350" y="1338725"/>
            <a:ext cx="3793500" cy="3538838"/>
            <a:chOff x="637350" y="1338725"/>
            <a:chExt cx="3793500" cy="3538838"/>
          </a:xfrm>
        </p:grpSpPr>
        <p:sp>
          <p:nvSpPr>
            <p:cNvPr id="90" name="Google Shape;90;p16"/>
            <p:cNvSpPr txBox="1"/>
            <p:nvPr/>
          </p:nvSpPr>
          <p:spPr>
            <a:xfrm>
              <a:off x="637350" y="1338725"/>
              <a:ext cx="37935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Relacional</a:t>
              </a:r>
              <a:endParaRPr>
                <a:solidFill>
                  <a:srgbClr val="12002E"/>
                </a:solidFill>
                <a:latin typeface="Raleway Medium"/>
                <a:ea typeface="Raleway Medium"/>
                <a:cs typeface="Raleway Medium"/>
                <a:sym typeface="Raleway Medium"/>
              </a:endParaRPr>
            </a:p>
          </p:txBody>
        </p:sp>
        <p:sp>
          <p:nvSpPr>
            <p:cNvPr id="91" name="Google Shape;91;p16"/>
            <p:cNvSpPr txBox="1"/>
            <p:nvPr/>
          </p:nvSpPr>
          <p:spPr>
            <a:xfrm>
              <a:off x="637350" y="1878075"/>
              <a:ext cx="3793500" cy="1200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pt-BR" sz="1200">
                  <a:solidFill>
                    <a:schemeClr val="dk1"/>
                  </a:solidFill>
                  <a:latin typeface="Raleway"/>
                  <a:ea typeface="Raleway"/>
                  <a:cs typeface="Raleway"/>
                  <a:sym typeface="Raleway"/>
                </a:rPr>
                <a:t>Sã</a:t>
              </a:r>
              <a:r>
                <a:rPr lang="pt-BR" sz="1200">
                  <a:solidFill>
                    <a:schemeClr val="dk1"/>
                  </a:solidFill>
                  <a:latin typeface="Raleway"/>
                  <a:ea typeface="Raleway"/>
                  <a:cs typeface="Raleway"/>
                  <a:sym typeface="Raleway"/>
                </a:rPr>
                <a:t>o </a:t>
              </a:r>
              <a:r>
                <a:rPr lang="pt-BR" sz="1200">
                  <a:solidFill>
                    <a:schemeClr val="dk1"/>
                  </a:solidFill>
                  <a:highlight>
                    <a:schemeClr val="lt1"/>
                  </a:highlight>
                  <a:latin typeface="Raleway"/>
                  <a:ea typeface="Raleway"/>
                  <a:cs typeface="Raleway"/>
                  <a:sym typeface="Raleway"/>
                </a:rPr>
                <a:t>uma forma intuitiva e direta de representar os dados em </a:t>
              </a:r>
              <a:r>
                <a:rPr b="1" lang="pt-BR" sz="1200">
                  <a:solidFill>
                    <a:schemeClr val="dk1"/>
                  </a:solidFill>
                  <a:highlight>
                    <a:schemeClr val="lt1"/>
                  </a:highlight>
                  <a:latin typeface="Raleway"/>
                  <a:ea typeface="Raleway"/>
                  <a:cs typeface="Raleway"/>
                  <a:sym typeface="Raleway"/>
                </a:rPr>
                <a:t>tabelas</a:t>
              </a:r>
              <a:r>
                <a:rPr lang="pt-BR" sz="1200">
                  <a:solidFill>
                    <a:schemeClr val="dk1"/>
                  </a:solidFill>
                  <a:highlight>
                    <a:schemeClr val="lt1"/>
                  </a:highlight>
                  <a:latin typeface="Raleway"/>
                  <a:ea typeface="Raleway"/>
                  <a:cs typeface="Raleway"/>
                  <a:sym typeface="Raleway"/>
                </a:rPr>
                <a:t>, que também são chamados de </a:t>
              </a:r>
              <a:r>
                <a:rPr b="1" lang="pt-BR" sz="1200">
                  <a:solidFill>
                    <a:schemeClr val="dk1"/>
                  </a:solidFill>
                  <a:highlight>
                    <a:schemeClr val="lt1"/>
                  </a:highlight>
                  <a:latin typeface="Raleway"/>
                  <a:ea typeface="Raleway"/>
                  <a:cs typeface="Raleway"/>
                  <a:sym typeface="Raleway"/>
                </a:rPr>
                <a:t>relações</a:t>
              </a:r>
              <a:r>
                <a:rPr lang="pt-BR" sz="1200">
                  <a:solidFill>
                    <a:schemeClr val="dk1"/>
                  </a:solidFill>
                  <a:highlight>
                    <a:schemeClr val="lt1"/>
                  </a:highlight>
                  <a:latin typeface="Raleway"/>
                  <a:ea typeface="Raleway"/>
                  <a:cs typeface="Raleway"/>
                  <a:sym typeface="Raleway"/>
                </a:rPr>
                <a:t>.</a:t>
              </a:r>
              <a:endParaRPr sz="1000">
                <a:solidFill>
                  <a:schemeClr val="dk1"/>
                </a:solidFill>
                <a:highlight>
                  <a:schemeClr val="lt1"/>
                </a:highlight>
              </a:endParaRPr>
            </a:p>
            <a:p>
              <a:pPr indent="0" lvl="0" marL="0" rtl="0" algn="just">
                <a:lnSpc>
                  <a:spcPct val="150000"/>
                </a:lnSpc>
                <a:spcBef>
                  <a:spcPts val="0"/>
                </a:spcBef>
                <a:spcAft>
                  <a:spcPts val="0"/>
                </a:spcAft>
                <a:buNone/>
              </a:pPr>
              <a:r>
                <a:t/>
              </a:r>
              <a:endParaRPr sz="1200">
                <a:latin typeface="Raleway"/>
                <a:ea typeface="Raleway"/>
                <a:cs typeface="Raleway"/>
                <a:sym typeface="Raleway"/>
              </a:endParaRPr>
            </a:p>
          </p:txBody>
        </p:sp>
        <p:pic>
          <p:nvPicPr>
            <p:cNvPr id="92" name="Google Shape;92;p16"/>
            <p:cNvPicPr preferRelativeResize="0"/>
            <p:nvPr/>
          </p:nvPicPr>
          <p:blipFill>
            <a:blip r:embed="rId3">
              <a:alphaModFix/>
            </a:blip>
            <a:stretch>
              <a:fillRect/>
            </a:stretch>
          </p:blipFill>
          <p:spPr>
            <a:xfrm>
              <a:off x="1475226" y="2773238"/>
              <a:ext cx="2117757" cy="2104325"/>
            </a:xfrm>
            <a:prstGeom prst="rect">
              <a:avLst/>
            </a:prstGeom>
            <a:noFill/>
            <a:ln>
              <a:noFill/>
            </a:ln>
          </p:spPr>
        </p:pic>
      </p:grpSp>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94" name="Google Shape;94;p16"/>
          <p:cNvSpPr txBox="1"/>
          <p:nvPr/>
        </p:nvSpPr>
        <p:spPr>
          <a:xfrm>
            <a:off x="4743050" y="1989675"/>
            <a:ext cx="37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5" name="Google Shape;95;p16"/>
          <p:cNvSpPr txBox="1"/>
          <p:nvPr/>
        </p:nvSpPr>
        <p:spPr>
          <a:xfrm>
            <a:off x="4740925" y="1889486"/>
            <a:ext cx="3793500" cy="923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pt-BR" sz="1200">
                <a:latin typeface="Raleway"/>
                <a:ea typeface="Raleway"/>
                <a:cs typeface="Raleway"/>
                <a:sym typeface="Raleway"/>
              </a:rPr>
              <a:t>Também chamados de NoSQL, foram concebidos para armazenar, distribuir e acessar dados usando diferentes tipos de métodos (não há relações).</a:t>
            </a:r>
            <a:endParaRPr sz="1200">
              <a:latin typeface="Raleway"/>
              <a:ea typeface="Raleway"/>
              <a:cs typeface="Raleway"/>
              <a:sym typeface="Raleway"/>
            </a:endParaRPr>
          </a:p>
        </p:txBody>
      </p:sp>
      <p:pic>
        <p:nvPicPr>
          <p:cNvPr id="96" name="Google Shape;96;p16"/>
          <p:cNvPicPr preferRelativeResize="0"/>
          <p:nvPr/>
        </p:nvPicPr>
        <p:blipFill>
          <a:blip r:embed="rId4">
            <a:alphaModFix/>
          </a:blip>
          <a:stretch>
            <a:fillRect/>
          </a:stretch>
        </p:blipFill>
        <p:spPr>
          <a:xfrm>
            <a:off x="4743050" y="3125600"/>
            <a:ext cx="3793500" cy="11013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4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4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4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4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4294967295"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2</a:t>
            </a:r>
            <a:r>
              <a:rPr lang="pt-BR" sz="2520">
                <a:solidFill>
                  <a:srgbClr val="12002E"/>
                </a:solidFill>
                <a:latin typeface="Raleway SemiBold"/>
                <a:ea typeface="Raleway SemiBold"/>
                <a:cs typeface="Raleway SemiBold"/>
                <a:sym typeface="Raleway SemiBold"/>
              </a:rPr>
              <a:t>.   Classificação de SBDs</a:t>
            </a:r>
            <a:endParaRPr sz="2520">
              <a:solidFill>
                <a:srgbClr val="12002E"/>
              </a:solidFill>
              <a:latin typeface="Raleway SemiBold"/>
              <a:ea typeface="Raleway SemiBold"/>
              <a:cs typeface="Raleway SemiBold"/>
              <a:sym typeface="Raleway SemiBold"/>
            </a:endParaRPr>
          </a:p>
        </p:txBody>
      </p:sp>
      <p:sp>
        <p:nvSpPr>
          <p:cNvPr id="102" name="Google Shape;102;p17"/>
          <p:cNvSpPr txBox="1"/>
          <p:nvPr/>
        </p:nvSpPr>
        <p:spPr>
          <a:xfrm>
            <a:off x="4743050" y="1338733"/>
            <a:ext cx="37935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Não-relacional</a:t>
            </a:r>
            <a:endParaRPr>
              <a:solidFill>
                <a:srgbClr val="12002E"/>
              </a:solidFill>
              <a:latin typeface="Raleway Medium"/>
              <a:ea typeface="Raleway Medium"/>
              <a:cs typeface="Raleway Medium"/>
              <a:sym typeface="Raleway Medium"/>
            </a:endParaRPr>
          </a:p>
        </p:txBody>
      </p:sp>
      <p:sp>
        <p:nvSpPr>
          <p:cNvPr id="103" name="Google Shape;103;p17"/>
          <p:cNvSpPr txBox="1"/>
          <p:nvPr/>
        </p:nvSpPr>
        <p:spPr>
          <a:xfrm>
            <a:off x="637350" y="1338725"/>
            <a:ext cx="37935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Relacional</a:t>
            </a:r>
            <a:endParaRPr>
              <a:solidFill>
                <a:srgbClr val="12002E"/>
              </a:solidFill>
              <a:latin typeface="Raleway Medium"/>
              <a:ea typeface="Raleway Medium"/>
              <a:cs typeface="Raleway Medium"/>
              <a:sym typeface="Raleway Medium"/>
            </a:endParaRPr>
          </a:p>
        </p:txBody>
      </p:sp>
      <p:pic>
        <p:nvPicPr>
          <p:cNvPr id="104" name="Google Shape;104;p17"/>
          <p:cNvPicPr preferRelativeResize="0"/>
          <p:nvPr/>
        </p:nvPicPr>
        <p:blipFill>
          <a:blip r:embed="rId3">
            <a:alphaModFix/>
          </a:blip>
          <a:stretch>
            <a:fillRect/>
          </a:stretch>
        </p:blipFill>
        <p:spPr>
          <a:xfrm>
            <a:off x="637350" y="2456412"/>
            <a:ext cx="3793499" cy="1779738"/>
          </a:xfrm>
          <a:prstGeom prst="rect">
            <a:avLst/>
          </a:prstGeom>
          <a:noFill/>
          <a:ln>
            <a:noFill/>
          </a:ln>
        </p:spPr>
      </p:pic>
      <p:sp>
        <p:nvSpPr>
          <p:cNvPr id="105" name="Google Shape;105;p17"/>
          <p:cNvSpPr txBox="1"/>
          <p:nvPr/>
        </p:nvSpPr>
        <p:spPr>
          <a:xfrm>
            <a:off x="637350" y="1954300"/>
            <a:ext cx="37935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pt-BR" sz="1200">
                <a:solidFill>
                  <a:schemeClr val="dk1"/>
                </a:solidFill>
                <a:latin typeface="Raleway"/>
                <a:ea typeface="Raleway"/>
                <a:cs typeface="Raleway"/>
                <a:sym typeface="Raleway"/>
              </a:rPr>
              <a:t>Principais bancos de dados relacionais:</a:t>
            </a:r>
            <a:endParaRPr sz="1000">
              <a:solidFill>
                <a:schemeClr val="dk1"/>
              </a:solidFill>
              <a:highlight>
                <a:schemeClr val="lt1"/>
              </a:highlight>
            </a:endParaRPr>
          </a:p>
          <a:p>
            <a:pPr indent="0" lvl="0" marL="0" rtl="0" algn="just">
              <a:lnSpc>
                <a:spcPct val="150000"/>
              </a:lnSpc>
              <a:spcBef>
                <a:spcPts val="0"/>
              </a:spcBef>
              <a:spcAft>
                <a:spcPts val="0"/>
              </a:spcAft>
              <a:buNone/>
            </a:pPr>
            <a:r>
              <a:t/>
            </a:r>
            <a:endParaRPr sz="1200">
              <a:latin typeface="Raleway"/>
              <a:ea typeface="Raleway"/>
              <a:cs typeface="Raleway"/>
              <a:sym typeface="Raleway"/>
            </a:endParaRPr>
          </a:p>
        </p:txBody>
      </p:sp>
      <p:pic>
        <p:nvPicPr>
          <p:cNvPr id="106" name="Google Shape;106;p17"/>
          <p:cNvPicPr preferRelativeResize="0"/>
          <p:nvPr/>
        </p:nvPicPr>
        <p:blipFill>
          <a:blip r:embed="rId4">
            <a:alphaModFix/>
          </a:blip>
          <a:stretch>
            <a:fillRect/>
          </a:stretch>
        </p:blipFill>
        <p:spPr>
          <a:xfrm>
            <a:off x="4743050" y="2485863"/>
            <a:ext cx="3793499" cy="1720823"/>
          </a:xfrm>
          <a:prstGeom prst="rect">
            <a:avLst/>
          </a:prstGeom>
          <a:noFill/>
          <a:ln>
            <a:noFill/>
          </a:ln>
        </p:spPr>
      </p:pic>
      <p:sp>
        <p:nvSpPr>
          <p:cNvPr id="107" name="Google Shape;107;p17"/>
          <p:cNvSpPr txBox="1"/>
          <p:nvPr/>
        </p:nvSpPr>
        <p:spPr>
          <a:xfrm>
            <a:off x="4743050" y="1954300"/>
            <a:ext cx="37935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pt-BR" sz="1200">
                <a:solidFill>
                  <a:schemeClr val="dk1"/>
                </a:solidFill>
                <a:latin typeface="Raleway"/>
                <a:ea typeface="Raleway"/>
                <a:cs typeface="Raleway"/>
                <a:sym typeface="Raleway"/>
              </a:rPr>
              <a:t>Principais bancos de dados não-relacionais:</a:t>
            </a:r>
            <a:endParaRPr sz="1000">
              <a:solidFill>
                <a:schemeClr val="dk1"/>
              </a:solidFill>
              <a:highlight>
                <a:schemeClr val="lt1"/>
              </a:highlight>
            </a:endParaRPr>
          </a:p>
          <a:p>
            <a:pPr indent="0" lvl="0" marL="0" rtl="0" algn="just">
              <a:lnSpc>
                <a:spcPct val="150000"/>
              </a:lnSpc>
              <a:spcBef>
                <a:spcPts val="0"/>
              </a:spcBef>
              <a:spcAft>
                <a:spcPts val="0"/>
              </a:spcAft>
              <a:buNone/>
            </a:pPr>
            <a:r>
              <a:t/>
            </a:r>
            <a:endParaRPr sz="1200">
              <a:latin typeface="Raleway"/>
              <a:ea typeface="Raleway"/>
              <a:cs typeface="Raleway"/>
              <a:sym typeface="Raleway"/>
            </a:endParaRPr>
          </a:p>
        </p:txBody>
      </p:sp>
      <p:sp>
        <p:nvSpPr>
          <p:cNvPr id="108" name="Google Shape;10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637350" y="1338725"/>
            <a:ext cx="45453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Características</a:t>
            </a:r>
            <a:endParaRPr>
              <a:solidFill>
                <a:srgbClr val="12002E"/>
              </a:solidFill>
              <a:latin typeface="Raleway Medium"/>
              <a:ea typeface="Raleway Medium"/>
              <a:cs typeface="Raleway Medium"/>
              <a:sym typeface="Raleway Medium"/>
            </a:endParaRPr>
          </a:p>
        </p:txBody>
      </p:sp>
      <p:sp>
        <p:nvSpPr>
          <p:cNvPr id="114" name="Google Shape;114;p18"/>
          <p:cNvSpPr txBox="1"/>
          <p:nvPr>
            <p:ph idx="4294967295"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3</a:t>
            </a:r>
            <a:r>
              <a:rPr lang="pt-BR" sz="2520">
                <a:solidFill>
                  <a:srgbClr val="12002E"/>
                </a:solidFill>
                <a:latin typeface="Raleway SemiBold"/>
                <a:ea typeface="Raleway SemiBold"/>
                <a:cs typeface="Raleway SemiBold"/>
                <a:sym typeface="Raleway SemiBold"/>
              </a:rPr>
              <a:t>.   Bancos de dados relacionais</a:t>
            </a:r>
            <a:endParaRPr sz="2520">
              <a:solidFill>
                <a:srgbClr val="12002E"/>
              </a:solidFill>
              <a:latin typeface="Raleway SemiBold"/>
              <a:ea typeface="Raleway SemiBold"/>
              <a:cs typeface="Raleway SemiBold"/>
              <a:sym typeface="Raleway SemiBold"/>
            </a:endParaRPr>
          </a:p>
        </p:txBody>
      </p:sp>
      <p:sp>
        <p:nvSpPr>
          <p:cNvPr id="115" name="Google Shape;11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16" name="Google Shape;116;p18"/>
          <p:cNvSpPr txBox="1"/>
          <p:nvPr/>
        </p:nvSpPr>
        <p:spPr>
          <a:xfrm>
            <a:off x="658517" y="3127031"/>
            <a:ext cx="4545300" cy="9234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SzPts val="1200"/>
              <a:buFont typeface="Raleway"/>
              <a:buChar char="●"/>
            </a:pPr>
            <a:r>
              <a:rPr lang="pt-BR" sz="1200">
                <a:latin typeface="Raleway"/>
                <a:ea typeface="Raleway"/>
                <a:cs typeface="Raleway"/>
                <a:sym typeface="Raleway"/>
              </a:rPr>
              <a:t>Utilizam linguagem SQL que permite o uso em aplicações que envolvem gestão de diversas operações.</a:t>
            </a:r>
            <a:endParaRPr b="1" sz="1200">
              <a:latin typeface="Raleway"/>
              <a:ea typeface="Raleway"/>
              <a:cs typeface="Raleway"/>
              <a:sym typeface="Raleway"/>
            </a:endParaRPr>
          </a:p>
        </p:txBody>
      </p:sp>
      <p:sp>
        <p:nvSpPr>
          <p:cNvPr id="117" name="Google Shape;117;p18"/>
          <p:cNvSpPr txBox="1"/>
          <p:nvPr/>
        </p:nvSpPr>
        <p:spPr>
          <a:xfrm>
            <a:off x="658517" y="4117631"/>
            <a:ext cx="4545300" cy="6465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SzPts val="1200"/>
              <a:buFont typeface="Raleway"/>
              <a:buChar char="●"/>
            </a:pPr>
            <a:r>
              <a:rPr lang="pt-BR" sz="1200">
                <a:latin typeface="Raleway"/>
                <a:ea typeface="Raleway"/>
                <a:cs typeface="Raleway"/>
                <a:sym typeface="Raleway"/>
              </a:rPr>
              <a:t>União de tabelas através do uso de </a:t>
            </a:r>
            <a:r>
              <a:rPr b="1" lang="pt-BR" sz="1200">
                <a:latin typeface="Raleway"/>
                <a:ea typeface="Raleway"/>
                <a:cs typeface="Raleway"/>
                <a:sym typeface="Raleway"/>
              </a:rPr>
              <a:t>chaves estrangeiras</a:t>
            </a:r>
            <a:endParaRPr b="1" sz="1200">
              <a:latin typeface="Raleway"/>
              <a:ea typeface="Raleway"/>
              <a:cs typeface="Raleway"/>
              <a:sym typeface="Raleway"/>
            </a:endParaRPr>
          </a:p>
        </p:txBody>
      </p:sp>
      <p:sp>
        <p:nvSpPr>
          <p:cNvPr id="118" name="Google Shape;118;p18"/>
          <p:cNvSpPr txBox="1"/>
          <p:nvPr/>
        </p:nvSpPr>
        <p:spPr>
          <a:xfrm>
            <a:off x="5425725" y="1852800"/>
            <a:ext cx="3378300" cy="6465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SzPts val="1200"/>
              <a:buFont typeface="Raleway"/>
              <a:buChar char="●"/>
            </a:pPr>
            <a:r>
              <a:rPr lang="pt-BR" sz="1200">
                <a:latin typeface="Raleway"/>
                <a:ea typeface="Raleway"/>
                <a:cs typeface="Raleway"/>
                <a:sym typeface="Raleway"/>
              </a:rPr>
              <a:t>Restrições de integridade: chave primária e integridade referencial</a:t>
            </a:r>
            <a:endParaRPr b="1" sz="1200">
              <a:latin typeface="Raleway"/>
              <a:ea typeface="Raleway"/>
              <a:cs typeface="Raleway"/>
              <a:sym typeface="Raleway"/>
            </a:endParaRPr>
          </a:p>
        </p:txBody>
      </p:sp>
      <p:grpSp>
        <p:nvGrpSpPr>
          <p:cNvPr id="119" name="Google Shape;119;p18"/>
          <p:cNvGrpSpPr/>
          <p:nvPr/>
        </p:nvGrpSpPr>
        <p:grpSpPr>
          <a:xfrm>
            <a:off x="658517" y="1859850"/>
            <a:ext cx="8173795" cy="2470200"/>
            <a:chOff x="658517" y="1859850"/>
            <a:chExt cx="8173795" cy="2470200"/>
          </a:xfrm>
        </p:grpSpPr>
        <p:grpSp>
          <p:nvGrpSpPr>
            <p:cNvPr id="120" name="Google Shape;120;p18"/>
            <p:cNvGrpSpPr/>
            <p:nvPr/>
          </p:nvGrpSpPr>
          <p:grpSpPr>
            <a:xfrm>
              <a:off x="658517" y="1859850"/>
              <a:ext cx="4550008" cy="1255481"/>
              <a:chOff x="658517" y="1859850"/>
              <a:chExt cx="4550008" cy="1255481"/>
            </a:xfrm>
          </p:grpSpPr>
          <p:sp>
            <p:nvSpPr>
              <p:cNvPr id="121" name="Google Shape;121;p18"/>
              <p:cNvSpPr txBox="1"/>
              <p:nvPr/>
            </p:nvSpPr>
            <p:spPr>
              <a:xfrm>
                <a:off x="663225" y="1859850"/>
                <a:ext cx="4545300" cy="3693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SzPts val="1200"/>
                  <a:buFont typeface="Raleway"/>
                  <a:buChar char="●"/>
                </a:pPr>
                <a:r>
                  <a:rPr lang="pt-BR" sz="1200">
                    <a:latin typeface="Raleway"/>
                    <a:ea typeface="Raleway"/>
                    <a:cs typeface="Raleway"/>
                    <a:sym typeface="Raleway"/>
                  </a:rPr>
                  <a:t>Tabelas compostas por:</a:t>
                </a:r>
                <a:endParaRPr sz="1200">
                  <a:latin typeface="Raleway"/>
                  <a:ea typeface="Raleway"/>
                  <a:cs typeface="Raleway"/>
                  <a:sym typeface="Raleway"/>
                </a:endParaRPr>
              </a:p>
            </p:txBody>
          </p:sp>
          <p:sp>
            <p:nvSpPr>
              <p:cNvPr id="122" name="Google Shape;122;p18"/>
              <p:cNvSpPr txBox="1"/>
              <p:nvPr/>
            </p:nvSpPr>
            <p:spPr>
              <a:xfrm>
                <a:off x="658517" y="2287419"/>
                <a:ext cx="45453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None/>
                </a:pPr>
                <a:r>
                  <a:rPr lang="pt-BR" sz="1200">
                    <a:latin typeface="Raleway"/>
                    <a:ea typeface="Raleway"/>
                    <a:cs typeface="Raleway"/>
                    <a:sym typeface="Raleway"/>
                  </a:rPr>
                  <a:t>Conjunto de linhas ou </a:t>
                </a:r>
                <a:r>
                  <a:rPr b="1" lang="pt-BR" sz="1200">
                    <a:latin typeface="Raleway"/>
                    <a:ea typeface="Raleway"/>
                    <a:cs typeface="Raleway"/>
                    <a:sym typeface="Raleway"/>
                  </a:rPr>
                  <a:t>tuplas</a:t>
                </a:r>
                <a:endParaRPr b="1" sz="1200">
                  <a:latin typeface="Raleway"/>
                  <a:ea typeface="Raleway"/>
                  <a:cs typeface="Raleway"/>
                  <a:sym typeface="Raleway"/>
                </a:endParaRPr>
              </a:p>
            </p:txBody>
          </p:sp>
          <p:sp>
            <p:nvSpPr>
              <p:cNvPr id="123" name="Google Shape;123;p18"/>
              <p:cNvSpPr txBox="1"/>
              <p:nvPr/>
            </p:nvSpPr>
            <p:spPr>
              <a:xfrm>
                <a:off x="658517" y="2746031"/>
                <a:ext cx="4545300" cy="369300"/>
              </a:xfrm>
              <a:prstGeom prst="rect">
                <a:avLst/>
              </a:prstGeom>
              <a:noFill/>
              <a:ln>
                <a:noFill/>
              </a:ln>
            </p:spPr>
            <p:txBody>
              <a:bodyPr anchorCtr="0" anchor="t" bIns="91425" lIns="91425" spcFirstLastPara="1" rIns="91425" wrap="square" tIns="91425">
                <a:spAutoFit/>
              </a:bodyPr>
              <a:lstStyle/>
              <a:p>
                <a:pPr indent="0" lvl="0" marL="457200" rtl="0" algn="just">
                  <a:lnSpc>
                    <a:spcPct val="150000"/>
                  </a:lnSpc>
                  <a:spcBef>
                    <a:spcPts val="0"/>
                  </a:spcBef>
                  <a:spcAft>
                    <a:spcPts val="0"/>
                  </a:spcAft>
                  <a:buNone/>
                </a:pPr>
                <a:r>
                  <a:rPr lang="pt-BR" sz="1200">
                    <a:latin typeface="Raleway"/>
                    <a:ea typeface="Raleway"/>
                    <a:cs typeface="Raleway"/>
                    <a:sym typeface="Raleway"/>
                  </a:rPr>
                  <a:t>Conjunto de colunas ou </a:t>
                </a:r>
                <a:r>
                  <a:rPr b="1" lang="pt-BR" sz="1200">
                    <a:latin typeface="Raleway"/>
                    <a:ea typeface="Raleway"/>
                    <a:cs typeface="Raleway"/>
                    <a:sym typeface="Raleway"/>
                  </a:rPr>
                  <a:t>atributos</a:t>
                </a:r>
                <a:endParaRPr b="1" sz="1200">
                  <a:latin typeface="Raleway"/>
                  <a:ea typeface="Raleway"/>
                  <a:cs typeface="Raleway"/>
                  <a:sym typeface="Raleway"/>
                </a:endParaRPr>
              </a:p>
            </p:txBody>
          </p:sp>
        </p:grpSp>
        <p:pic>
          <p:nvPicPr>
            <p:cNvPr id="124" name="Google Shape;124;p18"/>
            <p:cNvPicPr preferRelativeResize="0"/>
            <p:nvPr/>
          </p:nvPicPr>
          <p:blipFill>
            <a:blip r:embed="rId3">
              <a:alphaModFix/>
            </a:blip>
            <a:stretch>
              <a:fillRect/>
            </a:stretch>
          </p:blipFill>
          <p:spPr>
            <a:xfrm>
              <a:off x="5558887" y="2775874"/>
              <a:ext cx="3273425" cy="15541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600"/>
                                        <p:tgtEl>
                                          <p:spTgt spid="1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4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4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4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4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663225" y="1859850"/>
            <a:ext cx="4545300" cy="14775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0"/>
              </a:spcBef>
              <a:spcAft>
                <a:spcPts val="0"/>
              </a:spcAft>
              <a:buClr>
                <a:schemeClr val="dk1"/>
              </a:buClr>
              <a:buSzPts val="1200"/>
              <a:buFont typeface="Raleway"/>
              <a:buChar char="●"/>
            </a:pPr>
            <a:r>
              <a:rPr lang="pt-BR" sz="1200">
                <a:solidFill>
                  <a:schemeClr val="dk1"/>
                </a:solidFill>
                <a:latin typeface="Raleway"/>
                <a:ea typeface="Raleway"/>
                <a:cs typeface="Raleway"/>
                <a:sym typeface="Raleway"/>
              </a:rPr>
              <a:t>No banco de dados não-relacional, os esquemas não são necessários. Eles representam qualquer banco ligado à Big Data e não seguem o modelo relacional fornecido pelos sistemas tradicionais de gerenciamento de dados.</a:t>
            </a:r>
            <a:endParaRPr sz="1200">
              <a:latin typeface="Raleway"/>
              <a:ea typeface="Raleway"/>
              <a:cs typeface="Raleway"/>
              <a:sym typeface="Raleway"/>
            </a:endParaRPr>
          </a:p>
        </p:txBody>
      </p:sp>
      <p:pic>
        <p:nvPicPr>
          <p:cNvPr id="130" name="Google Shape;130;p19"/>
          <p:cNvPicPr preferRelativeResize="0"/>
          <p:nvPr/>
        </p:nvPicPr>
        <p:blipFill>
          <a:blip r:embed="rId3">
            <a:alphaModFix/>
          </a:blip>
          <a:stretch>
            <a:fillRect/>
          </a:stretch>
        </p:blipFill>
        <p:spPr>
          <a:xfrm>
            <a:off x="6186263" y="2975999"/>
            <a:ext cx="2089565" cy="1477500"/>
          </a:xfrm>
          <a:prstGeom prst="rect">
            <a:avLst/>
          </a:prstGeom>
          <a:noFill/>
          <a:ln>
            <a:noFill/>
          </a:ln>
        </p:spPr>
      </p:pic>
      <p:pic>
        <p:nvPicPr>
          <p:cNvPr id="131" name="Google Shape;131;p19"/>
          <p:cNvPicPr preferRelativeResize="0"/>
          <p:nvPr/>
        </p:nvPicPr>
        <p:blipFill>
          <a:blip r:embed="rId4">
            <a:alphaModFix/>
          </a:blip>
          <a:stretch>
            <a:fillRect/>
          </a:stretch>
        </p:blipFill>
        <p:spPr>
          <a:xfrm>
            <a:off x="1211600" y="3492375"/>
            <a:ext cx="3971050" cy="1113575"/>
          </a:xfrm>
          <a:prstGeom prst="rect">
            <a:avLst/>
          </a:prstGeom>
          <a:noFill/>
          <a:ln>
            <a:noFill/>
          </a:ln>
        </p:spPr>
      </p:pic>
      <p:sp>
        <p:nvSpPr>
          <p:cNvPr id="132" name="Google Shape;132;p19"/>
          <p:cNvSpPr txBox="1"/>
          <p:nvPr/>
        </p:nvSpPr>
        <p:spPr>
          <a:xfrm>
            <a:off x="6646488" y="4499039"/>
            <a:ext cx="132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latin typeface="Raleway"/>
                <a:ea typeface="Raleway"/>
                <a:cs typeface="Raleway"/>
                <a:sym typeface="Raleway"/>
              </a:rPr>
              <a:t>Graph Store</a:t>
            </a:r>
            <a:endParaRPr sz="1200">
              <a:latin typeface="Raleway"/>
              <a:ea typeface="Raleway"/>
              <a:cs typeface="Raleway"/>
              <a:sym typeface="Raleway"/>
            </a:endParaRPr>
          </a:p>
        </p:txBody>
      </p:sp>
      <p:sp>
        <p:nvSpPr>
          <p:cNvPr id="133" name="Google Shape;133;p19"/>
          <p:cNvSpPr txBox="1"/>
          <p:nvPr/>
        </p:nvSpPr>
        <p:spPr>
          <a:xfrm>
            <a:off x="2285700" y="4591375"/>
            <a:ext cx="155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solidFill>
                  <a:schemeClr val="dk1"/>
                </a:solidFill>
                <a:latin typeface="Raleway"/>
                <a:ea typeface="Raleway"/>
                <a:cs typeface="Raleway"/>
                <a:sym typeface="Raleway"/>
              </a:rPr>
              <a:t>Key-value </a:t>
            </a:r>
            <a:r>
              <a:rPr lang="pt-BR" sz="1200">
                <a:solidFill>
                  <a:schemeClr val="dk1"/>
                </a:solidFill>
                <a:latin typeface="Raleway"/>
                <a:ea typeface="Raleway"/>
                <a:cs typeface="Raleway"/>
                <a:sym typeface="Raleway"/>
              </a:rPr>
              <a:t>Store</a:t>
            </a:r>
            <a:endParaRPr sz="1300"/>
          </a:p>
        </p:txBody>
      </p:sp>
      <p:sp>
        <p:nvSpPr>
          <p:cNvPr id="134" name="Google Shape;13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35" name="Google Shape;135;p19"/>
          <p:cNvSpPr txBox="1"/>
          <p:nvPr/>
        </p:nvSpPr>
        <p:spPr>
          <a:xfrm>
            <a:off x="637350" y="1338725"/>
            <a:ext cx="45453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Características</a:t>
            </a:r>
            <a:endParaRPr>
              <a:solidFill>
                <a:srgbClr val="12002E"/>
              </a:solidFill>
              <a:latin typeface="Raleway Medium"/>
              <a:ea typeface="Raleway Medium"/>
              <a:cs typeface="Raleway Medium"/>
              <a:sym typeface="Raleway Medium"/>
            </a:endParaRPr>
          </a:p>
        </p:txBody>
      </p:sp>
      <p:sp>
        <p:nvSpPr>
          <p:cNvPr id="136" name="Google Shape;136;p19"/>
          <p:cNvSpPr txBox="1"/>
          <p:nvPr>
            <p:ph idx="4294967295"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4</a:t>
            </a:r>
            <a:r>
              <a:rPr lang="pt-BR" sz="2520">
                <a:solidFill>
                  <a:srgbClr val="12002E"/>
                </a:solidFill>
                <a:latin typeface="Raleway SemiBold"/>
                <a:ea typeface="Raleway SemiBold"/>
                <a:cs typeface="Raleway SemiBold"/>
                <a:sym typeface="Raleway SemiBold"/>
              </a:rPr>
              <a:t>.   Bancos de dados não-relacionais</a:t>
            </a:r>
            <a:endParaRPr sz="2520">
              <a:solidFill>
                <a:srgbClr val="12002E"/>
              </a:solidFill>
              <a:latin typeface="Raleway SemiBold"/>
              <a:ea typeface="Raleway SemiBold"/>
              <a:cs typeface="Raleway SemiBold"/>
              <a:sym typeface="Raleway SemiBold"/>
            </a:endParaRPr>
          </a:p>
        </p:txBody>
      </p:sp>
      <p:pic>
        <p:nvPicPr>
          <p:cNvPr id="137" name="Google Shape;137;p19"/>
          <p:cNvPicPr preferRelativeResize="0"/>
          <p:nvPr/>
        </p:nvPicPr>
        <p:blipFill rotWithShape="1">
          <a:blip r:embed="rId5">
            <a:alphaModFix/>
          </a:blip>
          <a:srcRect b="0" l="0" r="1263" t="0"/>
          <a:stretch/>
        </p:blipFill>
        <p:spPr>
          <a:xfrm>
            <a:off x="6043025" y="1170125"/>
            <a:ext cx="2346025" cy="1653475"/>
          </a:xfrm>
          <a:prstGeom prst="rect">
            <a:avLst/>
          </a:prstGeom>
          <a:noFill/>
          <a:ln>
            <a:noFill/>
          </a:ln>
        </p:spPr>
      </p:pic>
      <p:sp>
        <p:nvSpPr>
          <p:cNvPr id="138" name="Google Shape;138;p19"/>
          <p:cNvSpPr txBox="1"/>
          <p:nvPr/>
        </p:nvSpPr>
        <p:spPr>
          <a:xfrm>
            <a:off x="6515261" y="2494683"/>
            <a:ext cx="137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200">
                <a:latin typeface="Raleway"/>
                <a:ea typeface="Raleway"/>
                <a:cs typeface="Raleway"/>
                <a:sym typeface="Raleway"/>
              </a:rPr>
              <a:t>Document </a:t>
            </a:r>
            <a:r>
              <a:rPr lang="pt-BR" sz="1200">
                <a:latin typeface="Raleway"/>
                <a:ea typeface="Raleway"/>
                <a:cs typeface="Raleway"/>
                <a:sym typeface="Raleway"/>
              </a:rPr>
              <a:t>Store</a:t>
            </a:r>
            <a:endParaRPr sz="12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4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4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4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4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4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4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4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44" name="Google Shape;144;p20"/>
          <p:cNvSpPr txBox="1"/>
          <p:nvPr/>
        </p:nvSpPr>
        <p:spPr>
          <a:xfrm>
            <a:off x="663225" y="1859850"/>
            <a:ext cx="4545300" cy="1477500"/>
          </a:xfrm>
          <a:prstGeom prst="rect">
            <a:avLst/>
          </a:prstGeom>
          <a:noFill/>
          <a:ln>
            <a:noFill/>
          </a:ln>
        </p:spPr>
        <p:txBody>
          <a:bodyPr anchorCtr="0" anchor="t" bIns="91425" lIns="91425" spcFirstLastPara="1" rIns="91425" wrap="square" tIns="91425">
            <a:spAutoFit/>
          </a:bodyPr>
          <a:lstStyle/>
          <a:p>
            <a:pPr indent="-279400" lvl="0" marL="457200" rtl="0" algn="just">
              <a:lnSpc>
                <a:spcPct val="150000"/>
              </a:lnSpc>
              <a:spcBef>
                <a:spcPts val="0"/>
              </a:spcBef>
              <a:spcAft>
                <a:spcPts val="0"/>
              </a:spcAft>
              <a:buClr>
                <a:schemeClr val="dk1"/>
              </a:buClr>
              <a:buSzPts val="800"/>
              <a:buFont typeface="Raleway"/>
              <a:buChar char="●"/>
            </a:pPr>
            <a:r>
              <a:rPr lang="pt-BR" sz="1200">
                <a:latin typeface="Raleway"/>
                <a:ea typeface="Raleway"/>
                <a:cs typeface="Raleway"/>
                <a:sym typeface="Raleway"/>
              </a:rPr>
              <a:t>A linguagem SQL (Structured Query Language) é usada para manipular bancos de dados relacionais.</a:t>
            </a:r>
            <a:endParaRPr sz="1200">
              <a:latin typeface="Raleway"/>
              <a:ea typeface="Raleway"/>
              <a:cs typeface="Raleway"/>
              <a:sym typeface="Raleway"/>
            </a:endParaRPr>
          </a:p>
          <a:p>
            <a:pPr indent="-279400" lvl="0" marL="457200" rtl="0" algn="just">
              <a:lnSpc>
                <a:spcPct val="150000"/>
              </a:lnSpc>
              <a:spcBef>
                <a:spcPts val="0"/>
              </a:spcBef>
              <a:spcAft>
                <a:spcPts val="0"/>
              </a:spcAft>
              <a:buSzPts val="800"/>
              <a:buFont typeface="Raleway"/>
              <a:buChar char="●"/>
            </a:pPr>
            <a:r>
              <a:rPr lang="pt-BR" sz="1200">
                <a:latin typeface="Raleway"/>
                <a:ea typeface="Raleway"/>
                <a:cs typeface="Raleway"/>
                <a:sym typeface="Raleway"/>
              </a:rPr>
              <a:t>Os SGBDs oferecem uma interface de acesso aos bancos de dados, utilizando a linguagem.</a:t>
            </a:r>
            <a:endParaRPr sz="1200">
              <a:latin typeface="Raleway"/>
              <a:ea typeface="Raleway"/>
              <a:cs typeface="Raleway"/>
              <a:sym typeface="Raleway"/>
            </a:endParaRPr>
          </a:p>
          <a:p>
            <a:pPr indent="-279400" lvl="0" marL="457200" rtl="0" algn="just">
              <a:lnSpc>
                <a:spcPct val="150000"/>
              </a:lnSpc>
              <a:spcBef>
                <a:spcPts val="0"/>
              </a:spcBef>
              <a:spcAft>
                <a:spcPts val="0"/>
              </a:spcAft>
              <a:buSzPts val="800"/>
              <a:buFont typeface="Raleway"/>
              <a:buChar char="●"/>
            </a:pPr>
            <a:r>
              <a:rPr lang="pt-BR" sz="1200">
                <a:latin typeface="Raleway"/>
                <a:ea typeface="Raleway"/>
                <a:cs typeface="Raleway"/>
                <a:sym typeface="Raleway"/>
              </a:rPr>
              <a:t>É dividida em agrupamentos.</a:t>
            </a:r>
            <a:endParaRPr sz="1200">
              <a:latin typeface="Raleway"/>
              <a:ea typeface="Raleway"/>
              <a:cs typeface="Raleway"/>
              <a:sym typeface="Raleway"/>
            </a:endParaRPr>
          </a:p>
        </p:txBody>
      </p:sp>
      <p:sp>
        <p:nvSpPr>
          <p:cNvPr id="145" name="Google Shape;145;p20"/>
          <p:cNvSpPr txBox="1"/>
          <p:nvPr/>
        </p:nvSpPr>
        <p:spPr>
          <a:xfrm>
            <a:off x="637350" y="1338725"/>
            <a:ext cx="4545300" cy="400200"/>
          </a:xfrm>
          <a:prstGeom prst="rect">
            <a:avLst/>
          </a:prstGeom>
          <a:solidFill>
            <a:srgbClr val="D9D2E9"/>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Definição</a:t>
            </a:r>
            <a:endParaRPr>
              <a:solidFill>
                <a:srgbClr val="12002E"/>
              </a:solidFill>
              <a:latin typeface="Raleway Medium"/>
              <a:ea typeface="Raleway Medium"/>
              <a:cs typeface="Raleway Medium"/>
              <a:sym typeface="Raleway Medium"/>
            </a:endParaRPr>
          </a:p>
        </p:txBody>
      </p:sp>
      <p:sp>
        <p:nvSpPr>
          <p:cNvPr id="146" name="Google Shape;146;p20"/>
          <p:cNvSpPr txBox="1"/>
          <p:nvPr>
            <p:ph idx="4294967295"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5</a:t>
            </a:r>
            <a:r>
              <a:rPr lang="pt-BR" sz="2520">
                <a:solidFill>
                  <a:srgbClr val="12002E"/>
                </a:solidFill>
                <a:latin typeface="Raleway SemiBold"/>
                <a:ea typeface="Raleway SemiBold"/>
                <a:cs typeface="Raleway SemiBold"/>
                <a:sym typeface="Raleway SemiBold"/>
              </a:rPr>
              <a:t>.   SQL</a:t>
            </a:r>
            <a:endParaRPr sz="2520">
              <a:solidFill>
                <a:srgbClr val="12002E"/>
              </a:solidFill>
              <a:latin typeface="Raleway SemiBold"/>
              <a:ea typeface="Raleway SemiBold"/>
              <a:cs typeface="Raleway SemiBold"/>
              <a:sym typeface="Raleway SemiBold"/>
            </a:endParaRPr>
          </a:p>
        </p:txBody>
      </p:sp>
      <p:pic>
        <p:nvPicPr>
          <p:cNvPr id="147" name="Google Shape;147;p20"/>
          <p:cNvPicPr preferRelativeResize="0"/>
          <p:nvPr/>
        </p:nvPicPr>
        <p:blipFill>
          <a:blip r:embed="rId3">
            <a:alphaModFix/>
          </a:blip>
          <a:stretch>
            <a:fillRect/>
          </a:stretch>
        </p:blipFill>
        <p:spPr>
          <a:xfrm>
            <a:off x="5543400" y="2088025"/>
            <a:ext cx="3190201" cy="9674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pt-BR"/>
              <a:t>‹#›</a:t>
            </a:fld>
            <a:endParaRPr/>
          </a:p>
        </p:txBody>
      </p:sp>
      <p:sp>
        <p:nvSpPr>
          <p:cNvPr id="153" name="Google Shape;153;p21"/>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pt-BR" sz="2520">
                <a:solidFill>
                  <a:srgbClr val="12002E"/>
                </a:solidFill>
                <a:latin typeface="Raleway SemiBold"/>
                <a:ea typeface="Raleway SemiBold"/>
                <a:cs typeface="Raleway SemiBold"/>
                <a:sym typeface="Raleway SemiBold"/>
              </a:rPr>
              <a:t>5.1  Divisão da Linguagem SQL</a:t>
            </a:r>
            <a:endParaRPr sz="2520">
              <a:solidFill>
                <a:srgbClr val="12002E"/>
              </a:solidFill>
              <a:latin typeface="Raleway SemiBold"/>
              <a:ea typeface="Raleway SemiBold"/>
              <a:cs typeface="Raleway SemiBold"/>
              <a:sym typeface="Raleway SemiBold"/>
            </a:endParaRPr>
          </a:p>
        </p:txBody>
      </p:sp>
      <p:sp>
        <p:nvSpPr>
          <p:cNvPr id="154" name="Google Shape;154;p21"/>
          <p:cNvSpPr txBox="1"/>
          <p:nvPr/>
        </p:nvSpPr>
        <p:spPr>
          <a:xfrm>
            <a:off x="663600" y="1479825"/>
            <a:ext cx="2264400" cy="615600"/>
          </a:xfrm>
          <a:prstGeom prst="rect">
            <a:avLst/>
          </a:prstGeom>
          <a:solidFill>
            <a:srgbClr val="D9D2E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DDL - Linguagem de Definição de Dados</a:t>
            </a:r>
            <a:endParaRPr>
              <a:solidFill>
                <a:srgbClr val="12002E"/>
              </a:solidFill>
              <a:latin typeface="Raleway Medium"/>
              <a:ea typeface="Raleway Medium"/>
              <a:cs typeface="Raleway Medium"/>
              <a:sym typeface="Raleway Medium"/>
            </a:endParaRPr>
          </a:p>
        </p:txBody>
      </p:sp>
      <p:sp>
        <p:nvSpPr>
          <p:cNvPr id="155" name="Google Shape;155;p21"/>
          <p:cNvSpPr txBox="1"/>
          <p:nvPr/>
        </p:nvSpPr>
        <p:spPr>
          <a:xfrm>
            <a:off x="3439800" y="1479825"/>
            <a:ext cx="2264400" cy="615600"/>
          </a:xfrm>
          <a:prstGeom prst="rect">
            <a:avLst/>
          </a:prstGeom>
          <a:solidFill>
            <a:srgbClr val="D9D2E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DML - Linguagem de Manipulação de Dados</a:t>
            </a:r>
            <a:endParaRPr>
              <a:solidFill>
                <a:srgbClr val="12002E"/>
              </a:solidFill>
              <a:latin typeface="Raleway Medium"/>
              <a:ea typeface="Raleway Medium"/>
              <a:cs typeface="Raleway Medium"/>
              <a:sym typeface="Raleway Medium"/>
            </a:endParaRPr>
          </a:p>
        </p:txBody>
      </p:sp>
      <p:sp>
        <p:nvSpPr>
          <p:cNvPr id="156" name="Google Shape;156;p21"/>
          <p:cNvSpPr txBox="1"/>
          <p:nvPr/>
        </p:nvSpPr>
        <p:spPr>
          <a:xfrm>
            <a:off x="6216000" y="1479825"/>
            <a:ext cx="2264400" cy="615600"/>
          </a:xfrm>
          <a:prstGeom prst="rect">
            <a:avLst/>
          </a:prstGeom>
          <a:solidFill>
            <a:srgbClr val="D9D2E9"/>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pt-BR">
                <a:solidFill>
                  <a:srgbClr val="12002E"/>
                </a:solidFill>
                <a:latin typeface="Raleway Medium"/>
                <a:ea typeface="Raleway Medium"/>
                <a:cs typeface="Raleway Medium"/>
                <a:sym typeface="Raleway Medium"/>
              </a:rPr>
              <a:t>DCL - Linguagem de Controle de Dados</a:t>
            </a:r>
            <a:endParaRPr>
              <a:solidFill>
                <a:srgbClr val="12002E"/>
              </a:solidFill>
              <a:latin typeface="Raleway Medium"/>
              <a:ea typeface="Raleway Medium"/>
              <a:cs typeface="Raleway Medium"/>
              <a:sym typeface="Raleway Medium"/>
            </a:endParaRPr>
          </a:p>
        </p:txBody>
      </p:sp>
      <p:sp>
        <p:nvSpPr>
          <p:cNvPr id="157" name="Google Shape;157;p21"/>
          <p:cNvSpPr txBox="1"/>
          <p:nvPr>
            <p:ph idx="1" type="body"/>
          </p:nvPr>
        </p:nvSpPr>
        <p:spPr>
          <a:xfrm>
            <a:off x="380975" y="1818850"/>
            <a:ext cx="2547000" cy="3109200"/>
          </a:xfrm>
          <a:prstGeom prst="rect">
            <a:avLst/>
          </a:prstGeom>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sz="1200">
              <a:solidFill>
                <a:schemeClr val="dk2"/>
              </a:solidFill>
            </a:endParaRPr>
          </a:p>
          <a:p>
            <a:pPr indent="-279400" lvl="0" marL="457200" rtl="0" algn="just">
              <a:lnSpc>
                <a:spcPct val="200000"/>
              </a:lnSpc>
              <a:spcBef>
                <a:spcPts val="1200"/>
              </a:spcBef>
              <a:spcAft>
                <a:spcPts val="0"/>
              </a:spcAft>
              <a:buClr>
                <a:schemeClr val="dk2"/>
              </a:buClr>
              <a:buSzPts val="800"/>
              <a:buChar char="●"/>
            </a:pPr>
            <a:r>
              <a:rPr lang="pt-BR" sz="1000">
                <a:solidFill>
                  <a:schemeClr val="dk1"/>
                </a:solidFill>
                <a:latin typeface="Raleway"/>
                <a:ea typeface="Raleway"/>
                <a:cs typeface="Raleway"/>
                <a:sym typeface="Raleway"/>
              </a:rPr>
              <a:t>São comandos que modificam a estrutura do banco de dados.</a:t>
            </a:r>
            <a:endParaRPr sz="1000">
              <a:solidFill>
                <a:schemeClr val="dk1"/>
              </a:solidFill>
              <a:latin typeface="Raleway"/>
              <a:ea typeface="Raleway"/>
              <a:cs typeface="Raleway"/>
              <a:sym typeface="Raleway"/>
            </a:endParaRPr>
          </a:p>
          <a:p>
            <a:pPr indent="-279400" lvl="0" marL="457200" rtl="0" algn="just">
              <a:lnSpc>
                <a:spcPct val="200000"/>
              </a:lnSpc>
              <a:spcBef>
                <a:spcPts val="0"/>
              </a:spcBef>
              <a:spcAft>
                <a:spcPts val="0"/>
              </a:spcAft>
              <a:buClr>
                <a:schemeClr val="dk2"/>
              </a:buClr>
              <a:buSzPts val="800"/>
              <a:buChar char="●"/>
            </a:pPr>
            <a:r>
              <a:rPr lang="pt-BR" sz="1000">
                <a:solidFill>
                  <a:schemeClr val="dk1"/>
                </a:solidFill>
                <a:latin typeface="Raleway"/>
                <a:ea typeface="Raleway"/>
                <a:cs typeface="Raleway"/>
                <a:sym typeface="Raleway"/>
              </a:rPr>
              <a:t>Estruturas como linhas, colunas, tabelas, índices, e outro metadados.</a:t>
            </a:r>
            <a:endParaRPr sz="1000">
              <a:solidFill>
                <a:schemeClr val="dk1"/>
              </a:solidFill>
              <a:latin typeface="Raleway"/>
              <a:ea typeface="Raleway"/>
              <a:cs typeface="Raleway"/>
              <a:sym typeface="Raleway"/>
            </a:endParaRPr>
          </a:p>
          <a:p>
            <a:pPr indent="-279400" lvl="0" marL="457200" rtl="0" algn="just">
              <a:lnSpc>
                <a:spcPct val="200000"/>
              </a:lnSpc>
              <a:spcBef>
                <a:spcPts val="0"/>
              </a:spcBef>
              <a:spcAft>
                <a:spcPts val="0"/>
              </a:spcAft>
              <a:buClr>
                <a:schemeClr val="dk2"/>
              </a:buClr>
              <a:buSzPts val="800"/>
              <a:buFont typeface="Raleway Thin"/>
              <a:buChar char="●"/>
            </a:pPr>
            <a:r>
              <a:rPr lang="pt-BR" sz="1000">
                <a:solidFill>
                  <a:schemeClr val="dk1"/>
                </a:solidFill>
                <a:latin typeface="Raleway"/>
                <a:ea typeface="Raleway"/>
                <a:cs typeface="Raleway"/>
                <a:sym typeface="Raleway"/>
              </a:rPr>
              <a:t>Entre os principais comandos estão, </a:t>
            </a:r>
            <a:r>
              <a:rPr b="1" lang="pt-BR" sz="1000">
                <a:solidFill>
                  <a:schemeClr val="dk1"/>
                </a:solidFill>
                <a:latin typeface="Raleway"/>
                <a:ea typeface="Raleway"/>
                <a:cs typeface="Raleway"/>
                <a:sym typeface="Raleway"/>
              </a:rPr>
              <a:t>CREATE, DROP e ALTER</a:t>
            </a:r>
            <a:r>
              <a:rPr lang="pt-BR" sz="1000">
                <a:solidFill>
                  <a:schemeClr val="dk1"/>
                </a:solidFill>
                <a:latin typeface="Raleway"/>
                <a:ea typeface="Raleway"/>
                <a:cs typeface="Raleway"/>
                <a:sym typeface="Raleway"/>
              </a:rPr>
              <a:t>.</a:t>
            </a:r>
            <a:endParaRPr sz="1000">
              <a:solidFill>
                <a:schemeClr val="dk2"/>
              </a:solidFill>
            </a:endParaRPr>
          </a:p>
          <a:p>
            <a:pPr indent="0" lvl="0" marL="0" rtl="0" algn="l">
              <a:spcBef>
                <a:spcPts val="1200"/>
              </a:spcBef>
              <a:spcAft>
                <a:spcPts val="1200"/>
              </a:spcAft>
              <a:buNone/>
            </a:pPr>
            <a:r>
              <a:t/>
            </a:r>
            <a:endParaRPr sz="1200">
              <a:solidFill>
                <a:schemeClr val="dk2"/>
              </a:solidFill>
            </a:endParaRPr>
          </a:p>
        </p:txBody>
      </p:sp>
      <p:sp>
        <p:nvSpPr>
          <p:cNvPr id="158" name="Google Shape;158;p21"/>
          <p:cNvSpPr txBox="1"/>
          <p:nvPr>
            <p:ph idx="1" type="body"/>
          </p:nvPr>
        </p:nvSpPr>
        <p:spPr>
          <a:xfrm>
            <a:off x="3211200" y="1742650"/>
            <a:ext cx="2493000" cy="3186300"/>
          </a:xfrm>
          <a:prstGeom prst="rect">
            <a:avLst/>
          </a:prstGeom>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t/>
            </a:r>
            <a:endParaRPr>
              <a:solidFill>
                <a:schemeClr val="dk2"/>
              </a:solidFill>
            </a:endParaRPr>
          </a:p>
          <a:p>
            <a:pPr indent="-279400" lvl="0" marL="457200" rtl="0" algn="just">
              <a:lnSpc>
                <a:spcPct val="200000"/>
              </a:lnSpc>
              <a:spcBef>
                <a:spcPts val="1200"/>
              </a:spcBef>
              <a:spcAft>
                <a:spcPts val="0"/>
              </a:spcAft>
              <a:buSzPts val="800"/>
              <a:buChar char="●"/>
            </a:pPr>
            <a:r>
              <a:rPr lang="pt-BR" sz="1000">
                <a:solidFill>
                  <a:schemeClr val="dk1"/>
                </a:solidFill>
                <a:latin typeface="Raleway"/>
                <a:ea typeface="Raleway"/>
                <a:cs typeface="Raleway"/>
                <a:sym typeface="Raleway"/>
              </a:rPr>
              <a:t>Consultas e modificações</a:t>
            </a:r>
            <a:endParaRPr sz="1000">
              <a:solidFill>
                <a:schemeClr val="dk1"/>
              </a:solidFill>
              <a:latin typeface="Raleway"/>
              <a:ea typeface="Raleway"/>
              <a:cs typeface="Raleway"/>
              <a:sym typeface="Raleway"/>
            </a:endParaRPr>
          </a:p>
          <a:p>
            <a:pPr indent="-279400" lvl="0" marL="457200" rtl="0" algn="just">
              <a:lnSpc>
                <a:spcPct val="200000"/>
              </a:lnSpc>
              <a:spcBef>
                <a:spcPts val="0"/>
              </a:spcBef>
              <a:spcAft>
                <a:spcPts val="0"/>
              </a:spcAft>
              <a:buSzPts val="800"/>
              <a:buChar char="●"/>
            </a:pPr>
            <a:r>
              <a:rPr lang="pt-BR" sz="1000">
                <a:solidFill>
                  <a:schemeClr val="dk1"/>
                </a:solidFill>
                <a:latin typeface="Raleway"/>
                <a:ea typeface="Raleway"/>
                <a:cs typeface="Raleway"/>
                <a:sym typeface="Raleway"/>
              </a:rPr>
              <a:t>Entre os principais comandos estão: </a:t>
            </a:r>
            <a:r>
              <a:rPr b="1" lang="pt-BR" sz="1000">
                <a:solidFill>
                  <a:schemeClr val="dk1"/>
                </a:solidFill>
                <a:latin typeface="Raleway"/>
                <a:ea typeface="Raleway"/>
                <a:cs typeface="Raleway"/>
                <a:sym typeface="Raleway"/>
              </a:rPr>
              <a:t>SELECT, INSERT, DELETE e UPDATE</a:t>
            </a:r>
            <a:endParaRPr b="1" sz="1000">
              <a:solidFill>
                <a:schemeClr val="dk1"/>
              </a:solidFill>
              <a:latin typeface="Raleway"/>
              <a:ea typeface="Raleway"/>
              <a:cs typeface="Raleway"/>
              <a:sym typeface="Raleway"/>
            </a:endParaRPr>
          </a:p>
          <a:p>
            <a:pPr indent="-279400" lvl="0" marL="457200" rtl="0" algn="just">
              <a:lnSpc>
                <a:spcPct val="200000"/>
              </a:lnSpc>
              <a:spcBef>
                <a:spcPts val="0"/>
              </a:spcBef>
              <a:spcAft>
                <a:spcPts val="0"/>
              </a:spcAft>
              <a:buSzPts val="800"/>
              <a:buChar char="●"/>
            </a:pPr>
            <a:r>
              <a:rPr lang="pt-BR" sz="1000">
                <a:solidFill>
                  <a:schemeClr val="dk1"/>
                </a:solidFill>
                <a:latin typeface="Raleway"/>
                <a:ea typeface="Raleway"/>
                <a:cs typeface="Raleway"/>
                <a:sym typeface="Raleway"/>
              </a:rPr>
              <a:t>São usados para, selecionar, inserir, deletar e atualizar os dados.</a:t>
            </a:r>
            <a:endParaRPr sz="1000">
              <a:solidFill>
                <a:schemeClr val="dk1"/>
              </a:solidFill>
              <a:latin typeface="Raleway"/>
              <a:ea typeface="Raleway"/>
              <a:cs typeface="Raleway"/>
              <a:sym typeface="Raleway"/>
            </a:endParaRPr>
          </a:p>
          <a:p>
            <a:pPr indent="0" lvl="0" marL="0" rtl="0" algn="l">
              <a:spcBef>
                <a:spcPts val="1200"/>
              </a:spcBef>
              <a:spcAft>
                <a:spcPts val="1200"/>
              </a:spcAft>
              <a:buNone/>
            </a:pPr>
            <a:r>
              <a:t/>
            </a:r>
            <a:endParaRPr>
              <a:solidFill>
                <a:schemeClr val="dk2"/>
              </a:solidFill>
            </a:endParaRPr>
          </a:p>
        </p:txBody>
      </p:sp>
      <p:sp>
        <p:nvSpPr>
          <p:cNvPr id="159" name="Google Shape;159;p21"/>
          <p:cNvSpPr txBox="1"/>
          <p:nvPr>
            <p:ph idx="1" type="body"/>
          </p:nvPr>
        </p:nvSpPr>
        <p:spPr>
          <a:xfrm>
            <a:off x="5943575" y="1818850"/>
            <a:ext cx="2547000" cy="32478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000">
              <a:solidFill>
                <a:schemeClr val="dk1"/>
              </a:solidFill>
              <a:latin typeface="Raleway"/>
              <a:ea typeface="Raleway"/>
              <a:cs typeface="Raleway"/>
              <a:sym typeface="Raleway"/>
            </a:endParaRPr>
          </a:p>
          <a:p>
            <a:pPr indent="-279400" lvl="0" marL="457200" rtl="0" algn="just">
              <a:lnSpc>
                <a:spcPct val="150000"/>
              </a:lnSpc>
              <a:spcBef>
                <a:spcPts val="1200"/>
              </a:spcBef>
              <a:spcAft>
                <a:spcPts val="0"/>
              </a:spcAft>
              <a:buSzPts val="800"/>
              <a:buChar char="●"/>
            </a:pPr>
            <a:r>
              <a:rPr lang="pt-BR" sz="1000">
                <a:solidFill>
                  <a:schemeClr val="dk1"/>
                </a:solidFill>
                <a:latin typeface="Raleway"/>
                <a:ea typeface="Raleway"/>
                <a:cs typeface="Raleway"/>
                <a:sym typeface="Raleway"/>
              </a:rPr>
              <a:t>São usados para controle de acesso e gerenciamento de permissões para usuários no banco de dados.</a:t>
            </a:r>
            <a:endParaRPr sz="1000">
              <a:solidFill>
                <a:schemeClr val="dk1"/>
              </a:solidFill>
              <a:latin typeface="Raleway"/>
              <a:ea typeface="Raleway"/>
              <a:cs typeface="Raleway"/>
              <a:sym typeface="Raleway"/>
            </a:endParaRPr>
          </a:p>
          <a:p>
            <a:pPr indent="-279400" lvl="0" marL="457200" rtl="0" algn="just">
              <a:lnSpc>
                <a:spcPct val="150000"/>
              </a:lnSpc>
              <a:spcBef>
                <a:spcPts val="0"/>
              </a:spcBef>
              <a:spcAft>
                <a:spcPts val="0"/>
              </a:spcAft>
              <a:buSzPts val="800"/>
              <a:buChar char="●"/>
            </a:pPr>
            <a:r>
              <a:rPr b="1" lang="pt-BR" sz="1000">
                <a:solidFill>
                  <a:schemeClr val="dk1"/>
                </a:solidFill>
                <a:latin typeface="Raleway"/>
                <a:ea typeface="Raleway"/>
                <a:cs typeface="Raleway"/>
                <a:sym typeface="Raleway"/>
              </a:rPr>
              <a:t>GRANT</a:t>
            </a:r>
            <a:r>
              <a:rPr lang="pt-BR" sz="1000">
                <a:solidFill>
                  <a:schemeClr val="dk1"/>
                </a:solidFill>
                <a:latin typeface="Raleway"/>
                <a:ea typeface="Raleway"/>
                <a:cs typeface="Raleway"/>
                <a:sym typeface="Raleway"/>
              </a:rPr>
              <a:t>: Atribui privilégios de acesso do usuário a objetos do banco de dados.</a:t>
            </a:r>
            <a:endParaRPr sz="1000">
              <a:solidFill>
                <a:schemeClr val="dk1"/>
              </a:solidFill>
              <a:latin typeface="Raleway"/>
              <a:ea typeface="Raleway"/>
              <a:cs typeface="Raleway"/>
              <a:sym typeface="Raleway"/>
            </a:endParaRPr>
          </a:p>
          <a:p>
            <a:pPr indent="-279400" lvl="0" marL="457200" rtl="0" algn="just">
              <a:lnSpc>
                <a:spcPct val="150000"/>
              </a:lnSpc>
              <a:spcBef>
                <a:spcPts val="0"/>
              </a:spcBef>
              <a:spcAft>
                <a:spcPts val="0"/>
              </a:spcAft>
              <a:buSzPts val="800"/>
              <a:buFont typeface="Raleway"/>
              <a:buChar char="●"/>
            </a:pPr>
            <a:r>
              <a:rPr b="1" lang="pt-BR" sz="1000">
                <a:solidFill>
                  <a:schemeClr val="dk1"/>
                </a:solidFill>
                <a:latin typeface="Raleway"/>
                <a:ea typeface="Raleway"/>
                <a:cs typeface="Raleway"/>
                <a:sym typeface="Raleway"/>
              </a:rPr>
              <a:t>REVOKE</a:t>
            </a:r>
            <a:r>
              <a:rPr lang="pt-BR" sz="1000">
                <a:solidFill>
                  <a:schemeClr val="dk1"/>
                </a:solidFill>
                <a:latin typeface="Raleway"/>
                <a:ea typeface="Raleway"/>
                <a:cs typeface="Raleway"/>
                <a:sym typeface="Raleway"/>
              </a:rPr>
              <a:t>: Remove os privilégios de acesso aos objetos obtidos com o comando GRANT.</a:t>
            </a:r>
            <a:endParaRPr sz="1200">
              <a:solidFill>
                <a:schemeClr val="dk1"/>
              </a:solidFill>
              <a:latin typeface="Raleway"/>
              <a:ea typeface="Raleway"/>
              <a:cs typeface="Raleway"/>
              <a:sym typeface="Raleway"/>
            </a:endParaRPr>
          </a:p>
          <a:p>
            <a:pPr indent="0" lvl="0" marL="0" rtl="0" algn="l">
              <a:spcBef>
                <a:spcPts val="1200"/>
              </a:spcBef>
              <a:spcAft>
                <a:spcPts val="1200"/>
              </a:spcAft>
              <a:buNone/>
            </a:pPr>
            <a:r>
              <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4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4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4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4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4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4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