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857398-E315-422B-B34C-67C118094F0E}">
  <a:tblStyle styleId="{B2857398-E315-422B-B34C-67C118094F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75db16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75db16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275db16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275db16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275db16b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275db16b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275db16b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275db16b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275db16b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275db16b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275db1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275db1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275db16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275db16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0c8375c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0c8375c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275db16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275db16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275db16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275db16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275db16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275db16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48b625b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48b625b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275db16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275db16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11" Type="http://schemas.openxmlformats.org/officeDocument/2006/relationships/image" Target="../media/image5.png"/><Relationship Id="rId10" Type="http://schemas.openxmlformats.org/officeDocument/2006/relationships/image" Target="../media/image4.png"/><Relationship Id="rId12" Type="http://schemas.openxmlformats.org/officeDocument/2006/relationships/image" Target="../media/image1.png"/><Relationship Id="rId9"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a:solidFill>
                  <a:srgbClr val="000000"/>
                </a:solidFill>
              </a:rPr>
              <a:t>Sistema de Gestión de Plan de Tesis</a:t>
            </a:r>
            <a:endParaRPr b="1">
              <a:solidFill>
                <a:srgbClr val="000000"/>
              </a:solidFill>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Presentado por:</a:t>
            </a:r>
            <a:endParaRPr/>
          </a:p>
          <a:p>
            <a:pPr indent="0" lvl="0" marL="3200400" rtl="0" algn="l">
              <a:spcBef>
                <a:spcPts val="0"/>
              </a:spcBef>
              <a:spcAft>
                <a:spcPts val="0"/>
              </a:spcAft>
              <a:buNone/>
            </a:pPr>
            <a:r>
              <a:rPr lang="es"/>
              <a:t>Huillca Mozo Bryan</a:t>
            </a:r>
            <a:endParaRPr/>
          </a:p>
          <a:p>
            <a:pPr indent="0" lvl="0" marL="3200400" rtl="0" algn="l">
              <a:spcBef>
                <a:spcPts val="0"/>
              </a:spcBef>
              <a:spcAft>
                <a:spcPts val="0"/>
              </a:spcAft>
              <a:buNone/>
            </a:pPr>
            <a:r>
              <a:rPr lang="es"/>
              <a:t>Inca Cruz Carlos Eduardo</a:t>
            </a:r>
            <a:endParaRPr/>
          </a:p>
          <a:p>
            <a:pPr indent="0" lvl="0" marL="3200400" rtl="0" algn="l">
              <a:spcBef>
                <a:spcPts val="0"/>
              </a:spcBef>
              <a:spcAft>
                <a:spcPts val="0"/>
              </a:spcAft>
              <a:buNone/>
            </a:pPr>
            <a:r>
              <a:rPr lang="es"/>
              <a:t>Rojas Cahuana Etson Ronaldao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DIAGRAMA DE CLASES DE </a:t>
            </a:r>
            <a:r>
              <a:rPr b="1" lang="es">
                <a:solidFill>
                  <a:srgbClr val="000000"/>
                </a:solidFill>
              </a:rPr>
              <a:t>ANÁLISIS</a:t>
            </a:r>
            <a:endParaRPr b="1">
              <a:solidFill>
                <a:srgbClr val="000000"/>
              </a:solidFill>
            </a:endParaRPr>
          </a:p>
        </p:txBody>
      </p:sp>
      <p:pic>
        <p:nvPicPr>
          <p:cNvPr id="133" name="Google Shape;133;p22"/>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134" name="Google Shape;134;p22"/>
          <p:cNvPicPr preferRelativeResize="0"/>
          <p:nvPr/>
        </p:nvPicPr>
        <p:blipFill rotWithShape="1">
          <a:blip r:embed="rId4">
            <a:alphaModFix/>
          </a:blip>
          <a:srcRect b="3946" l="4814" r="5030" t="4903"/>
          <a:stretch/>
        </p:blipFill>
        <p:spPr>
          <a:xfrm>
            <a:off x="2088174" y="847976"/>
            <a:ext cx="5296313" cy="405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474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PROTOTIPOS DE INTERFAZ </a:t>
            </a:r>
            <a:endParaRPr b="1">
              <a:solidFill>
                <a:srgbClr val="000000"/>
              </a:solidFill>
            </a:endParaRPr>
          </a:p>
        </p:txBody>
      </p:sp>
      <p:pic>
        <p:nvPicPr>
          <p:cNvPr id="140" name="Google Shape;140;p23"/>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141" name="Google Shape;141;p23"/>
          <p:cNvPicPr preferRelativeResize="0"/>
          <p:nvPr/>
        </p:nvPicPr>
        <p:blipFill>
          <a:blip r:embed="rId4">
            <a:alphaModFix/>
          </a:blip>
          <a:stretch>
            <a:fillRect/>
          </a:stretch>
        </p:blipFill>
        <p:spPr>
          <a:xfrm>
            <a:off x="412050" y="1264725"/>
            <a:ext cx="4123900" cy="3430509"/>
          </a:xfrm>
          <a:prstGeom prst="rect">
            <a:avLst/>
          </a:prstGeom>
          <a:noFill/>
          <a:ln>
            <a:noFill/>
          </a:ln>
        </p:spPr>
      </p:pic>
      <p:pic>
        <p:nvPicPr>
          <p:cNvPr id="142" name="Google Shape;142;p23"/>
          <p:cNvPicPr preferRelativeResize="0"/>
          <p:nvPr/>
        </p:nvPicPr>
        <p:blipFill>
          <a:blip r:embed="rId5">
            <a:alphaModFix/>
          </a:blip>
          <a:stretch>
            <a:fillRect/>
          </a:stretch>
        </p:blipFill>
        <p:spPr>
          <a:xfrm>
            <a:off x="4622423" y="1264725"/>
            <a:ext cx="4109525" cy="341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311700" y="1152475"/>
            <a:ext cx="8559900" cy="36411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s"/>
              <a:t> </a:t>
            </a:r>
            <a:endParaRPr/>
          </a:p>
        </p:txBody>
      </p:sp>
      <p:pic>
        <p:nvPicPr>
          <p:cNvPr id="148" name="Google Shape;148;p24"/>
          <p:cNvPicPr preferRelativeResize="0"/>
          <p:nvPr/>
        </p:nvPicPr>
        <p:blipFill>
          <a:blip r:embed="rId3">
            <a:alphaModFix/>
          </a:blip>
          <a:stretch>
            <a:fillRect/>
          </a:stretch>
        </p:blipFill>
        <p:spPr>
          <a:xfrm>
            <a:off x="8020745" y="0"/>
            <a:ext cx="1123250" cy="1123250"/>
          </a:xfrm>
          <a:prstGeom prst="rect">
            <a:avLst/>
          </a:prstGeom>
          <a:noFill/>
          <a:ln>
            <a:noFill/>
          </a:ln>
        </p:spPr>
      </p:pic>
      <p:graphicFrame>
        <p:nvGraphicFramePr>
          <p:cNvPr id="149" name="Google Shape;149;p24"/>
          <p:cNvGraphicFramePr/>
          <p:nvPr/>
        </p:nvGraphicFramePr>
        <p:xfrm>
          <a:off x="656550" y="1029925"/>
          <a:ext cx="3000000" cy="3000000"/>
        </p:xfrm>
        <a:graphic>
          <a:graphicData uri="http://schemas.openxmlformats.org/drawingml/2006/table">
            <a:tbl>
              <a:tblPr>
                <a:noFill/>
                <a:tableStyleId>{B2857398-E315-422B-B34C-67C118094F0E}</a:tableStyleId>
              </a:tblPr>
              <a:tblGrid>
                <a:gridCol w="1551375"/>
                <a:gridCol w="6318800"/>
              </a:tblGrid>
              <a:tr h="304800">
                <a:tc>
                  <a:txBody>
                    <a:bodyPr/>
                    <a:lstStyle/>
                    <a:p>
                      <a:pPr indent="0" lvl="0" marL="0" rtl="0" algn="l">
                        <a:lnSpc>
                          <a:spcPct val="115000"/>
                        </a:lnSpc>
                        <a:spcBef>
                          <a:spcPts val="1200"/>
                        </a:spcBef>
                        <a:spcAft>
                          <a:spcPts val="0"/>
                        </a:spcAft>
                        <a:buNone/>
                      </a:pPr>
                      <a:r>
                        <a:rPr lang="es" sz="1100"/>
                        <a:t>Actor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1200"/>
                        </a:spcBef>
                        <a:spcAft>
                          <a:spcPts val="0"/>
                        </a:spcAft>
                        <a:buNone/>
                      </a:pPr>
                      <a:r>
                        <a:rPr lang="es" sz="1100"/>
                        <a:t>Responsabilidades del actor en el sistema de información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FE2F3"/>
                    </a:solidFill>
                  </a:tcPr>
                </a:tc>
              </a:tr>
              <a:tr h="485775">
                <a:tc>
                  <a:txBody>
                    <a:bodyPr/>
                    <a:lstStyle/>
                    <a:p>
                      <a:pPr indent="0" lvl="0" marL="0" rtl="0" algn="l">
                        <a:lnSpc>
                          <a:spcPct val="115000"/>
                        </a:lnSpc>
                        <a:spcBef>
                          <a:spcPts val="1200"/>
                        </a:spcBef>
                        <a:spcAft>
                          <a:spcPts val="0"/>
                        </a:spcAft>
                        <a:buNone/>
                      </a:pPr>
                      <a:r>
                        <a:rPr lang="es" sz="1100"/>
                        <a:t>Director de escuela profesional/ Secretaria de escuela profesional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s" sz="1100"/>
                        <a:t>-Designar a los miembro de la comisión revisora</a:t>
                      </a:r>
                      <a:endParaRPr sz="1100"/>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rPr>
                        <a:t>-Recibir la documentación acerca del trámite de inscripción de tesis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rtl="0" algn="l">
                        <a:lnSpc>
                          <a:spcPct val="115000"/>
                        </a:lnSpc>
                        <a:spcBef>
                          <a:spcPts val="1200"/>
                        </a:spcBef>
                        <a:spcAft>
                          <a:spcPts val="0"/>
                        </a:spcAft>
                        <a:buNone/>
                      </a:pPr>
                      <a:r>
                        <a:rPr lang="es" sz="1100"/>
                        <a:t>Decano de Facultad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s" sz="1100"/>
                        <a:t>-Designar al jurado de la sustentación oral</a:t>
                      </a:r>
                      <a:endParaRPr sz="1100"/>
                    </a:p>
                    <a:p>
                      <a:pPr indent="0" lvl="0" marL="0" rtl="0" algn="l">
                        <a:lnSpc>
                          <a:spcPct val="115000"/>
                        </a:lnSpc>
                        <a:spcBef>
                          <a:spcPts val="1200"/>
                        </a:spcBef>
                        <a:spcAft>
                          <a:spcPts val="0"/>
                        </a:spcAft>
                        <a:buNone/>
                      </a:pPr>
                      <a:r>
                        <a:rPr lang="es" sz="1100">
                          <a:solidFill>
                            <a:schemeClr val="dk1"/>
                          </a:solidFill>
                        </a:rPr>
                        <a:t>-Emitir resoluciones</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8175">
                <a:tc>
                  <a:txBody>
                    <a:bodyPr/>
                    <a:lstStyle/>
                    <a:p>
                      <a:pPr indent="0" lvl="0" marL="0" rtl="0" algn="l">
                        <a:lnSpc>
                          <a:spcPct val="115000"/>
                        </a:lnSpc>
                        <a:spcBef>
                          <a:spcPts val="1200"/>
                        </a:spcBef>
                        <a:spcAft>
                          <a:spcPts val="0"/>
                        </a:spcAft>
                        <a:buNone/>
                      </a:pPr>
                      <a:r>
                        <a:rPr lang="es" sz="1100"/>
                        <a:t>Docentes nombrados de la Escuela </a:t>
                      </a:r>
                      <a:r>
                        <a:rPr lang="es" sz="1100"/>
                        <a:t>profesional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s" sz="1100"/>
                        <a:t>- </a:t>
                      </a:r>
                      <a:r>
                        <a:rPr lang="es" sz="1100"/>
                        <a:t>Formar parte de la comisión revisora, ser dictaminantes y pertenecer al jurado evaluador de la sustentación oral.</a:t>
                      </a:r>
                      <a:endParaRPr sz="1100"/>
                    </a:p>
                    <a:p>
                      <a:pPr indent="0" lvl="0" marL="0" rtl="0" algn="l">
                        <a:lnSpc>
                          <a:spcPct val="115000"/>
                        </a:lnSpc>
                        <a:spcBef>
                          <a:spcPts val="1200"/>
                        </a:spcBef>
                        <a:spcAft>
                          <a:spcPts val="0"/>
                        </a:spcAft>
                        <a:buNone/>
                      </a:pPr>
                      <a:r>
                        <a:rPr lang="es" sz="1100"/>
                        <a:t>- Emitir reportes de evaluacion y calificacion de tesis.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0" name="Google Shape;150;p24"/>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IDENTIFICACIÓN</a:t>
            </a:r>
            <a:r>
              <a:rPr b="1" lang="es"/>
              <a:t> DE ACTORES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311700" y="847975"/>
            <a:ext cx="8520600" cy="41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Se ha superado gran parte de las pruebas a las que sometimos al sistema, se </a:t>
            </a:r>
            <a:r>
              <a:rPr lang="es">
                <a:solidFill>
                  <a:srgbClr val="000000"/>
                </a:solidFill>
              </a:rPr>
              <a:t>consideró</a:t>
            </a:r>
            <a:r>
              <a:rPr lang="es">
                <a:solidFill>
                  <a:srgbClr val="000000"/>
                </a:solidFill>
              </a:rPr>
              <a:t> todos los posible escenarios en los cuales nuestro sistema </a:t>
            </a:r>
            <a:r>
              <a:rPr lang="es">
                <a:solidFill>
                  <a:srgbClr val="000000"/>
                </a:solidFill>
              </a:rPr>
              <a:t>podría</a:t>
            </a:r>
            <a:r>
              <a:rPr lang="es">
                <a:solidFill>
                  <a:srgbClr val="000000"/>
                </a:solidFill>
              </a:rPr>
              <a:t> ser utilizado, ya sea tratando de omitir campos o introduciendo datos </a:t>
            </a:r>
            <a:r>
              <a:rPr lang="es">
                <a:solidFill>
                  <a:srgbClr val="000000"/>
                </a:solidFill>
              </a:rPr>
              <a:t>inválidos</a:t>
            </a:r>
            <a:r>
              <a:rPr lang="es">
                <a:solidFill>
                  <a:srgbClr val="000000"/>
                </a:solidFill>
              </a:rPr>
              <a:t> y el sistema a sabido </a:t>
            </a:r>
            <a:r>
              <a:rPr lang="es">
                <a:solidFill>
                  <a:srgbClr val="000000"/>
                </a:solidFill>
              </a:rPr>
              <a:t>responder</a:t>
            </a:r>
            <a:r>
              <a:rPr lang="es">
                <a:solidFill>
                  <a:srgbClr val="000000"/>
                </a:solidFill>
              </a:rPr>
              <a:t> a ello.las pruebas que se realizaron  fueron para los siguientes casos de uso:</a:t>
            </a:r>
            <a:endParaRPr>
              <a:solidFill>
                <a:srgbClr val="000000"/>
              </a:solidFill>
            </a:endParaRPr>
          </a:p>
          <a:p>
            <a:pPr indent="-342900" lvl="0" marL="457200" rtl="0" algn="l">
              <a:spcBef>
                <a:spcPts val="1600"/>
              </a:spcBef>
              <a:spcAft>
                <a:spcPts val="0"/>
              </a:spcAft>
              <a:buClr>
                <a:srgbClr val="000000"/>
              </a:buClr>
              <a:buSzPts val="1800"/>
              <a:buAutoNum type="arabicPeriod"/>
            </a:pPr>
            <a:r>
              <a:rPr lang="es">
                <a:solidFill>
                  <a:srgbClr val="000000"/>
                </a:solidFill>
              </a:rPr>
              <a:t>Inscripción del plan de tesis.</a:t>
            </a:r>
            <a:endParaRPr>
              <a:solidFill>
                <a:srgbClr val="000000"/>
              </a:solidFill>
            </a:endParaRPr>
          </a:p>
          <a:p>
            <a:pPr indent="-342900" lvl="0" marL="457200" rtl="0" algn="l">
              <a:spcBef>
                <a:spcPts val="0"/>
              </a:spcBef>
              <a:spcAft>
                <a:spcPts val="0"/>
              </a:spcAft>
              <a:buClr>
                <a:srgbClr val="000000"/>
              </a:buClr>
              <a:buSzPts val="1800"/>
              <a:buAutoNum type="arabicPeriod"/>
            </a:pPr>
            <a:r>
              <a:rPr lang="es">
                <a:solidFill>
                  <a:srgbClr val="000000"/>
                </a:solidFill>
              </a:rPr>
              <a:t>Designación de la comisión revisora de plan de tesis.</a:t>
            </a:r>
            <a:endParaRPr>
              <a:solidFill>
                <a:srgbClr val="000000"/>
              </a:solidFill>
            </a:endParaRPr>
          </a:p>
          <a:p>
            <a:pPr indent="-342900" lvl="0" marL="457200" rtl="0" algn="l">
              <a:spcBef>
                <a:spcPts val="0"/>
              </a:spcBef>
              <a:spcAft>
                <a:spcPts val="0"/>
              </a:spcAft>
              <a:buClr>
                <a:srgbClr val="000000"/>
              </a:buClr>
              <a:buSzPts val="1800"/>
              <a:buAutoNum type="arabicPeriod"/>
            </a:pPr>
            <a:r>
              <a:rPr lang="es">
                <a:solidFill>
                  <a:srgbClr val="000000"/>
                </a:solidFill>
              </a:rPr>
              <a:t>Evaluación del plan de tesis.</a:t>
            </a:r>
            <a:endParaRPr>
              <a:solidFill>
                <a:srgbClr val="000000"/>
              </a:solidFill>
            </a:endParaRPr>
          </a:p>
          <a:p>
            <a:pPr indent="-342900" lvl="0" marL="457200" rtl="0" algn="l">
              <a:spcBef>
                <a:spcPts val="0"/>
              </a:spcBef>
              <a:spcAft>
                <a:spcPts val="0"/>
              </a:spcAft>
              <a:buClr>
                <a:srgbClr val="000000"/>
              </a:buClr>
              <a:buSzPts val="1800"/>
              <a:buAutoNum type="arabicPeriod"/>
            </a:pPr>
            <a:r>
              <a:rPr lang="es">
                <a:solidFill>
                  <a:srgbClr val="000000"/>
                </a:solidFill>
              </a:rPr>
              <a:t>Designación de dictaminantes de tesis.</a:t>
            </a:r>
            <a:endParaRPr>
              <a:solidFill>
                <a:srgbClr val="000000"/>
              </a:solidFill>
            </a:endParaRPr>
          </a:p>
          <a:p>
            <a:pPr indent="-342900" lvl="0" marL="457200" rtl="0" algn="l">
              <a:spcBef>
                <a:spcPts val="0"/>
              </a:spcBef>
              <a:spcAft>
                <a:spcPts val="0"/>
              </a:spcAft>
              <a:buClr>
                <a:srgbClr val="000000"/>
              </a:buClr>
              <a:buSzPts val="1800"/>
              <a:buAutoNum type="arabicPeriod"/>
            </a:pPr>
            <a:r>
              <a:rPr lang="es">
                <a:solidFill>
                  <a:srgbClr val="000000"/>
                </a:solidFill>
              </a:rPr>
              <a:t>Evaluación de dictamen de tesis.</a:t>
            </a:r>
            <a:endParaRPr>
              <a:solidFill>
                <a:srgbClr val="000000"/>
              </a:solidFill>
            </a:endParaRPr>
          </a:p>
          <a:p>
            <a:pPr indent="-342900" lvl="0" marL="457200" rtl="0" algn="l">
              <a:spcBef>
                <a:spcPts val="0"/>
              </a:spcBef>
              <a:spcAft>
                <a:spcPts val="0"/>
              </a:spcAft>
              <a:buClr>
                <a:srgbClr val="000000"/>
              </a:buClr>
              <a:buSzPts val="1800"/>
              <a:buAutoNum type="arabicPeriod"/>
            </a:pPr>
            <a:r>
              <a:rPr lang="es">
                <a:solidFill>
                  <a:srgbClr val="000000"/>
                </a:solidFill>
              </a:rPr>
              <a:t>Designación de jurado evaluador de sustentación oral.</a:t>
            </a:r>
            <a:endParaRPr>
              <a:solidFill>
                <a:srgbClr val="000000"/>
              </a:solidFill>
            </a:endParaRPr>
          </a:p>
          <a:p>
            <a:pPr indent="-342900" lvl="0" marL="457200" rtl="0" algn="l">
              <a:spcBef>
                <a:spcPts val="0"/>
              </a:spcBef>
              <a:spcAft>
                <a:spcPts val="0"/>
              </a:spcAft>
              <a:buClr>
                <a:srgbClr val="000000"/>
              </a:buClr>
              <a:buSzPts val="1800"/>
              <a:buAutoNum type="arabicPeriod"/>
            </a:pPr>
            <a:r>
              <a:rPr lang="es">
                <a:solidFill>
                  <a:srgbClr val="000000"/>
                </a:solidFill>
              </a:rPr>
              <a:t>Evaluación y calificación de sustentación oral.</a:t>
            </a:r>
            <a:endParaRPr>
              <a:solidFill>
                <a:srgbClr val="000000"/>
              </a:solidFill>
            </a:endParaRPr>
          </a:p>
        </p:txBody>
      </p:sp>
      <p:sp>
        <p:nvSpPr>
          <p:cNvPr id="156" name="Google Shape;156;p25"/>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PRUEBAS </a:t>
            </a:r>
            <a:endParaRPr b="1"/>
          </a:p>
        </p:txBody>
      </p:sp>
      <p:pic>
        <p:nvPicPr>
          <p:cNvPr id="157" name="Google Shape;157;p25"/>
          <p:cNvPicPr preferRelativeResize="0"/>
          <p:nvPr/>
        </p:nvPicPr>
        <p:blipFill>
          <a:blip r:embed="rId3">
            <a:alphaModFix/>
          </a:blip>
          <a:stretch>
            <a:fillRect/>
          </a:stretch>
        </p:blipFill>
        <p:spPr>
          <a:xfrm>
            <a:off x="8020745" y="0"/>
            <a:ext cx="1123250" cy="112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349375" y="973225"/>
            <a:ext cx="3550500" cy="389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rPr>
              <a:t>Se implementó</a:t>
            </a:r>
            <a:r>
              <a:rPr lang="es">
                <a:solidFill>
                  <a:srgbClr val="000000"/>
                </a:solidFill>
              </a:rPr>
              <a:t> un manual de usuario que muestra el funcionamiento del sistema desarrollado</a:t>
            </a:r>
            <a:r>
              <a:rPr lang="es">
                <a:solidFill>
                  <a:srgbClr val="000000"/>
                </a:solidFill>
              </a:rPr>
              <a:t> contiene una </a:t>
            </a:r>
            <a:r>
              <a:rPr lang="es">
                <a:solidFill>
                  <a:srgbClr val="000000"/>
                </a:solidFill>
              </a:rPr>
              <a:t>guía</a:t>
            </a:r>
            <a:r>
              <a:rPr lang="es">
                <a:solidFill>
                  <a:srgbClr val="000000"/>
                </a:solidFill>
              </a:rPr>
              <a:t> sobre:</a:t>
            </a:r>
            <a:endParaRPr>
              <a:solidFill>
                <a:srgbClr val="000000"/>
              </a:solidFill>
            </a:endParaRPr>
          </a:p>
          <a:p>
            <a:pPr indent="-317500" lvl="0" marL="457200" rtl="0" algn="l">
              <a:spcBef>
                <a:spcPts val="1600"/>
              </a:spcBef>
              <a:spcAft>
                <a:spcPts val="0"/>
              </a:spcAft>
              <a:buClr>
                <a:srgbClr val="000000"/>
              </a:buClr>
              <a:buSzPts val="1400"/>
              <a:buChar char="●"/>
            </a:pPr>
            <a:r>
              <a:rPr lang="es" sz="1400">
                <a:solidFill>
                  <a:srgbClr val="000000"/>
                </a:solidFill>
              </a:rPr>
              <a:t>MENÚ PRINCIPAL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ACCESO AL SISTEMA</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MANTENIMIENTOS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INSCRIPCIÓN DE PLAN DE TESIS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DICTAMEN DE TESIS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SUSTENTACIÓN ORAL</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REPORTES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USUARIOS</a:t>
            </a:r>
            <a:endParaRPr sz="1400">
              <a:solidFill>
                <a:srgbClr val="000000"/>
              </a:solidFill>
            </a:endParaRPr>
          </a:p>
        </p:txBody>
      </p:sp>
      <p:pic>
        <p:nvPicPr>
          <p:cNvPr id="163" name="Google Shape;163;p26"/>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164" name="Google Shape;164;p26"/>
          <p:cNvPicPr preferRelativeResize="0"/>
          <p:nvPr/>
        </p:nvPicPr>
        <p:blipFill>
          <a:blip r:embed="rId4">
            <a:alphaModFix/>
          </a:blip>
          <a:stretch>
            <a:fillRect/>
          </a:stretch>
        </p:blipFill>
        <p:spPr>
          <a:xfrm>
            <a:off x="4029474" y="1123250"/>
            <a:ext cx="4724724" cy="3785650"/>
          </a:xfrm>
          <a:prstGeom prst="rect">
            <a:avLst/>
          </a:prstGeom>
          <a:noFill/>
          <a:ln>
            <a:noFill/>
          </a:ln>
        </p:spPr>
      </p:pic>
      <p:sp>
        <p:nvSpPr>
          <p:cNvPr id="165" name="Google Shape;165;p26"/>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MANUAL DE USUARIO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Objetivo del Sistema de Plan de Tesis</a:t>
            </a:r>
            <a:endParaRPr b="1">
              <a:solidFill>
                <a:srgbClr val="000000"/>
              </a:solidFill>
            </a:endParaRPr>
          </a:p>
        </p:txBody>
      </p:sp>
      <p:sp>
        <p:nvSpPr>
          <p:cNvPr id="61" name="Google Shape;61;p14"/>
          <p:cNvSpPr txBox="1"/>
          <p:nvPr>
            <p:ph idx="1" type="body"/>
          </p:nvPr>
        </p:nvSpPr>
        <p:spPr>
          <a:xfrm>
            <a:off x="311700" y="1152475"/>
            <a:ext cx="5717100" cy="3488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sz="2100">
                <a:solidFill>
                  <a:srgbClr val="222222"/>
                </a:solidFill>
              </a:rPr>
              <a:t>El sistema de </a:t>
            </a:r>
            <a:r>
              <a:rPr lang="es" sz="2100">
                <a:solidFill>
                  <a:srgbClr val="222222"/>
                </a:solidFill>
              </a:rPr>
              <a:t>gestión</a:t>
            </a:r>
            <a:r>
              <a:rPr lang="es" sz="2100">
                <a:solidFill>
                  <a:srgbClr val="222222"/>
                </a:solidFill>
              </a:rPr>
              <a:t> de tesis </a:t>
            </a:r>
            <a:r>
              <a:rPr lang="es" sz="2100">
                <a:solidFill>
                  <a:srgbClr val="222222"/>
                </a:solidFill>
              </a:rPr>
              <a:t>está</a:t>
            </a:r>
            <a:r>
              <a:rPr lang="es" sz="2100">
                <a:solidFill>
                  <a:srgbClr val="222222"/>
                </a:solidFill>
              </a:rPr>
              <a:t> implementado para la carrera profesional de </a:t>
            </a:r>
            <a:r>
              <a:rPr lang="es" sz="2100">
                <a:solidFill>
                  <a:srgbClr val="222222"/>
                </a:solidFill>
              </a:rPr>
              <a:t>Ingeniería</a:t>
            </a:r>
            <a:r>
              <a:rPr lang="es" sz="2100">
                <a:solidFill>
                  <a:srgbClr val="222222"/>
                </a:solidFill>
              </a:rPr>
              <a:t> </a:t>
            </a:r>
            <a:r>
              <a:rPr lang="es" sz="2100">
                <a:solidFill>
                  <a:srgbClr val="222222"/>
                </a:solidFill>
              </a:rPr>
              <a:t>Informática</a:t>
            </a:r>
            <a:r>
              <a:rPr lang="es" sz="2100">
                <a:solidFill>
                  <a:srgbClr val="222222"/>
                </a:solidFill>
              </a:rPr>
              <a:t> y de Sistemas, su </a:t>
            </a:r>
            <a:r>
              <a:rPr lang="es" sz="2100">
                <a:solidFill>
                  <a:srgbClr val="222222"/>
                </a:solidFill>
              </a:rPr>
              <a:t>función</a:t>
            </a:r>
            <a:r>
              <a:rPr lang="es" sz="2100">
                <a:solidFill>
                  <a:srgbClr val="222222"/>
                </a:solidFill>
              </a:rPr>
              <a:t> consta en suplir el proceso de </a:t>
            </a:r>
            <a:r>
              <a:rPr lang="es" sz="2100">
                <a:solidFill>
                  <a:srgbClr val="222222"/>
                </a:solidFill>
              </a:rPr>
              <a:t>trámite</a:t>
            </a:r>
            <a:r>
              <a:rPr lang="es" sz="2100">
                <a:solidFill>
                  <a:srgbClr val="222222"/>
                </a:solidFill>
              </a:rPr>
              <a:t> convencional. Implementando en base a una interfaz intuitiva y </a:t>
            </a:r>
            <a:r>
              <a:rPr lang="es" sz="2100">
                <a:solidFill>
                  <a:srgbClr val="222222"/>
                </a:solidFill>
              </a:rPr>
              <a:t>cómoda</a:t>
            </a:r>
            <a:r>
              <a:rPr lang="es" sz="2100">
                <a:solidFill>
                  <a:srgbClr val="222222"/>
                </a:solidFill>
              </a:rPr>
              <a:t> para los usuarios.</a:t>
            </a:r>
            <a:endParaRPr sz="2100">
              <a:solidFill>
                <a:srgbClr val="222222"/>
              </a:solidFill>
            </a:endParaRPr>
          </a:p>
          <a:p>
            <a:pPr indent="0" lvl="0" marL="45720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63" name="Google Shape;63;p14"/>
          <p:cNvPicPr preferRelativeResize="0"/>
          <p:nvPr/>
        </p:nvPicPr>
        <p:blipFill rotWithShape="1">
          <a:blip r:embed="rId4">
            <a:alphaModFix/>
          </a:blip>
          <a:srcRect b="26157" l="35253" r="40633" t="28703"/>
          <a:stretch/>
        </p:blipFill>
        <p:spPr>
          <a:xfrm>
            <a:off x="6072725" y="1273925"/>
            <a:ext cx="2759573" cy="290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11675" y="18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HARDWARE</a:t>
            </a:r>
            <a:r>
              <a:rPr b="1" lang="es">
                <a:solidFill>
                  <a:srgbClr val="000000"/>
                </a:solidFill>
              </a:rPr>
              <a:t> EMPLEADO EN EL DESARROLLO DEL SISTEMA</a:t>
            </a:r>
            <a:endParaRPr b="1">
              <a:solidFill>
                <a:srgbClr val="000000"/>
              </a:solidFill>
            </a:endParaRPr>
          </a:p>
        </p:txBody>
      </p:sp>
      <p:sp>
        <p:nvSpPr>
          <p:cNvPr id="69" name="Google Shape;69;p15"/>
          <p:cNvSpPr txBox="1"/>
          <p:nvPr>
            <p:ph idx="1" type="body"/>
          </p:nvPr>
        </p:nvSpPr>
        <p:spPr>
          <a:xfrm>
            <a:off x="311700" y="1162050"/>
            <a:ext cx="8520600" cy="3714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sz="2100">
                <a:solidFill>
                  <a:srgbClr val="222222"/>
                </a:solidFill>
              </a:rPr>
              <a:t>Asus Tuf Gaming FX506LI, Intel core i5 - 10300H 2.5Ghz hasta 4.5Ghz, 16 GB de RAM, SSD de 512GB y 1TB, Windows 10 x64.</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Asus Vivobook X512JF,</a:t>
            </a:r>
            <a:r>
              <a:rPr lang="es" sz="2100">
                <a:solidFill>
                  <a:srgbClr val="222222"/>
                </a:solidFill>
              </a:rPr>
              <a:t> Intel core i5 - 1035G1 de 1.00GHz   hasta 1.19 GHz, 12 GB de RAM, SSD de 512GB, Windows 10 x64.</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Acer Aspire E5 -571G, Intel core i7 - 5500U CPU de 2.40GHZ, 8 GB de RAM, Windows 8.1 Single x64.</a:t>
            </a:r>
            <a:endParaRPr sz="2100">
              <a:solidFill>
                <a:srgbClr val="222222"/>
              </a:solidFill>
            </a:endParaRPr>
          </a:p>
          <a:p>
            <a:pPr indent="0" lvl="0" marL="45720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71" name="Google Shape;71;p15"/>
          <p:cNvPicPr preferRelativeResize="0"/>
          <p:nvPr/>
        </p:nvPicPr>
        <p:blipFill>
          <a:blip r:embed="rId4">
            <a:alphaModFix/>
          </a:blip>
          <a:stretch>
            <a:fillRect/>
          </a:stretch>
        </p:blipFill>
        <p:spPr>
          <a:xfrm>
            <a:off x="602250" y="3549950"/>
            <a:ext cx="1797574" cy="1359424"/>
          </a:xfrm>
          <a:prstGeom prst="rect">
            <a:avLst/>
          </a:prstGeom>
          <a:noFill/>
          <a:ln>
            <a:noFill/>
          </a:ln>
        </p:spPr>
      </p:pic>
      <p:pic>
        <p:nvPicPr>
          <p:cNvPr id="72" name="Google Shape;72;p15"/>
          <p:cNvPicPr preferRelativeResize="0"/>
          <p:nvPr/>
        </p:nvPicPr>
        <p:blipFill rotWithShape="1">
          <a:blip r:embed="rId5">
            <a:alphaModFix/>
          </a:blip>
          <a:srcRect b="9146" l="6311" r="6398" t="10051"/>
          <a:stretch/>
        </p:blipFill>
        <p:spPr>
          <a:xfrm>
            <a:off x="3457538" y="3515500"/>
            <a:ext cx="2057426" cy="1428325"/>
          </a:xfrm>
          <a:prstGeom prst="rect">
            <a:avLst/>
          </a:prstGeom>
          <a:noFill/>
          <a:ln>
            <a:noFill/>
          </a:ln>
        </p:spPr>
      </p:pic>
      <p:pic>
        <p:nvPicPr>
          <p:cNvPr id="73" name="Google Shape;73;p15"/>
          <p:cNvPicPr preferRelativeResize="0"/>
          <p:nvPr/>
        </p:nvPicPr>
        <p:blipFill rotWithShape="1">
          <a:blip r:embed="rId6">
            <a:alphaModFix/>
          </a:blip>
          <a:srcRect b="10204" l="0" r="0" t="7700"/>
          <a:stretch/>
        </p:blipFill>
        <p:spPr>
          <a:xfrm>
            <a:off x="6285350" y="3459000"/>
            <a:ext cx="2346934" cy="154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08150" y="2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SOFTWARE EMPLEADO EN EL DESARROLLO DEL SISTEMA</a:t>
            </a:r>
            <a:endParaRPr b="1"/>
          </a:p>
          <a:p>
            <a:pPr indent="0" lvl="0" marL="0" rtl="0" algn="l">
              <a:spcBef>
                <a:spcPts val="0"/>
              </a:spcBef>
              <a:spcAft>
                <a:spcPts val="0"/>
              </a:spcAft>
              <a:buNone/>
            </a:pPr>
            <a:r>
              <a:t/>
            </a:r>
            <a:endParaRPr b="1">
              <a:solidFill>
                <a:srgbClr val="000000"/>
              </a:solidFill>
            </a:endParaRPr>
          </a:p>
        </p:txBody>
      </p:sp>
      <p:sp>
        <p:nvSpPr>
          <p:cNvPr id="79" name="Google Shape;79;p16"/>
          <p:cNvSpPr txBox="1"/>
          <p:nvPr>
            <p:ph idx="1" type="body"/>
          </p:nvPr>
        </p:nvSpPr>
        <p:spPr>
          <a:xfrm>
            <a:off x="208150" y="1123250"/>
            <a:ext cx="5850300" cy="27534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rgbClr val="222222"/>
              </a:buClr>
              <a:buSzPts val="2100"/>
              <a:buChar char="●"/>
            </a:pPr>
            <a:r>
              <a:rPr lang="es" sz="2100">
                <a:solidFill>
                  <a:srgbClr val="222222"/>
                </a:solidFill>
              </a:rPr>
              <a:t>Visual Studio 2019 Comunity/Professional</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Photoshop 2020</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SQL Server 2018 Developer</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GitHub Desktop</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Lucidchart para Google Drive</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Pencil</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Google Docs</a:t>
            </a:r>
            <a:endParaRPr sz="2100">
              <a:solidFill>
                <a:srgbClr val="222222"/>
              </a:solidFill>
            </a:endParaRPr>
          </a:p>
          <a:p>
            <a:pPr indent="-361950" lvl="0" marL="457200" rtl="0" algn="just">
              <a:spcBef>
                <a:spcPts val="0"/>
              </a:spcBef>
              <a:spcAft>
                <a:spcPts val="0"/>
              </a:spcAft>
              <a:buClr>
                <a:srgbClr val="222222"/>
              </a:buClr>
              <a:buSzPts val="2100"/>
              <a:buChar char="●"/>
            </a:pPr>
            <a:r>
              <a:rPr lang="es" sz="2100">
                <a:solidFill>
                  <a:srgbClr val="222222"/>
                </a:solidFill>
              </a:rPr>
              <a:t>Just Color Picker 5.5</a:t>
            </a:r>
            <a:endParaRPr sz="2100">
              <a:solidFill>
                <a:srgbClr val="222222"/>
              </a:solidFill>
            </a:endParaRPr>
          </a:p>
          <a:p>
            <a:pPr indent="0" lvl="0" marL="457200" rtl="0" algn="l">
              <a:spcBef>
                <a:spcPts val="160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81" name="Google Shape;81;p16"/>
          <p:cNvPicPr preferRelativeResize="0"/>
          <p:nvPr/>
        </p:nvPicPr>
        <p:blipFill>
          <a:blip r:embed="rId4">
            <a:alphaModFix/>
          </a:blip>
          <a:stretch>
            <a:fillRect/>
          </a:stretch>
        </p:blipFill>
        <p:spPr>
          <a:xfrm>
            <a:off x="7658875" y="1123250"/>
            <a:ext cx="1285100" cy="1329425"/>
          </a:xfrm>
          <a:prstGeom prst="rect">
            <a:avLst/>
          </a:prstGeom>
          <a:noFill/>
          <a:ln>
            <a:noFill/>
          </a:ln>
        </p:spPr>
      </p:pic>
      <p:pic>
        <p:nvPicPr>
          <p:cNvPr id="82" name="Google Shape;82;p16"/>
          <p:cNvPicPr preferRelativeResize="0"/>
          <p:nvPr/>
        </p:nvPicPr>
        <p:blipFill>
          <a:blip r:embed="rId5">
            <a:alphaModFix/>
          </a:blip>
          <a:stretch>
            <a:fillRect/>
          </a:stretch>
        </p:blipFill>
        <p:spPr>
          <a:xfrm>
            <a:off x="7636713" y="2710825"/>
            <a:ext cx="1329425" cy="1329425"/>
          </a:xfrm>
          <a:prstGeom prst="rect">
            <a:avLst/>
          </a:prstGeom>
          <a:noFill/>
          <a:ln>
            <a:noFill/>
          </a:ln>
        </p:spPr>
      </p:pic>
      <p:pic>
        <p:nvPicPr>
          <p:cNvPr id="83" name="Google Shape;83;p16"/>
          <p:cNvPicPr preferRelativeResize="0"/>
          <p:nvPr/>
        </p:nvPicPr>
        <p:blipFill rotWithShape="1">
          <a:blip r:embed="rId6">
            <a:alphaModFix/>
          </a:blip>
          <a:srcRect b="34227" l="0" r="0" t="36102"/>
          <a:stretch/>
        </p:blipFill>
        <p:spPr>
          <a:xfrm>
            <a:off x="3587550" y="4294075"/>
            <a:ext cx="2183075" cy="485775"/>
          </a:xfrm>
          <a:prstGeom prst="rect">
            <a:avLst/>
          </a:prstGeom>
          <a:noFill/>
          <a:ln>
            <a:noFill/>
          </a:ln>
        </p:spPr>
      </p:pic>
      <p:pic>
        <p:nvPicPr>
          <p:cNvPr id="84" name="Google Shape;84;p16"/>
          <p:cNvPicPr preferRelativeResize="0"/>
          <p:nvPr/>
        </p:nvPicPr>
        <p:blipFill>
          <a:blip r:embed="rId7">
            <a:alphaModFix/>
          </a:blip>
          <a:stretch>
            <a:fillRect/>
          </a:stretch>
        </p:blipFill>
        <p:spPr>
          <a:xfrm>
            <a:off x="5852275" y="1466350"/>
            <a:ext cx="1329425" cy="1355663"/>
          </a:xfrm>
          <a:prstGeom prst="rect">
            <a:avLst/>
          </a:prstGeom>
          <a:noFill/>
          <a:ln>
            <a:noFill/>
          </a:ln>
        </p:spPr>
      </p:pic>
      <p:pic>
        <p:nvPicPr>
          <p:cNvPr id="85" name="Google Shape;85;p16"/>
          <p:cNvPicPr preferRelativeResize="0"/>
          <p:nvPr/>
        </p:nvPicPr>
        <p:blipFill>
          <a:blip r:embed="rId8">
            <a:alphaModFix/>
          </a:blip>
          <a:stretch>
            <a:fillRect/>
          </a:stretch>
        </p:blipFill>
        <p:spPr>
          <a:xfrm>
            <a:off x="6280900" y="3688775"/>
            <a:ext cx="1152063" cy="1123250"/>
          </a:xfrm>
          <a:prstGeom prst="rect">
            <a:avLst/>
          </a:prstGeom>
          <a:noFill/>
          <a:ln>
            <a:noFill/>
          </a:ln>
        </p:spPr>
      </p:pic>
      <p:pic>
        <p:nvPicPr>
          <p:cNvPr id="86" name="Google Shape;86;p16"/>
          <p:cNvPicPr preferRelativeResize="0"/>
          <p:nvPr/>
        </p:nvPicPr>
        <p:blipFill>
          <a:blip r:embed="rId9">
            <a:alphaModFix/>
          </a:blip>
          <a:stretch>
            <a:fillRect/>
          </a:stretch>
        </p:blipFill>
        <p:spPr>
          <a:xfrm>
            <a:off x="2911837" y="4315500"/>
            <a:ext cx="442925" cy="442925"/>
          </a:xfrm>
          <a:prstGeom prst="rect">
            <a:avLst/>
          </a:prstGeom>
          <a:noFill/>
          <a:ln>
            <a:noFill/>
          </a:ln>
        </p:spPr>
      </p:pic>
      <p:pic>
        <p:nvPicPr>
          <p:cNvPr id="87" name="Google Shape;87;p16"/>
          <p:cNvPicPr preferRelativeResize="0"/>
          <p:nvPr/>
        </p:nvPicPr>
        <p:blipFill>
          <a:blip r:embed="rId10">
            <a:alphaModFix/>
          </a:blip>
          <a:stretch>
            <a:fillRect/>
          </a:stretch>
        </p:blipFill>
        <p:spPr>
          <a:xfrm>
            <a:off x="4860925" y="2976371"/>
            <a:ext cx="1152075" cy="1120504"/>
          </a:xfrm>
          <a:prstGeom prst="rect">
            <a:avLst/>
          </a:prstGeom>
          <a:noFill/>
          <a:ln>
            <a:noFill/>
          </a:ln>
        </p:spPr>
      </p:pic>
      <p:pic>
        <p:nvPicPr>
          <p:cNvPr id="88" name="Google Shape;88;p16"/>
          <p:cNvPicPr preferRelativeResize="0"/>
          <p:nvPr/>
        </p:nvPicPr>
        <p:blipFill>
          <a:blip r:embed="rId11">
            <a:alphaModFix/>
          </a:blip>
          <a:stretch>
            <a:fillRect/>
          </a:stretch>
        </p:blipFill>
        <p:spPr>
          <a:xfrm>
            <a:off x="3773800" y="3299050"/>
            <a:ext cx="637075" cy="637075"/>
          </a:xfrm>
          <a:prstGeom prst="rect">
            <a:avLst/>
          </a:prstGeom>
          <a:noFill/>
          <a:ln>
            <a:noFill/>
          </a:ln>
        </p:spPr>
      </p:pic>
      <p:pic>
        <p:nvPicPr>
          <p:cNvPr id="89" name="Google Shape;89;p16"/>
          <p:cNvPicPr preferRelativeResize="0"/>
          <p:nvPr/>
        </p:nvPicPr>
        <p:blipFill>
          <a:blip r:embed="rId12">
            <a:alphaModFix/>
          </a:blip>
          <a:stretch>
            <a:fillRect/>
          </a:stretch>
        </p:blipFill>
        <p:spPr>
          <a:xfrm>
            <a:off x="7385250" y="3688775"/>
            <a:ext cx="1832351" cy="1832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LIMITACIONES</a:t>
            </a:r>
            <a:endParaRPr b="1"/>
          </a:p>
        </p:txBody>
      </p:sp>
      <p:sp>
        <p:nvSpPr>
          <p:cNvPr id="95" name="Google Shape;95;p17"/>
          <p:cNvSpPr txBox="1"/>
          <p:nvPr>
            <p:ph idx="1" type="body"/>
          </p:nvPr>
        </p:nvSpPr>
        <p:spPr>
          <a:xfrm>
            <a:off x="311700" y="863550"/>
            <a:ext cx="6238800" cy="34164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chemeClr val="dk1"/>
              </a:buClr>
              <a:buSzPts val="2100"/>
              <a:buChar char="●"/>
            </a:pPr>
            <a:r>
              <a:rPr b="1" lang="es" sz="2100">
                <a:solidFill>
                  <a:schemeClr val="dk1"/>
                </a:solidFill>
              </a:rPr>
              <a:t>Recursos económicos</a:t>
            </a:r>
            <a:r>
              <a:rPr lang="es" sz="2100">
                <a:solidFill>
                  <a:schemeClr val="dk1"/>
                </a:solidFill>
              </a:rPr>
              <a:t>, la falta de presupuesto para un plan de pagos de internet, cobertura inestable de la red.</a:t>
            </a:r>
            <a:endParaRPr sz="2100">
              <a:solidFill>
                <a:schemeClr val="dk1"/>
              </a:solidFill>
            </a:endParaRPr>
          </a:p>
          <a:p>
            <a:pPr indent="-361950" lvl="0" marL="457200" rtl="0" algn="just">
              <a:spcBef>
                <a:spcPts val="0"/>
              </a:spcBef>
              <a:spcAft>
                <a:spcPts val="0"/>
              </a:spcAft>
              <a:buClr>
                <a:schemeClr val="dk1"/>
              </a:buClr>
              <a:buSzPts val="2100"/>
              <a:buChar char="●"/>
            </a:pPr>
            <a:r>
              <a:rPr b="1" lang="es" sz="2100">
                <a:solidFill>
                  <a:schemeClr val="dk1"/>
                </a:solidFill>
              </a:rPr>
              <a:t>Contexto</a:t>
            </a:r>
            <a:r>
              <a:rPr lang="es" sz="2100">
                <a:solidFill>
                  <a:schemeClr val="dk1"/>
                </a:solidFill>
              </a:rPr>
              <a:t>, las circunstancias en las que se produjo la comunicación entre cada uno de los integrantes del proyecto no fueron las mejores debido a la pandemia.</a:t>
            </a:r>
            <a:endParaRPr sz="2100"/>
          </a:p>
        </p:txBody>
      </p:sp>
      <p:pic>
        <p:nvPicPr>
          <p:cNvPr id="96" name="Google Shape;96;p17"/>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97" name="Google Shape;97;p17"/>
          <p:cNvPicPr preferRelativeResize="0"/>
          <p:nvPr/>
        </p:nvPicPr>
        <p:blipFill rotWithShape="1">
          <a:blip r:embed="rId4">
            <a:alphaModFix/>
          </a:blip>
          <a:srcRect b="18121" l="33867" r="33132" t="25739"/>
          <a:stretch/>
        </p:blipFill>
        <p:spPr>
          <a:xfrm>
            <a:off x="6650325" y="1485900"/>
            <a:ext cx="2266125"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ARQUITECTURA CANDIDATA</a:t>
            </a:r>
            <a:endParaRPr b="1"/>
          </a:p>
        </p:txBody>
      </p:sp>
      <p:pic>
        <p:nvPicPr>
          <p:cNvPr id="103" name="Google Shape;103;p18"/>
          <p:cNvPicPr preferRelativeResize="0"/>
          <p:nvPr/>
        </p:nvPicPr>
        <p:blipFill>
          <a:blip r:embed="rId3">
            <a:alphaModFix/>
          </a:blip>
          <a:stretch>
            <a:fillRect/>
          </a:stretch>
        </p:blipFill>
        <p:spPr>
          <a:xfrm>
            <a:off x="8020745" y="0"/>
            <a:ext cx="1123250" cy="1123250"/>
          </a:xfrm>
          <a:prstGeom prst="rect">
            <a:avLst/>
          </a:prstGeom>
          <a:noFill/>
          <a:ln>
            <a:noFill/>
          </a:ln>
        </p:spPr>
      </p:pic>
      <p:sp>
        <p:nvSpPr>
          <p:cNvPr id="104" name="Google Shape;104;p18"/>
          <p:cNvSpPr txBox="1"/>
          <p:nvPr>
            <p:ph idx="1" type="body"/>
          </p:nvPr>
        </p:nvSpPr>
        <p:spPr>
          <a:xfrm>
            <a:off x="411725" y="863550"/>
            <a:ext cx="5252700" cy="383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100">
                <a:solidFill>
                  <a:srgbClr val="000000"/>
                </a:solidFill>
                <a:highlight>
                  <a:srgbClr val="FFFFFF"/>
                </a:highlight>
              </a:rPr>
              <a:t>La arquitectura en tres capas lo que hace es dividir el sistema en tres partes diferenciadas, de tal forma que cada capa solo se comunique con la inferior. Esas tres capas se denominan:</a:t>
            </a:r>
            <a:endParaRPr sz="2100">
              <a:solidFill>
                <a:srgbClr val="000000"/>
              </a:solidFill>
              <a:highlight>
                <a:srgbClr val="FFFFFF"/>
              </a:highlight>
            </a:endParaRPr>
          </a:p>
          <a:p>
            <a:pPr indent="-361950" lvl="0" marL="749300" rtl="0" algn="l">
              <a:spcBef>
                <a:spcPts val="1500"/>
              </a:spcBef>
              <a:spcAft>
                <a:spcPts val="0"/>
              </a:spcAft>
              <a:buClr>
                <a:srgbClr val="000000"/>
              </a:buClr>
              <a:buSzPts val="2100"/>
              <a:buChar char="●"/>
            </a:pPr>
            <a:r>
              <a:rPr b="1" lang="es" sz="2100">
                <a:solidFill>
                  <a:srgbClr val="000000"/>
                </a:solidFill>
                <a:highlight>
                  <a:srgbClr val="FFFFFF"/>
                </a:highlight>
              </a:rPr>
              <a:t>Datos (Bases de datos)</a:t>
            </a:r>
            <a:endParaRPr sz="2100">
              <a:solidFill>
                <a:srgbClr val="000000"/>
              </a:solidFill>
              <a:highlight>
                <a:srgbClr val="FFFFFF"/>
              </a:highlight>
            </a:endParaRPr>
          </a:p>
          <a:p>
            <a:pPr indent="-361950" lvl="0" marL="749300" rtl="0" algn="l">
              <a:spcBef>
                <a:spcPts val="0"/>
              </a:spcBef>
              <a:spcAft>
                <a:spcPts val="0"/>
              </a:spcAft>
              <a:buClr>
                <a:srgbClr val="000000"/>
              </a:buClr>
              <a:buSzPts val="2100"/>
              <a:buChar char="●"/>
            </a:pPr>
            <a:r>
              <a:rPr b="1" lang="es" sz="2100">
                <a:solidFill>
                  <a:srgbClr val="000000"/>
                </a:solidFill>
                <a:highlight>
                  <a:srgbClr val="FFFFFF"/>
                </a:highlight>
              </a:rPr>
              <a:t>Negocio (Clases)</a:t>
            </a:r>
            <a:endParaRPr b="1" sz="2100">
              <a:solidFill>
                <a:srgbClr val="000000"/>
              </a:solidFill>
              <a:highlight>
                <a:srgbClr val="FFFFFF"/>
              </a:highlight>
            </a:endParaRPr>
          </a:p>
          <a:p>
            <a:pPr indent="-361950" lvl="0" marL="749300" rtl="0" algn="l">
              <a:spcBef>
                <a:spcPts val="0"/>
              </a:spcBef>
              <a:spcAft>
                <a:spcPts val="0"/>
              </a:spcAft>
              <a:buClr>
                <a:srgbClr val="000000"/>
              </a:buClr>
              <a:buSzPts val="2100"/>
              <a:buChar char="●"/>
            </a:pPr>
            <a:r>
              <a:rPr b="1" lang="es" sz="2100">
                <a:solidFill>
                  <a:srgbClr val="000000"/>
                </a:solidFill>
                <a:highlight>
                  <a:srgbClr val="FFFFFF"/>
                </a:highlight>
              </a:rPr>
              <a:t>Presentación (Front End)</a:t>
            </a:r>
            <a:endParaRPr b="1" sz="2100">
              <a:solidFill>
                <a:srgbClr val="000000"/>
              </a:solidFill>
            </a:endParaRPr>
          </a:p>
        </p:txBody>
      </p:sp>
      <p:pic>
        <p:nvPicPr>
          <p:cNvPr id="105" name="Google Shape;105;p18"/>
          <p:cNvPicPr preferRelativeResize="0"/>
          <p:nvPr/>
        </p:nvPicPr>
        <p:blipFill rotWithShape="1">
          <a:blip r:embed="rId4">
            <a:alphaModFix/>
          </a:blip>
          <a:srcRect b="0" l="1365" r="7592" t="13134"/>
          <a:stretch/>
        </p:blipFill>
        <p:spPr>
          <a:xfrm>
            <a:off x="5843100" y="891325"/>
            <a:ext cx="2676550" cy="377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ARQUITECTURA DEL SISTEMA</a:t>
            </a:r>
            <a:endParaRPr b="1"/>
          </a:p>
          <a:p>
            <a:pPr indent="0" lvl="0" marL="0" rtl="0" algn="l">
              <a:spcBef>
                <a:spcPts val="0"/>
              </a:spcBef>
              <a:spcAft>
                <a:spcPts val="0"/>
              </a:spcAft>
              <a:buNone/>
            </a:pPr>
            <a:r>
              <a:t/>
            </a:r>
            <a:endParaRPr b="1"/>
          </a:p>
        </p:txBody>
      </p:sp>
      <p:pic>
        <p:nvPicPr>
          <p:cNvPr id="111" name="Google Shape;111;p19"/>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112" name="Google Shape;112;p19"/>
          <p:cNvPicPr preferRelativeResize="0"/>
          <p:nvPr/>
        </p:nvPicPr>
        <p:blipFill rotWithShape="1">
          <a:blip r:embed="rId4">
            <a:alphaModFix/>
          </a:blip>
          <a:srcRect b="0" l="862" r="0" t="0"/>
          <a:stretch/>
        </p:blipFill>
        <p:spPr>
          <a:xfrm>
            <a:off x="135425" y="1237800"/>
            <a:ext cx="8856176" cy="358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REQUERIMIENTOS</a:t>
            </a:r>
            <a:endParaRPr b="1"/>
          </a:p>
          <a:p>
            <a:pPr indent="0" lvl="0" marL="0" rtl="0" algn="l">
              <a:spcBef>
                <a:spcPts val="0"/>
              </a:spcBef>
              <a:spcAft>
                <a:spcPts val="0"/>
              </a:spcAft>
              <a:buNone/>
            </a:pPr>
            <a:r>
              <a:t/>
            </a:r>
            <a:endParaRPr b="1"/>
          </a:p>
        </p:txBody>
      </p:sp>
      <p:pic>
        <p:nvPicPr>
          <p:cNvPr id="118" name="Google Shape;118;p20"/>
          <p:cNvPicPr preferRelativeResize="0"/>
          <p:nvPr/>
        </p:nvPicPr>
        <p:blipFill>
          <a:blip r:embed="rId3">
            <a:alphaModFix/>
          </a:blip>
          <a:stretch>
            <a:fillRect/>
          </a:stretch>
        </p:blipFill>
        <p:spPr>
          <a:xfrm>
            <a:off x="8020745" y="0"/>
            <a:ext cx="1123250" cy="1123250"/>
          </a:xfrm>
          <a:prstGeom prst="rect">
            <a:avLst/>
          </a:prstGeom>
          <a:noFill/>
          <a:ln>
            <a:noFill/>
          </a:ln>
        </p:spPr>
      </p:pic>
      <p:sp>
        <p:nvSpPr>
          <p:cNvPr id="119" name="Google Shape;119;p20"/>
          <p:cNvSpPr txBox="1"/>
          <p:nvPr>
            <p:ph idx="1" type="body"/>
          </p:nvPr>
        </p:nvSpPr>
        <p:spPr>
          <a:xfrm>
            <a:off x="411725" y="863550"/>
            <a:ext cx="7608900" cy="3834600"/>
          </a:xfrm>
          <a:prstGeom prst="rect">
            <a:avLst/>
          </a:prstGeom>
        </p:spPr>
        <p:txBody>
          <a:bodyPr anchorCtr="0" anchor="t" bIns="91425" lIns="91425" spcFirstLastPara="1" rIns="91425" wrap="square" tIns="91425">
            <a:noAutofit/>
          </a:bodyPr>
          <a:lstStyle/>
          <a:p>
            <a:pPr indent="0" lvl="0" marL="457200" rtl="0" algn="l">
              <a:spcBef>
                <a:spcPts val="0"/>
              </a:spcBef>
              <a:spcAft>
                <a:spcPts val="3000"/>
              </a:spcAft>
              <a:buNone/>
            </a:pPr>
            <a:r>
              <a:t/>
            </a:r>
            <a:endParaRPr b="1" sz="2100">
              <a:solidFill>
                <a:srgbClr val="000000"/>
              </a:solidFill>
            </a:endParaRPr>
          </a:p>
        </p:txBody>
      </p:sp>
      <p:pic>
        <p:nvPicPr>
          <p:cNvPr id="120" name="Google Shape;120;p20"/>
          <p:cNvPicPr preferRelativeResize="0"/>
          <p:nvPr/>
        </p:nvPicPr>
        <p:blipFill>
          <a:blip r:embed="rId4">
            <a:alphaModFix/>
          </a:blip>
          <a:stretch>
            <a:fillRect/>
          </a:stretch>
        </p:blipFill>
        <p:spPr>
          <a:xfrm>
            <a:off x="704425" y="916125"/>
            <a:ext cx="6814894" cy="402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7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rPr>
              <a:t>DIAGRAMA DE CASOS DE USO</a:t>
            </a:r>
            <a:endParaRPr b="1">
              <a:solidFill>
                <a:srgbClr val="000000"/>
              </a:solidFill>
            </a:endParaRPr>
          </a:p>
        </p:txBody>
      </p:sp>
      <p:pic>
        <p:nvPicPr>
          <p:cNvPr id="126" name="Google Shape;126;p21"/>
          <p:cNvPicPr preferRelativeResize="0"/>
          <p:nvPr/>
        </p:nvPicPr>
        <p:blipFill>
          <a:blip r:embed="rId3">
            <a:alphaModFix/>
          </a:blip>
          <a:stretch>
            <a:fillRect/>
          </a:stretch>
        </p:blipFill>
        <p:spPr>
          <a:xfrm>
            <a:off x="8020745" y="0"/>
            <a:ext cx="1123250" cy="1123250"/>
          </a:xfrm>
          <a:prstGeom prst="rect">
            <a:avLst/>
          </a:prstGeom>
          <a:noFill/>
          <a:ln>
            <a:noFill/>
          </a:ln>
        </p:spPr>
      </p:pic>
      <p:pic>
        <p:nvPicPr>
          <p:cNvPr id="127" name="Google Shape;127;p21"/>
          <p:cNvPicPr preferRelativeResize="0"/>
          <p:nvPr/>
        </p:nvPicPr>
        <p:blipFill rotWithShape="1">
          <a:blip r:embed="rId4">
            <a:alphaModFix/>
          </a:blip>
          <a:srcRect b="4517" l="5069" r="0" t="4943"/>
          <a:stretch/>
        </p:blipFill>
        <p:spPr>
          <a:xfrm>
            <a:off x="2096688" y="847975"/>
            <a:ext cx="4950625" cy="417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