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9" r:id="rId4"/>
    <p:sldId id="273" r:id="rId5"/>
    <p:sldId id="281" r:id="rId6"/>
    <p:sldId id="282" r:id="rId7"/>
    <p:sldId id="263" r:id="rId8"/>
    <p:sldId id="274" r:id="rId9"/>
    <p:sldId id="275" r:id="rId10"/>
    <p:sldId id="276" r:id="rId11"/>
    <p:sldId id="277" r:id="rId12"/>
    <p:sldId id="284" r:id="rId13"/>
    <p:sldId id="290" r:id="rId14"/>
    <p:sldId id="285" r:id="rId15"/>
    <p:sldId id="283" r:id="rId16"/>
    <p:sldId id="287" r:id="rId17"/>
    <p:sldId id="288" r:id="rId18"/>
    <p:sldId id="289" r:id="rId19"/>
    <p:sldId id="299" r:id="rId20"/>
    <p:sldId id="286" r:id="rId21"/>
    <p:sldId id="292" r:id="rId22"/>
    <p:sldId id="300" r:id="rId23"/>
    <p:sldId id="301" r:id="rId24"/>
    <p:sldId id="295" r:id="rId25"/>
    <p:sldId id="296" r:id="rId26"/>
    <p:sldId id="302" r:id="rId27"/>
    <p:sldId id="303" r:id="rId28"/>
    <p:sldId id="293" r:id="rId29"/>
    <p:sldId id="294" r:id="rId30"/>
    <p:sldId id="304" r:id="rId31"/>
    <p:sldId id="306" r:id="rId32"/>
    <p:sldId id="305" r:id="rId33"/>
    <p:sldId id="291" r:id="rId34"/>
    <p:sldId id="278" r:id="rId35"/>
    <p:sldId id="307" r:id="rId36"/>
    <p:sldId id="308" r:id="rId37"/>
    <p:sldId id="309" r:id="rId38"/>
    <p:sldId id="310" r:id="rId39"/>
    <p:sldId id="311" r:id="rId40"/>
    <p:sldId id="312" r:id="rId41"/>
    <p:sldId id="297" r:id="rId42"/>
    <p:sldId id="298" r:id="rId43"/>
    <p:sldId id="313" r:id="rId44"/>
    <p:sldId id="314" r:id="rId45"/>
    <p:sldId id="315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35" y="82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(a)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Autor(a)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Informações do fato</a:t>
            </a:r>
          </a:p>
        </p:txBody>
      </p:sp>
      <p:sp>
        <p:nvSpPr>
          <p:cNvPr id="107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Atribuição</a:t>
            </a:r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m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m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m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m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2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or(a)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Autor(a) e Data</a:t>
            </a:r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Título do Slide</a:t>
            </a:r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62" name="Subtítulo do Slid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do Slide</a:t>
            </a:r>
          </a:p>
        </p:txBody>
      </p:sp>
      <p:sp>
        <p:nvSpPr>
          <p:cNvPr id="63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8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do Slide</a:t>
            </a:r>
          </a:p>
        </p:txBody>
      </p:sp>
      <p:sp>
        <p:nvSpPr>
          <p:cNvPr id="8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de Agenda</a:t>
            </a:r>
          </a:p>
        </p:txBody>
      </p:sp>
      <p:sp>
        <p:nvSpPr>
          <p:cNvPr id="90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ítulo do Slide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do Slide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2673923" y="6388968"/>
            <a:ext cx="8581006" cy="19992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6000" spc="-119">
                <a:solidFill>
                  <a:srgbClr val="FFFFFF"/>
                </a:solidFill>
              </a:defRPr>
            </a:pPr>
            <a:r>
              <a:rPr lang="pt-BR" dirty="0" smtClean="0"/>
              <a:t>Programação Orientada a Objetos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Soluções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No paradigma orientado a objetos, é muito fácil ter </a:t>
            </a:r>
            <a:r>
              <a:rPr lang="pt-BR" sz="4000" b="0" dirty="0" smtClean="0"/>
              <a:t>conexão entre dados e funcionalidades por meio </a:t>
            </a:r>
            <a:r>
              <a:rPr lang="pt-BR" sz="4000" b="0" dirty="0"/>
              <a:t>dos recursos da própria </a:t>
            </a:r>
            <a:r>
              <a:rPr lang="pt-BR" sz="4000" b="0" dirty="0" smtClean="0"/>
              <a:t>linguagem;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Organizar </a:t>
            </a:r>
            <a:r>
              <a:rPr lang="pt-BR" sz="4000" b="0" dirty="0"/>
              <a:t>e escrever </a:t>
            </a:r>
            <a:r>
              <a:rPr lang="pt-BR" sz="4000" b="0" dirty="0" smtClean="0"/>
              <a:t>menos (</a:t>
            </a:r>
            <a:r>
              <a:rPr lang="pt-BR" sz="4000" b="0" dirty="0"/>
              <a:t>economia de código)</a:t>
            </a:r>
            <a:r>
              <a:rPr lang="pt-BR" sz="4000" b="0" dirty="0" smtClean="0"/>
              <a:t>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Concentrar as </a:t>
            </a:r>
            <a:r>
              <a:rPr lang="pt-BR" sz="4000" b="0" dirty="0"/>
              <a:t>responsabilidades nos pontos </a:t>
            </a:r>
            <a:r>
              <a:rPr lang="pt-BR" sz="4000" b="0" dirty="0" smtClean="0"/>
              <a:t>certos.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1333665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012704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Programação Orientada a Objetos (POO)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1447724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Programação Orientada a Objetos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Estrutura um programa, dividindo-o em vários objetos de alto nível;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Cada objeto modela um aspecto do problema que está sendo resolvido;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Promove interação entre objetos para orientar o fluxo global do programa.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2458365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Programação Orientada a Objetos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Implementação: </a:t>
            </a:r>
            <a:r>
              <a:rPr lang="pt-BR" sz="4000" b="0" dirty="0" smtClean="0"/>
              <a:t>define como algo é feito (o código em si);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Domínio: </a:t>
            </a:r>
            <a:r>
              <a:rPr lang="pt-BR" sz="4000" b="0" dirty="0" smtClean="0"/>
              <a:t>espaço onde o problema reside. São conceitos importantes do problema que pretende resolver;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Pensar em objetos significa “unir” estes dois termos.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4144666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Programação Orientada a Objetos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Definir um programa em termos de objetos é uma maneira aprofundada de “ver o software”;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Resumindo, um objeto pode ser definido como sendo uma instância de uma classe;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Um software OO é formado de objetos assim como o mundo real e constituído de objetos.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696010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012704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uma Classe?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1676449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uma Classe?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POO </a:t>
            </a:r>
            <a:r>
              <a:rPr lang="pt-BR" sz="4000" b="0" dirty="0" smtClean="0"/>
              <a:t>agrupa os objetos pelos seus comportamentos e atributos comuns. Esses agrupamentos são chamados de Classes;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palavra Classe </a:t>
            </a:r>
            <a:r>
              <a:rPr lang="pt-BR" sz="4000" b="0" dirty="0"/>
              <a:t>vem da taxonomia da biologia. Todos os seres vivos de uma mesma </a:t>
            </a:r>
            <a:r>
              <a:rPr lang="pt-BR" sz="4000" b="0" dirty="0" smtClean="0"/>
              <a:t>classe biológica </a:t>
            </a:r>
            <a:r>
              <a:rPr lang="pt-BR" sz="4000" b="0" dirty="0"/>
              <a:t>têm uma série de </a:t>
            </a:r>
            <a:r>
              <a:rPr lang="pt-BR" sz="4000" dirty="0"/>
              <a:t>atributos</a:t>
            </a:r>
            <a:r>
              <a:rPr lang="pt-BR" sz="4000" b="0" dirty="0"/>
              <a:t> e </a:t>
            </a:r>
            <a:r>
              <a:rPr lang="pt-BR" sz="4000" dirty="0"/>
              <a:t>comportamentos</a:t>
            </a:r>
            <a:r>
              <a:rPr lang="pt-BR" sz="4000" b="0" dirty="0"/>
              <a:t> em comum, mas não são iguais, pois </a:t>
            </a:r>
            <a:r>
              <a:rPr lang="pt-BR" sz="4000" b="0" dirty="0" smtClean="0"/>
              <a:t>podem variar </a:t>
            </a:r>
            <a:r>
              <a:rPr lang="pt-BR" sz="4000" b="0" dirty="0"/>
              <a:t>nos valores desses atributos e como realizam esses comportamentos.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1713916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uma Classe?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Classe: </a:t>
            </a:r>
            <a:r>
              <a:rPr lang="pt-BR" sz="4000" b="0" dirty="0" smtClean="0"/>
              <a:t>define os atributos e comportamentos comuns compartilhados por um tipo de objeto. Objetos do mesmo tipo compartilham os mesmos comportamentos e atributos;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Atributos: </a:t>
            </a:r>
            <a:r>
              <a:rPr lang="pt-BR" sz="4000" b="0" dirty="0" smtClean="0"/>
              <a:t>características de uma classe que são visíveis externamente.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2643071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uma Classe?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Comportamento: </a:t>
            </a:r>
            <a:r>
              <a:rPr lang="pt-BR" sz="4000" b="0" dirty="0" smtClean="0"/>
              <a:t>ação executada por um objeto quando passada uma mensagem ou em resposta a alguma mudança de estado. Em resumo, é o que o objeto faz.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151383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uma Classe?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Exemplo:</a:t>
            </a:r>
            <a:endParaRPr sz="40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73" y="4156720"/>
            <a:ext cx="8466453" cy="39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64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698499" y="8276488"/>
            <a:ext cx="11607802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Pereira, ano de 2023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Orientação a Objetos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012704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 Objeto?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387018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 Objeto?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Um objeto representa uma instância de uma classe;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 estado de um objeto é representado pelos valores de seus atributos;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Como vimos, o estado de </a:t>
            </a:r>
            <a:r>
              <a:rPr lang="pt-BR" sz="4000" b="0" dirty="0" smtClean="0"/>
              <a:t>um </a:t>
            </a:r>
            <a:r>
              <a:rPr lang="pt-BR" sz="4000" b="0" dirty="0" smtClean="0"/>
              <a:t>objeto pode ser modificado através de mensagens.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579299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 Objeto?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Exemplo:</a:t>
            </a:r>
          </a:p>
          <a:p>
            <a:pPr lvl="1" indent="0">
              <a:lnSpc>
                <a:spcPct val="150000"/>
              </a:lnSpc>
            </a:pPr>
            <a:r>
              <a:rPr lang="pt-BR" sz="4000" b="0" dirty="0" smtClean="0"/>
              <a:t>Considerando a Classe Pessoa, poderíamos instanciar os seguinte objetos: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  <p:sp>
        <p:nvSpPr>
          <p:cNvPr id="2" name="Rectangle 1"/>
          <p:cNvSpPr/>
          <p:nvPr/>
        </p:nvSpPr>
        <p:spPr>
          <a:xfrm>
            <a:off x="1461840" y="5956920"/>
            <a:ext cx="2592288" cy="24724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1" u="none" strike="noStrike" cap="none" spc="0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PessoaJose</a:t>
            </a:r>
            <a:endParaRPr kumimoji="0" lang="pt-BR" sz="2200" b="1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200" b="0" i="0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nome = “José”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r>
              <a:rPr lang="pt-BR" sz="220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dade = 47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peso</a:t>
            </a:r>
            <a:r>
              <a:rPr kumimoji="0" lang="pt-BR" sz="22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= 78.5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200" baseline="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altura</a:t>
            </a:r>
            <a:r>
              <a:rPr lang="pt-BR" sz="220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= 1.70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sexo = ‘M’</a:t>
            </a:r>
            <a:endParaRPr kumimoji="0" lang="pt-BR" sz="2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7468" y="5931376"/>
            <a:ext cx="2592288" cy="24724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1" u="none" strike="noStrike" cap="none" spc="0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PessoaMaria</a:t>
            </a:r>
            <a:endParaRPr kumimoji="0" lang="pt-BR" sz="2200" b="1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200" b="0" i="0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nome = “Maria”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r>
              <a:rPr lang="pt-BR" sz="220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dade = 30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peso</a:t>
            </a:r>
            <a:r>
              <a:rPr kumimoji="0" lang="pt-BR" sz="22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= 65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200" baseline="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altura</a:t>
            </a:r>
            <a:r>
              <a:rPr lang="pt-BR" sz="220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= 1.60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sexo = ‘F’</a:t>
            </a:r>
            <a:endParaRPr kumimoji="0" lang="pt-BR" sz="2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3096" y="5918895"/>
            <a:ext cx="2592288" cy="24724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1" u="none" strike="noStrike" cap="none" spc="0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PessoaJoao</a:t>
            </a:r>
            <a:endParaRPr kumimoji="0" lang="pt-BR" sz="2200" b="1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200" b="0" i="0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nome = “João”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200" dirty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</a:t>
            </a:r>
            <a:r>
              <a:rPr lang="pt-BR" sz="220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dade = 25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peso</a:t>
            </a:r>
            <a:r>
              <a:rPr kumimoji="0" lang="pt-BR" sz="22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= 70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200" baseline="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altura</a:t>
            </a:r>
            <a:r>
              <a:rPr lang="pt-BR" sz="2200" dirty="0" smtClean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= 1.78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sexo = ‘M’</a:t>
            </a:r>
            <a:endParaRPr kumimoji="0" lang="pt-BR" sz="2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4164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 um Objeto?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Ao instanciar cada um dos objetos, dizemos que eles são do “tipo” Pessoa, que a classe através da qual o objeto foi criado.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81284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012704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R</a:t>
            </a:r>
            <a:r>
              <a:rPr lang="pt-BR" sz="6000" dirty="0" smtClean="0"/>
              <a:t>elacionamento entre Objetos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3002182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Relacionamento entre Objetos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 relacionamento entre objetos é </a:t>
            </a:r>
            <a:r>
              <a:rPr lang="pt-BR" sz="4000" b="0" dirty="0" smtClean="0"/>
              <a:t>muito importante </a:t>
            </a:r>
            <a:r>
              <a:rPr lang="pt-BR" sz="4000" b="0" dirty="0" smtClean="0"/>
              <a:t>para a POO;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Os objetos podem se relacionar de duas maneiras:</a:t>
            </a:r>
          </a:p>
          <a:p>
            <a:pPr lvl="4" indent="0">
              <a:lnSpc>
                <a:spcPct val="150000"/>
              </a:lnSpc>
            </a:pPr>
            <a:r>
              <a:rPr lang="pt-BR" sz="4000" b="0" dirty="0" smtClean="0"/>
              <a:t>		- Troca de mensagens;</a:t>
            </a:r>
          </a:p>
          <a:p>
            <a:pPr lvl="3" indent="0">
              <a:lnSpc>
                <a:spcPct val="150000"/>
              </a:lnSpc>
            </a:pPr>
            <a:r>
              <a:rPr lang="pt-BR" sz="4000" b="0" dirty="0" smtClean="0"/>
              <a:t>		- Objetos que contém outros objetos.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1408301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Troca de Mensagens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Objetos existem de forma independente;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Pode haver dois ou mais objetos do tipo Pessoa simultaneamente em um sistema;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Objetos se comunicam através de passagem de mensagens;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“Passar uma mensagem” é o mesmo que chamar um método para mudar o estado de um objeto ou para exercer um comportamento.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536468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600" dirty="0"/>
              <a:t>Objetos que contém outros </a:t>
            </a:r>
            <a:r>
              <a:rPr lang="pt-BR" sz="5600" dirty="0" smtClean="0"/>
              <a:t>objetos</a:t>
            </a:r>
            <a:endParaRPr lang="pt-BR"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Um objeto pode conter outros objetos;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Por exemplo, o nome da pessoa é um objeto do tipo </a:t>
            </a:r>
            <a:r>
              <a:rPr lang="pt-BR" sz="4000" b="0" dirty="0" err="1" smtClean="0"/>
              <a:t>String</a:t>
            </a:r>
            <a:r>
              <a:rPr lang="pt-BR" sz="4000" b="0" dirty="0" smtClean="0"/>
              <a:t> em Java;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Na POO, praticamente tudo é um objeto;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comunicação neste caso também é feita através de troca de mensagens.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144790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012704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são métodos?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3578760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O que são métodos?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Os métodos são responsáveis por definir os comportamentos de um objeto;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Os métodos podem ser:</a:t>
            </a:r>
          </a:p>
          <a:p>
            <a:pPr lvl="1" indent="0">
              <a:lnSpc>
                <a:spcPct val="150000"/>
              </a:lnSpc>
            </a:pPr>
            <a:r>
              <a:rPr lang="pt-BR" sz="4000" b="0" dirty="0" smtClean="0"/>
              <a:t>		- Construtores;</a:t>
            </a:r>
          </a:p>
          <a:p>
            <a:pPr lvl="1" indent="0"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	- </a:t>
            </a:r>
            <a:r>
              <a:rPr lang="pt-BR" sz="4000" b="0" dirty="0" err="1" smtClean="0"/>
              <a:t>Acessores</a:t>
            </a:r>
            <a:r>
              <a:rPr lang="pt-BR" sz="4000" b="0" dirty="0" smtClean="0"/>
              <a:t>;</a:t>
            </a:r>
          </a:p>
          <a:p>
            <a:pPr lvl="1" indent="0">
              <a:lnSpc>
                <a:spcPct val="150000"/>
              </a:lnSpc>
            </a:pPr>
            <a:r>
              <a:rPr lang="pt-BR" sz="4000" b="0" dirty="0" smtClean="0"/>
              <a:t>		- Mutantes.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371425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Histórico</a:t>
            </a:r>
            <a:endParaRPr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POO não foi percebida da noite para o dia;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Estágio de evolução natural do desenvolvimento de softwares;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OO é a abreviatura de “orientado a objetos”;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Mas o que é um objeto? Trata-se de uma entidade que possui </a:t>
            </a:r>
            <a:r>
              <a:rPr lang="pt-BR" sz="4000" dirty="0" smtClean="0"/>
              <a:t>características</a:t>
            </a:r>
            <a:r>
              <a:rPr lang="pt-BR" sz="4000" b="0" dirty="0" smtClean="0"/>
              <a:t> e </a:t>
            </a:r>
            <a:r>
              <a:rPr lang="pt-BR" sz="4000" dirty="0" smtClean="0"/>
              <a:t>comportamentos</a:t>
            </a:r>
            <a:r>
              <a:rPr lang="pt-BR" sz="4000" b="0" dirty="0" smtClean="0"/>
              <a:t>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986956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Métodos Construtores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São usados para inicializar um objeto durante a sua instanciação.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Exemplo de construtor para a classe Pessoa: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</a:t>
            </a:r>
            <a:endParaRPr sz="40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01" t="60677" r="2191" b="30130"/>
          <a:stretch/>
        </p:blipFill>
        <p:spPr>
          <a:xfrm>
            <a:off x="807215" y="5740896"/>
            <a:ext cx="11390370" cy="50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592" y="6454077"/>
            <a:ext cx="8567615" cy="23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Métodos </a:t>
            </a:r>
            <a:r>
              <a:rPr lang="pt-BR" sz="6000" dirty="0" err="1" smtClean="0"/>
              <a:t>Acessores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São usados para acessar os dados internos de um objeto.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Exemplo para a classe Pessoa: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</a:t>
            </a:r>
            <a:endParaRPr sz="40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20" t="86418" r="2372" b="4388"/>
          <a:stretch/>
        </p:blipFill>
        <p:spPr>
          <a:xfrm>
            <a:off x="828845" y="5740896"/>
            <a:ext cx="11390368" cy="50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960" y="6532984"/>
            <a:ext cx="746271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24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Métodos Mutantes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São usados para </a:t>
            </a:r>
            <a:r>
              <a:rPr lang="pt-BR" sz="4000" b="0" dirty="0" smtClean="0"/>
              <a:t>modificar os </a:t>
            </a:r>
            <a:r>
              <a:rPr lang="pt-BR" sz="4000" b="0" dirty="0" smtClean="0"/>
              <a:t>dados internos de um objeto.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Exemplo para a classe Pessoa: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</a:t>
            </a:r>
            <a:endParaRPr sz="40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20" t="77225" r="2372" b="11743"/>
          <a:stretch/>
        </p:blipFill>
        <p:spPr>
          <a:xfrm>
            <a:off x="1756400" y="5812904"/>
            <a:ext cx="9492000" cy="5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384" y="6695281"/>
            <a:ext cx="7691289" cy="20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3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012704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Vantagens e Objetivos da OO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2395326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Vantagens e Objetivos da OO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POO visa produzir software com as seis  características a seguir: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- Natural;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- Confiável;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- Reutilizável;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- Manutenível;</a:t>
            </a:r>
            <a:endParaRPr sz="4000" b="0" dirty="0"/>
          </a:p>
        </p:txBody>
      </p:sp>
      <p:sp>
        <p:nvSpPr>
          <p:cNvPr id="5" name="Subtítulo da Apresentação"/>
          <p:cNvSpPr txBox="1">
            <a:spLocks/>
          </p:cNvSpPr>
          <p:nvPr/>
        </p:nvSpPr>
        <p:spPr>
          <a:xfrm>
            <a:off x="5378525" y="4516760"/>
            <a:ext cx="6316340" cy="368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pt-BR" sz="4000" b="0" dirty="0" smtClean="0"/>
              <a:t>	- Extensível;</a:t>
            </a:r>
          </a:p>
          <a:p>
            <a:pPr hangingPunct="1">
              <a:lnSpc>
                <a:spcPct val="150000"/>
              </a:lnSpc>
            </a:pPr>
            <a:r>
              <a:rPr lang="pt-BR" sz="4000" b="0" dirty="0" smtClean="0"/>
              <a:t>	- Oportunos.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3312402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Natural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POO produz software natural (usa terminologias pertinentes ao problema);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Expressa o programa nos termos do domínio do problema;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Modelagem do problema a nível funcional (concentra-se no que o software faz)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231798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Confiável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Programas orientados a objetos são mais confiáveis em relação à falhas;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Alteração de partes específicas sem impactar as demais partes;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Cada componente pode ser validado (testado) de forma independente dos demais.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190283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Reutilizável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Reutilizar soluções conhecidas para problemas conhecidos;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Componentes OO bem desenvolvidos podem ser facilmente reutilizáveis.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845773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Manutenível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 ciclo de vida de um software não termina quando ele é distribuído, ele precisa ser mantido;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É mais fácil corrigir problemas em OO porque eles estão em pontos específicos do código;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Facilidade de entendimento do código para manutenção por diferentes equipe e desenvolvedores.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61238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Extensível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Software POO não é (e nem deve) ser estático;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Ele deve crescer e mudar com o passar do tempo, para permanecer útil;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POO possui vários recursos  que possibilitam a extensão de um código.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2278471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 que é?</a:t>
            </a:r>
            <a:endParaRPr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Orientação a objetos é uma maneira </a:t>
            </a:r>
            <a:r>
              <a:rPr lang="pt-BR" sz="4000" b="0" dirty="0" smtClean="0"/>
              <a:t>de programar </a:t>
            </a:r>
            <a:r>
              <a:rPr lang="pt-BR" sz="4000" b="0" dirty="0"/>
              <a:t>que ajuda na organização e resolve </a:t>
            </a:r>
            <a:r>
              <a:rPr lang="pt-BR" sz="4000" b="0" dirty="0" smtClean="0"/>
              <a:t>muitos problemas </a:t>
            </a:r>
            <a:r>
              <a:rPr lang="pt-BR" sz="4000" b="0" dirty="0"/>
              <a:t>enfrentados </a:t>
            </a:r>
            <a:r>
              <a:rPr lang="pt-BR" sz="4000" b="0" dirty="0" smtClean="0"/>
              <a:t>pela programação </a:t>
            </a:r>
            <a:r>
              <a:rPr lang="pt-BR" sz="4000" b="0" dirty="0"/>
              <a:t>procedural.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159148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Oportuno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POO reduz o tempo do ciclo de desenvolvimento de um software;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Software pode ser entregue em partes (módulos)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Possibilidade desenvolvimento em paralelo.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1744133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012704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Armadilhas da POO</a:t>
            </a:r>
            <a:endParaRPr sz="5600" dirty="0"/>
          </a:p>
        </p:txBody>
      </p:sp>
    </p:spTree>
    <p:extLst>
      <p:ext uri="{BB962C8B-B14F-4D97-AF65-F5344CB8AC3E}">
        <p14:creationId xmlns:p14="http://schemas.microsoft.com/office/powerpoint/2010/main" val="100796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Armadilhas da POO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dirty="0" smtClean="0"/>
              <a:t>POO não é simplesmente uma linguagem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Não é porque a linguagem é orientada a objetos que você está programando orientado a objetos;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POO é enxergar os problemas como um grupo de objetos;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POO é compreender o domínio do problema e entender os objetos necessários para solucioná-lo.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950837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Armadilhas da POO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 smtClean="0"/>
              <a:t>Ter medo da reutilização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Reutilizar código é uma excelente prática;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Usar partes sólidas para construir algo maior;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Componentes OO bem testados podem (e devem) ser reutilizados sempre que necessário.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94846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Armadilhas da POO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dirty="0" smtClean="0"/>
              <a:t>Pensar que POO é a solução para tudo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POO não é uma solução mágica para todos os problemas;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POO por si não garante o sucesso de um projeto de software;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Ela deve ser bem pensada e aplicada corretamente para gerar vantagens ao desenvolvimento.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066897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Armadilhas da POO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 smtClean="0"/>
              <a:t>Programação egoísta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Compartilhar códigos é sempre uma boa;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Construir códigos limpos, de fácil entendimento e que podem ser compartilhados;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Documentação apoia e facilita o entendimento e reutilização de um componente.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1939494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Paradigma Procedural</a:t>
            </a:r>
            <a:endParaRPr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Construção de procedimentos com chamadas sequenciais;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Evolução em relação à linguagem binária;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Funções mais entendíveis, porém limita reutilização de código;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Dados separados dos procedimentos.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627956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Paradigma Procedural</a:t>
            </a:r>
            <a:endParaRPr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Mudanças na representação de dados exigia alterações em cada lugar que o utilizasse.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Ex.: Necessidade de separar o nome do usuário nos campos nome e sobrenome em um programa já pronto.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381199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600" dirty="0" smtClean="0"/>
              <a:t>Problemas do Paradigma Procedural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Imagine que um programa que está desenvolvendo precisa validar um CPF;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 CPF pode ser digitado em várias partes do software;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 time possui mais de 1 desenvolvedor;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Quem fica responsável por essa validação?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320455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600" dirty="0" smtClean="0"/>
              <a:t>Problemas do Paradigma Procedural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Outro problema: ler e entender um código escrito por outra pessoa;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Códigos procedurais muito extensos são complexos para se entender;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Como adicionar novas funções e/ou validações?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Pode ocorrer esquecimentos de partes a alterar.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3547135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600" dirty="0" smtClean="0"/>
              <a:t>Problemas do Paradigma Procedural</a:t>
            </a:r>
            <a:endParaRPr sz="56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Gera duplicidades de códigos (principalmente em validações);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Não seria melhor centralizar as validações?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problema do paradigma procedural é que não existe uma forma simples de criar conexão </a:t>
            </a:r>
            <a:r>
              <a:rPr lang="pt-BR" sz="4000" b="0" dirty="0" smtClean="0"/>
              <a:t>forte entre </a:t>
            </a:r>
            <a:r>
              <a:rPr lang="pt-BR" sz="4000" b="0" dirty="0"/>
              <a:t>dados e funcionalidades.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4117258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1635</Words>
  <Application>Microsoft Office PowerPoint</Application>
  <PresentationFormat>Custom</PresentationFormat>
  <Paragraphs>223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Helvetica Neue</vt:lpstr>
      <vt:lpstr>Helvetica Neue Medium</vt:lpstr>
      <vt:lpstr>21_BasicWhite</vt:lpstr>
      <vt:lpstr>Programação Orientada a Objetos</vt:lpstr>
      <vt:lpstr>Orientação a Objetos</vt:lpstr>
      <vt:lpstr>Histórico</vt:lpstr>
      <vt:lpstr>O que é?</vt:lpstr>
      <vt:lpstr>Paradigma Procedural</vt:lpstr>
      <vt:lpstr>Paradigma Procedural</vt:lpstr>
      <vt:lpstr>Problemas do Paradigma Procedural</vt:lpstr>
      <vt:lpstr>Problemas do Paradigma Procedural</vt:lpstr>
      <vt:lpstr>Problemas do Paradigma Procedural</vt:lpstr>
      <vt:lpstr>Soluções</vt:lpstr>
      <vt:lpstr>Programação Orientada a Objetos (POO)</vt:lpstr>
      <vt:lpstr>Programação Orientada a Objetos</vt:lpstr>
      <vt:lpstr>Programação Orientada a Objetos</vt:lpstr>
      <vt:lpstr>Programação Orientada a Objetos</vt:lpstr>
      <vt:lpstr>O que é uma Classe?</vt:lpstr>
      <vt:lpstr>O que é uma Classe?</vt:lpstr>
      <vt:lpstr>O que é uma Classe?</vt:lpstr>
      <vt:lpstr>O que é uma Classe?</vt:lpstr>
      <vt:lpstr>O que é uma Classe?</vt:lpstr>
      <vt:lpstr>O que é um Objeto?</vt:lpstr>
      <vt:lpstr>O que é um Objeto?</vt:lpstr>
      <vt:lpstr>O que é um Objeto?</vt:lpstr>
      <vt:lpstr>O que é um Objeto?</vt:lpstr>
      <vt:lpstr>Relacionamento entre Objetos</vt:lpstr>
      <vt:lpstr>Relacionamento entre Objetos</vt:lpstr>
      <vt:lpstr>Troca de Mensagens</vt:lpstr>
      <vt:lpstr>Objetos que contém outros objetos</vt:lpstr>
      <vt:lpstr>O que são métodos?</vt:lpstr>
      <vt:lpstr>O que são métodos?</vt:lpstr>
      <vt:lpstr>Métodos Construtores</vt:lpstr>
      <vt:lpstr>Métodos Acessores</vt:lpstr>
      <vt:lpstr>Métodos Mutantes</vt:lpstr>
      <vt:lpstr>Vantagens e Objetivos da OO</vt:lpstr>
      <vt:lpstr>Vantagens e Objetivos da OO</vt:lpstr>
      <vt:lpstr>Natural</vt:lpstr>
      <vt:lpstr>Confiável</vt:lpstr>
      <vt:lpstr>Reutilizável</vt:lpstr>
      <vt:lpstr>Manutenível</vt:lpstr>
      <vt:lpstr>Extensível</vt:lpstr>
      <vt:lpstr>Oportuno</vt:lpstr>
      <vt:lpstr>Armadilhas da POO</vt:lpstr>
      <vt:lpstr>Armadilhas da POO</vt:lpstr>
      <vt:lpstr>Armadilhas da POO</vt:lpstr>
      <vt:lpstr>Armadilhas da POO</vt:lpstr>
      <vt:lpstr>Armadilhas da POO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 account</cp:lastModifiedBy>
  <cp:revision>114</cp:revision>
  <dcterms:modified xsi:type="dcterms:W3CDTF">2023-02-22T02:27:00Z</dcterms:modified>
</cp:coreProperties>
</file>