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25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1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64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24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68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90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1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5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03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5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4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4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5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3312EE-453E-40F1-9BBC-31BDB6C106A6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DE46-1ED7-4D31-8D64-E3EA3E3D31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79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learning-angular.html" TargetMode="External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gofacilito.com/cursos/angular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gofacilito.com/cursos/curso-gratis-de-react" TargetMode="External"/><Relationship Id="rId2" Type="http://schemas.openxmlformats.org/officeDocument/2006/relationships/hyperlink" Target="https://www.tutellus.com/tecnologia/desarrollo-web/aprende-reactjs-desde-cero-86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SuKjujFoGJ2XwyfRvH2nvJ44gvxBEPO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javascript/" TargetMode="External"/><Relationship Id="rId2" Type="http://schemas.openxmlformats.org/officeDocument/2006/relationships/hyperlink" Target="https://codigofacilito.com/cursos/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scriptmv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46652"/>
            <a:ext cx="8825658" cy="3329581"/>
          </a:xfrm>
        </p:spPr>
        <p:txBody>
          <a:bodyPr/>
          <a:lstStyle/>
          <a:p>
            <a:r>
              <a:rPr lang="es-ES" dirty="0"/>
              <a:t>JavaScript MVC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600" dirty="0"/>
              <a:t>Carlos Espejo Martinez</a:t>
            </a:r>
          </a:p>
          <a:p>
            <a:pPr algn="l"/>
            <a:r>
              <a:rPr lang="es-ES" sz="1600" dirty="0"/>
              <a:t>Julio Alberto Jiménez de la Torre</a:t>
            </a:r>
          </a:p>
          <a:p>
            <a:pPr algn="l"/>
            <a:r>
              <a:rPr lang="es-ES" sz="1600" dirty="0"/>
              <a:t>Álvaro Herrera Morales</a:t>
            </a:r>
          </a:p>
          <a:p>
            <a:pPr algn="l"/>
            <a:r>
              <a:rPr lang="es-ES" sz="1600" dirty="0"/>
              <a:t>Álvaro Pérez </a:t>
            </a:r>
            <a:r>
              <a:rPr lang="es-ES" sz="1600" dirty="0" err="1"/>
              <a:t>Lietor</a:t>
            </a:r>
            <a:endParaRPr lang="es-ES" sz="1600" dirty="0"/>
          </a:p>
          <a:p>
            <a:pPr algn="l"/>
            <a:r>
              <a:rPr lang="es-ES" sz="1600" dirty="0"/>
              <a:t>Pedro Lanza Arroyo</a:t>
            </a:r>
          </a:p>
        </p:txBody>
      </p:sp>
    </p:spTree>
    <p:extLst>
      <p:ext uri="{BB962C8B-B14F-4D97-AF65-F5344CB8AC3E}">
        <p14:creationId xmlns:p14="http://schemas.microsoft.com/office/powerpoint/2010/main" val="185968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gratuitos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Estos son los cursos gratuitos que hemos encontrado sobre </a:t>
            </a:r>
            <a:r>
              <a:rPr lang="es-ES" sz="3200" dirty="0" err="1"/>
              <a:t>AngularJS</a:t>
            </a:r>
            <a:r>
              <a:rPr lang="es-ES" sz="3200" dirty="0"/>
              <a:t>:</a:t>
            </a:r>
          </a:p>
          <a:p>
            <a:pPr lvl="1"/>
            <a:r>
              <a:rPr lang="es-ES" sz="2800" u="sng" dirty="0">
                <a:hlinkClick r:id="rId2"/>
              </a:rPr>
              <a:t>https://www.w3schools.com/angular/default.asp</a:t>
            </a:r>
            <a:r>
              <a:rPr lang="es-ES" sz="2800" dirty="0"/>
              <a:t> </a:t>
            </a:r>
          </a:p>
          <a:p>
            <a:pPr lvl="1"/>
            <a:r>
              <a:rPr lang="es-ES" sz="2800" dirty="0">
                <a:hlinkClick r:id="rId3"/>
              </a:rPr>
              <a:t>https://angular.io/docs/ts/latest/guide/learning-angular.html</a:t>
            </a:r>
            <a:r>
              <a:rPr lang="es-ES" sz="2800" dirty="0"/>
              <a:t> </a:t>
            </a:r>
          </a:p>
          <a:p>
            <a:pPr lvl="1"/>
            <a:r>
              <a:rPr lang="es-ES" sz="2800" dirty="0">
                <a:hlinkClick r:id="rId4"/>
              </a:rPr>
              <a:t>https://codigofacilito.com/cursos/angularjs</a:t>
            </a:r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46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gratuitos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Estos son los cursos gratuitos que hemos encontrado sobre </a:t>
            </a:r>
            <a:r>
              <a:rPr lang="es-ES" sz="3200" dirty="0" err="1"/>
              <a:t>ReactJS</a:t>
            </a:r>
            <a:r>
              <a:rPr lang="es-ES" sz="3200" dirty="0"/>
              <a:t>:</a:t>
            </a:r>
          </a:p>
          <a:p>
            <a:pPr lvl="1"/>
            <a:r>
              <a:rPr lang="es-ES" sz="2800" u="sng" dirty="0">
                <a:hlinkClick r:id="rId2"/>
              </a:rPr>
              <a:t>https://www.tutellus.com/tecnologia/desarrollo-web/aprende-reactjs-desde-cero-8656</a:t>
            </a:r>
            <a:endParaRPr lang="es-ES" sz="2800" dirty="0"/>
          </a:p>
          <a:p>
            <a:pPr lvl="1"/>
            <a:r>
              <a:rPr lang="es-ES" sz="2800" u="sng" dirty="0">
                <a:hlinkClick r:id="rId3"/>
              </a:rPr>
              <a:t>http://codigofacilito.com/cursos/curso-gratis-de-react</a:t>
            </a:r>
            <a:endParaRPr lang="es-ES" sz="2800" dirty="0"/>
          </a:p>
          <a:p>
            <a:pPr lvl="1"/>
            <a:r>
              <a:rPr lang="es-ES" sz="2800" u="sng" dirty="0">
                <a:hlinkClick r:id="rId4"/>
              </a:rPr>
              <a:t>https://www.youtube.com/playlist?list=PLSuKjujFoGJ2XwyfRvH2nvJ44gvxBEPOd</a:t>
            </a:r>
            <a:endParaRPr lang="es-ES" sz="2800" dirty="0"/>
          </a:p>
          <a:p>
            <a:pPr marL="457200" lvl="1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7969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 económicas para estudiar la </a:t>
            </a:r>
            <a:r>
              <a:rPr lang="es-ES" dirty="0" err="1"/>
              <a:t>tecnologia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3200" dirty="0"/>
              <a:t>Las propias entidades que ofrecen los cursos ofrecen ayudas económicas para los estudiantes (ej. Coursera)</a:t>
            </a:r>
          </a:p>
          <a:p>
            <a:r>
              <a:rPr lang="es-ES" sz="3200" dirty="0"/>
              <a:t>Becas de investigación y para complementar la formación en la materia se pueden encontrar con facilidad.</a:t>
            </a:r>
          </a:p>
          <a:p>
            <a:r>
              <a:rPr lang="es-ES" sz="3200" dirty="0"/>
              <a:t>Al tratarse de tecnologías de código abierto, la necesidad de ayudas económicas es menor, por lo que es mas difícil encontrar becas especificas de investigación sobre la tecnología.</a:t>
            </a:r>
          </a:p>
        </p:txBody>
      </p:sp>
    </p:spTree>
    <p:extLst>
      <p:ext uri="{BB962C8B-B14F-4D97-AF65-F5344CB8AC3E}">
        <p14:creationId xmlns:p14="http://schemas.microsoft.com/office/powerpoint/2010/main" val="307632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tratan de herramientas muy útiles a la hora de implantar aplicaciones web, por no decir que son prácticamente indispensables</a:t>
            </a:r>
          </a:p>
          <a:p>
            <a:r>
              <a:rPr lang="es-ES" dirty="0"/>
              <a:t>Por las facilidades que aportan a la hora de desarrollar y mantener las aplicaciones consideramos que en el futuro serán herramientas básicas sin las que un aplicación web estará obsoleta</a:t>
            </a:r>
          </a:p>
          <a:p>
            <a:r>
              <a:rPr lang="es-ES" dirty="0"/>
              <a:t>Son herramientas que nos ayudan a desenvolvernos con mayor facilidad en la programación web.</a:t>
            </a:r>
          </a:p>
        </p:txBody>
      </p:sp>
    </p:spTree>
    <p:extLst>
      <p:ext uri="{BB962C8B-B14F-4D97-AF65-F5344CB8AC3E}">
        <p14:creationId xmlns:p14="http://schemas.microsoft.com/office/powerpoint/2010/main" val="244678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9600" dirty="0"/>
              <a:t> 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4990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Información general</a:t>
            </a:r>
          </a:p>
          <a:p>
            <a:r>
              <a:rPr lang="es-ES" sz="3200" dirty="0" err="1"/>
              <a:t>AngularJS</a:t>
            </a:r>
            <a:endParaRPr lang="es-ES" sz="3200" dirty="0"/>
          </a:p>
          <a:p>
            <a:r>
              <a:rPr lang="es-ES" sz="3200" dirty="0" err="1"/>
              <a:t>ReactJS</a:t>
            </a:r>
            <a:endParaRPr lang="es-ES" sz="3200" dirty="0"/>
          </a:p>
          <a:p>
            <a:r>
              <a:rPr lang="es-ES" sz="3200" dirty="0"/>
              <a:t>Cursos no gratuitos</a:t>
            </a:r>
          </a:p>
          <a:p>
            <a:r>
              <a:rPr lang="es-ES" sz="3200" dirty="0"/>
              <a:t>Cursos gratuitos</a:t>
            </a:r>
          </a:p>
          <a:p>
            <a:r>
              <a:rPr lang="es-ES" sz="3200" dirty="0"/>
              <a:t>Ayudas</a:t>
            </a:r>
          </a:p>
          <a:p>
            <a:r>
              <a:rPr lang="es-ES" sz="32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189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Informacion</a:t>
            </a:r>
            <a:r>
              <a:rPr lang="es-ES" dirty="0"/>
              <a:t>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200" dirty="0"/>
              <a:t>Facilitan el desarrollo de aplicaciones web</a:t>
            </a:r>
          </a:p>
          <a:p>
            <a:r>
              <a:rPr lang="es-ES" sz="3200" dirty="0"/>
              <a:t>Sin los Framework MVC:</a:t>
            </a:r>
          </a:p>
          <a:p>
            <a:pPr lvl="1"/>
            <a:r>
              <a:rPr lang="es-ES" sz="2800" dirty="0"/>
              <a:t>El desarrollo de aplicaciones web seria mucho mas complicado</a:t>
            </a:r>
          </a:p>
          <a:p>
            <a:pPr lvl="1"/>
            <a:r>
              <a:rPr lang="es-ES" sz="2800" dirty="0" err="1"/>
              <a:t>Codigo</a:t>
            </a:r>
            <a:r>
              <a:rPr lang="es-ES" sz="2800" dirty="0"/>
              <a:t> menos estructurado</a:t>
            </a:r>
          </a:p>
          <a:p>
            <a:pPr lvl="1"/>
            <a:r>
              <a:rPr lang="es-ES" sz="2800" dirty="0"/>
              <a:t>Coste de mantenimiento mucho mas elevado</a:t>
            </a:r>
          </a:p>
          <a:p>
            <a:r>
              <a:rPr lang="es-ES" sz="3200" dirty="0"/>
              <a:t>Proporciona una base para un desarrollo de mayor calidad</a:t>
            </a:r>
          </a:p>
          <a:p>
            <a:r>
              <a:rPr lang="es-ES" sz="3200" dirty="0"/>
              <a:t>Al contrario en una pagina web convencional, en una aplicación web el modelo MVC es prácticamente obligatorio.</a:t>
            </a:r>
          </a:p>
        </p:txBody>
      </p:sp>
    </p:spTree>
    <p:extLst>
      <p:ext uri="{BB962C8B-B14F-4D97-AF65-F5344CB8AC3E}">
        <p14:creationId xmlns:p14="http://schemas.microsoft.com/office/powerpoint/2010/main" val="755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3200" dirty="0"/>
              <a:t>Pros</a:t>
            </a:r>
          </a:p>
          <a:p>
            <a:pPr lvl="1"/>
            <a:r>
              <a:rPr lang="es-ES" sz="2800" dirty="0"/>
              <a:t>Creado por Google</a:t>
            </a:r>
          </a:p>
          <a:p>
            <a:pPr lvl="1"/>
            <a:r>
              <a:rPr lang="es-ES" sz="2800" dirty="0"/>
              <a:t>Utiliza componentes HTML  específicos para los posibles usos de la aplicación</a:t>
            </a:r>
          </a:p>
          <a:p>
            <a:pPr lvl="1"/>
            <a:r>
              <a:rPr lang="es-ES" sz="2800" dirty="0"/>
              <a:t>Contiene un Framework para realizar pruebas</a:t>
            </a:r>
          </a:p>
          <a:p>
            <a:pPr lvl="1"/>
            <a:r>
              <a:rPr lang="es-ES" sz="2800" dirty="0"/>
              <a:t>Sistemas de validación</a:t>
            </a:r>
          </a:p>
          <a:p>
            <a:pPr lvl="1"/>
            <a:r>
              <a:rPr lang="es-ES" sz="2800" dirty="0"/>
              <a:t>Fácil de mantener</a:t>
            </a:r>
          </a:p>
          <a:p>
            <a:r>
              <a:rPr lang="es-ES" sz="3200" dirty="0"/>
              <a:t>Contras</a:t>
            </a:r>
          </a:p>
          <a:p>
            <a:pPr lvl="1"/>
            <a:r>
              <a:rPr lang="es-ES" sz="2800" dirty="0"/>
              <a:t>Difícil de aprender</a:t>
            </a:r>
          </a:p>
          <a:p>
            <a:pPr lvl="1"/>
            <a:r>
              <a:rPr lang="es-ES" sz="2800" dirty="0"/>
              <a:t>Puede dar problemas con paginas que contengan mucha información</a:t>
            </a:r>
          </a:p>
          <a:p>
            <a:pPr lvl="1"/>
            <a:r>
              <a:rPr lang="es-ES" sz="2800" dirty="0"/>
              <a:t>Difícil de implementar transiciones en las que se muestren y escondan vistas</a:t>
            </a:r>
          </a:p>
        </p:txBody>
      </p:sp>
    </p:spTree>
    <p:extLst>
      <p:ext uri="{BB962C8B-B14F-4D97-AF65-F5344CB8AC3E}">
        <p14:creationId xmlns:p14="http://schemas.microsoft.com/office/powerpoint/2010/main" val="1013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200" dirty="0"/>
              <a:t>Pros</a:t>
            </a:r>
          </a:p>
          <a:p>
            <a:pPr lvl="1"/>
            <a:r>
              <a:rPr lang="es-ES" sz="2800" dirty="0"/>
              <a:t>Creado por Facebook</a:t>
            </a:r>
          </a:p>
          <a:p>
            <a:pPr lvl="1"/>
            <a:r>
              <a:rPr lang="es-ES" sz="2800" dirty="0"/>
              <a:t>Fácil de aprender</a:t>
            </a:r>
          </a:p>
          <a:p>
            <a:pPr lvl="1"/>
            <a:r>
              <a:rPr lang="es-ES" sz="2800" dirty="0"/>
              <a:t>Fácil de mantener</a:t>
            </a:r>
          </a:p>
          <a:p>
            <a:pPr lvl="1"/>
            <a:r>
              <a:rPr lang="es-ES" sz="2800" dirty="0"/>
              <a:t>Actualizaciones frecuentes</a:t>
            </a:r>
          </a:p>
          <a:p>
            <a:pPr lvl="1"/>
            <a:r>
              <a:rPr lang="es-ES" sz="2800" dirty="0"/>
              <a:t>El mas ligero de los que se usan en la actualidad</a:t>
            </a:r>
          </a:p>
          <a:p>
            <a:r>
              <a:rPr lang="es-ES" sz="3200" dirty="0"/>
              <a:t>Contras</a:t>
            </a:r>
          </a:p>
          <a:p>
            <a:pPr lvl="1"/>
            <a:r>
              <a:rPr lang="es-ES" sz="2800" dirty="0"/>
              <a:t>Puede dar problemas al manipular ciertas librerías, como </a:t>
            </a:r>
            <a:r>
              <a:rPr lang="es-ES" sz="2800" dirty="0" err="1"/>
              <a:t>JQuery</a:t>
            </a:r>
            <a:endParaRPr lang="es-ES" sz="2800" dirty="0"/>
          </a:p>
          <a:p>
            <a:pPr lvl="1"/>
            <a:r>
              <a:rPr lang="es-ES" sz="2800" dirty="0"/>
              <a:t>En aplicaciones que manejan muchos datos puede resultar lento</a:t>
            </a:r>
          </a:p>
        </p:txBody>
      </p:sp>
    </p:spTree>
    <p:extLst>
      <p:ext uri="{BB962C8B-B14F-4D97-AF65-F5344CB8AC3E}">
        <p14:creationId xmlns:p14="http://schemas.microsoft.com/office/powerpoint/2010/main" val="22914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NO gratuitos JavaScript MVC </a:t>
            </a:r>
            <a:r>
              <a:rPr lang="es-ES" dirty="0" err="1"/>
              <a:t>Frameworks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188923"/>
              </p:ext>
            </p:extLst>
          </p:nvPr>
        </p:nvGraphicFramePr>
        <p:xfrm>
          <a:off x="1103313" y="2052638"/>
          <a:ext cx="8947148" cy="346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1660710316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078103688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516309661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608341478"/>
                    </a:ext>
                  </a:extLst>
                </a:gridCol>
              </a:tblGrid>
              <a:tr h="840899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1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2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3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482227827"/>
                  </a:ext>
                </a:extLst>
              </a:tr>
              <a:tr h="840899">
                <a:tc>
                  <a:txBody>
                    <a:bodyPr/>
                    <a:lstStyle/>
                    <a:p>
                      <a:r>
                        <a:rPr lang="es-ES" sz="2800" dirty="0"/>
                        <a:t>Duración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24 días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variable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220 horas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574812611"/>
                  </a:ext>
                </a:extLst>
              </a:tr>
              <a:tr h="840899">
                <a:tc>
                  <a:txBody>
                    <a:bodyPr/>
                    <a:lstStyle/>
                    <a:p>
                      <a:r>
                        <a:rPr lang="es-ES" sz="2800" dirty="0"/>
                        <a:t>Precio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1296€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500-1000€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800€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735325212"/>
                  </a:ext>
                </a:extLst>
              </a:tr>
              <a:tr h="840899">
                <a:tc>
                  <a:txBody>
                    <a:bodyPr/>
                    <a:lstStyle/>
                    <a:p>
                      <a:r>
                        <a:rPr lang="es-ES" sz="2800" dirty="0"/>
                        <a:t>Formación Previa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Nivel avanzado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Básico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Básico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1947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1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NO gratuitos Angular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27037"/>
              </p:ext>
            </p:extLst>
          </p:nvPr>
        </p:nvGraphicFramePr>
        <p:xfrm>
          <a:off x="1103313" y="2052638"/>
          <a:ext cx="8947148" cy="372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745368224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754296220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01527842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973603375"/>
                    </a:ext>
                  </a:extLst>
                </a:gridCol>
              </a:tblGrid>
              <a:tr h="783749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1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2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3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147272316"/>
                  </a:ext>
                </a:extLst>
              </a:tr>
              <a:tr h="783749">
                <a:tc>
                  <a:txBody>
                    <a:bodyPr/>
                    <a:lstStyle/>
                    <a:p>
                      <a:r>
                        <a:rPr lang="es-ES" sz="2800" dirty="0"/>
                        <a:t>Duración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5 semanas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40 horas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30 horas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033072080"/>
                  </a:ext>
                </a:extLst>
              </a:tr>
              <a:tr h="783749">
                <a:tc>
                  <a:txBody>
                    <a:bodyPr/>
                    <a:lstStyle/>
                    <a:p>
                      <a:r>
                        <a:rPr lang="es-ES" sz="2800" dirty="0"/>
                        <a:t>Precio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40€ (</a:t>
                      </a:r>
                      <a:r>
                        <a:rPr lang="es-ES" sz="2800" dirty="0" err="1"/>
                        <a:t>Mooc</a:t>
                      </a:r>
                      <a:r>
                        <a:rPr lang="es-ES" sz="2800" dirty="0"/>
                        <a:t>)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480€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540€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991035566"/>
                  </a:ext>
                </a:extLst>
              </a:tr>
              <a:tr h="783749">
                <a:tc>
                  <a:txBody>
                    <a:bodyPr/>
                    <a:lstStyle/>
                    <a:p>
                      <a:r>
                        <a:rPr lang="es-ES" sz="2800" dirty="0"/>
                        <a:t>Formación Previa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Ninguna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Si( HTML, CSS, JavaScript)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Si( avanzado)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5494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NO gratuitos </a:t>
            </a:r>
            <a:r>
              <a:rPr lang="es-ES" dirty="0" err="1"/>
              <a:t>React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523015"/>
              </p:ext>
            </p:extLst>
          </p:nvPr>
        </p:nvGraphicFramePr>
        <p:xfrm>
          <a:off x="646111" y="1478281"/>
          <a:ext cx="10578148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537">
                  <a:extLst>
                    <a:ext uri="{9D8B030D-6E8A-4147-A177-3AD203B41FA5}">
                      <a16:colId xmlns:a16="http://schemas.microsoft.com/office/drawing/2014/main" val="14160900"/>
                    </a:ext>
                  </a:extLst>
                </a:gridCol>
                <a:gridCol w="2644537">
                  <a:extLst>
                    <a:ext uri="{9D8B030D-6E8A-4147-A177-3AD203B41FA5}">
                      <a16:colId xmlns:a16="http://schemas.microsoft.com/office/drawing/2014/main" val="3992218913"/>
                    </a:ext>
                  </a:extLst>
                </a:gridCol>
                <a:gridCol w="2644537">
                  <a:extLst>
                    <a:ext uri="{9D8B030D-6E8A-4147-A177-3AD203B41FA5}">
                      <a16:colId xmlns:a16="http://schemas.microsoft.com/office/drawing/2014/main" val="4184018286"/>
                    </a:ext>
                  </a:extLst>
                </a:gridCol>
                <a:gridCol w="2644537">
                  <a:extLst>
                    <a:ext uri="{9D8B030D-6E8A-4147-A177-3AD203B41FA5}">
                      <a16:colId xmlns:a16="http://schemas.microsoft.com/office/drawing/2014/main" val="2436192228"/>
                    </a:ext>
                  </a:extLst>
                </a:gridCol>
              </a:tblGrid>
              <a:tr h="716929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1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2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Curso 3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018629002"/>
                  </a:ext>
                </a:extLst>
              </a:tr>
              <a:tr h="1202068">
                <a:tc>
                  <a:txBody>
                    <a:bodyPr/>
                    <a:lstStyle/>
                    <a:p>
                      <a:r>
                        <a:rPr lang="es-ES" sz="2800" dirty="0"/>
                        <a:t>Duración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Indefinido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7 Bloques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10 Módulos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237853622"/>
                  </a:ext>
                </a:extLst>
              </a:tr>
              <a:tr h="1677984">
                <a:tc>
                  <a:txBody>
                    <a:bodyPr/>
                    <a:lstStyle/>
                    <a:p>
                      <a:r>
                        <a:rPr lang="es-ES" sz="2800" dirty="0"/>
                        <a:t>Precio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25€/mes</a:t>
                      </a:r>
                    </a:p>
                    <a:p>
                      <a:r>
                        <a:rPr lang="es-ES" sz="2800" dirty="0"/>
                        <a:t>299€/año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74€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29€/mes</a:t>
                      </a:r>
                    </a:p>
                    <a:p>
                      <a:r>
                        <a:rPr lang="es-ES" sz="2800" dirty="0"/>
                        <a:t>290€ el año</a:t>
                      </a:r>
                    </a:p>
                    <a:p>
                      <a:r>
                        <a:rPr lang="es-ES" sz="2800" dirty="0"/>
                        <a:t>99€ solo curso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564870616"/>
                  </a:ext>
                </a:extLst>
              </a:tr>
              <a:tr h="1279818">
                <a:tc>
                  <a:txBody>
                    <a:bodyPr/>
                    <a:lstStyle/>
                    <a:p>
                      <a:r>
                        <a:rPr lang="es-ES" sz="2800" dirty="0"/>
                        <a:t>Formación Previa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Ninguna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Si, JavaScript básico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Si( JavaScript)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425601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 gratuitos JavaScript MVC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Estos son los cursos gratuitos de la tecnología que hemos encontrado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lvl="1"/>
            <a:r>
              <a:rPr lang="es-ES" sz="3200" u="sng" dirty="0">
                <a:hlinkClick r:id="rId2"/>
              </a:rPr>
              <a:t>https://codigofacilito.com/cursos/javascript</a:t>
            </a:r>
            <a:endParaRPr lang="es-ES" sz="3200" dirty="0"/>
          </a:p>
          <a:p>
            <a:pPr lvl="1"/>
            <a:r>
              <a:rPr lang="es-ES" sz="3200" u="sng" dirty="0">
                <a:hlinkClick r:id="rId3"/>
              </a:rPr>
              <a:t>https://desarrolloweb.com/javascript/</a:t>
            </a:r>
            <a:endParaRPr lang="es-ES" sz="3200" u="sng" dirty="0"/>
          </a:p>
          <a:p>
            <a:pPr lvl="1"/>
            <a:r>
              <a:rPr lang="en-US" sz="3200" dirty="0">
                <a:hlinkClick r:id="rId4"/>
              </a:rPr>
              <a:t>http://www.javascriptmvc.com/</a:t>
            </a:r>
            <a:r>
              <a:rPr lang="en-US" sz="3200" dirty="0"/>
              <a:t>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1033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600</Words>
  <Application>Microsoft Office PowerPoint</Application>
  <PresentationFormat>Panorámica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JavaScript MVC Frameworks</vt:lpstr>
      <vt:lpstr>Índice</vt:lpstr>
      <vt:lpstr>Informacion General</vt:lpstr>
      <vt:lpstr>AngularJS</vt:lpstr>
      <vt:lpstr>ReactJS</vt:lpstr>
      <vt:lpstr>Cursos NO gratuitos JavaScript MVC Frameworks</vt:lpstr>
      <vt:lpstr>Cursos NO gratuitos Angular</vt:lpstr>
      <vt:lpstr>Cursos NO gratuitos React</vt:lpstr>
      <vt:lpstr>Cursos gratuitos JavaScript MVC Frameworks</vt:lpstr>
      <vt:lpstr>Cursos gratuitos Angular</vt:lpstr>
      <vt:lpstr>Cursos gratuitos React</vt:lpstr>
      <vt:lpstr>Ayudas económicas para estudiar la tecnologia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MVC Frameworks</dc:title>
  <dc:creator>carlos espejo martinez</dc:creator>
  <cp:lastModifiedBy>carlos espejo martinez</cp:lastModifiedBy>
  <cp:revision>11</cp:revision>
  <dcterms:created xsi:type="dcterms:W3CDTF">2017-03-20T09:32:47Z</dcterms:created>
  <dcterms:modified xsi:type="dcterms:W3CDTF">2017-03-20T11:29:56Z</dcterms:modified>
</cp:coreProperties>
</file>