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9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8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1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2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13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38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0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0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5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2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0AD2-C4D9-4048-A1BE-0A02F38F4C45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83CB-D947-4683-BC81-5D51111D0F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3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BookCard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08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13659" y="939338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Palavra</a:t>
            </a:r>
          </a:p>
          <a:p>
            <a:pPr algn="ctr"/>
            <a:r>
              <a:rPr lang="pt-BR" sz="1600" dirty="0" smtClean="0"/>
              <a:t>Destaque</a:t>
            </a:r>
            <a:endParaRPr lang="pt-BR" sz="16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6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DER Modelo Conceitual</a:t>
            </a:r>
            <a:endParaRPr lang="pt-B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55468" y="2119746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Livro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3668683" y="2119746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Capitulo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6181898" y="2119746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ListCard</a:t>
            </a:r>
            <a:endParaRPr lang="pt-BR" sz="1600" dirty="0"/>
          </a:p>
        </p:txBody>
      </p:sp>
      <p:sp>
        <p:nvSpPr>
          <p:cNvPr id="9" name="Losango 8"/>
          <p:cNvSpPr/>
          <p:nvPr/>
        </p:nvSpPr>
        <p:spPr>
          <a:xfrm>
            <a:off x="2784763" y="2240280"/>
            <a:ext cx="432262" cy="33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0" name="Losango 9"/>
          <p:cNvSpPr/>
          <p:nvPr/>
        </p:nvSpPr>
        <p:spPr>
          <a:xfrm>
            <a:off x="5350625" y="2240279"/>
            <a:ext cx="432262" cy="33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2" name="Conector reto 11"/>
          <p:cNvCxnSpPr>
            <a:stCxn id="7" idx="1"/>
            <a:endCxn id="9" idx="3"/>
          </p:cNvCxnSpPr>
          <p:nvPr/>
        </p:nvCxnSpPr>
        <p:spPr>
          <a:xfrm flipH="1">
            <a:off x="3217025" y="2406535"/>
            <a:ext cx="451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9" idx="1"/>
            <a:endCxn id="6" idx="3"/>
          </p:cNvCxnSpPr>
          <p:nvPr/>
        </p:nvCxnSpPr>
        <p:spPr>
          <a:xfrm flipH="1">
            <a:off x="2385752" y="2406535"/>
            <a:ext cx="3990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7" idx="3"/>
            <a:endCxn id="10" idx="1"/>
          </p:cNvCxnSpPr>
          <p:nvPr/>
        </p:nvCxnSpPr>
        <p:spPr>
          <a:xfrm flipV="1">
            <a:off x="4898967" y="2406534"/>
            <a:ext cx="4516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0" idx="3"/>
            <a:endCxn id="8" idx="1"/>
          </p:cNvCxnSpPr>
          <p:nvPr/>
        </p:nvCxnSpPr>
        <p:spPr>
          <a:xfrm>
            <a:off x="5782887" y="2406534"/>
            <a:ext cx="3990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6181898" y="3652044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CardTexto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>
            <a:off x="3645130" y="3634718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PalavraCard</a:t>
            </a:r>
            <a:endParaRPr lang="pt-BR" sz="1600" dirty="0"/>
          </a:p>
        </p:txBody>
      </p:sp>
      <p:sp>
        <p:nvSpPr>
          <p:cNvPr id="25" name="Retângulo 24"/>
          <p:cNvSpPr/>
          <p:nvPr/>
        </p:nvSpPr>
        <p:spPr>
          <a:xfrm>
            <a:off x="1108363" y="3627806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Palavra</a:t>
            </a:r>
            <a:endParaRPr lang="pt-BR" sz="1600" dirty="0"/>
          </a:p>
        </p:txBody>
      </p:sp>
      <p:sp>
        <p:nvSpPr>
          <p:cNvPr id="27" name="Losango 26"/>
          <p:cNvSpPr/>
          <p:nvPr/>
        </p:nvSpPr>
        <p:spPr>
          <a:xfrm>
            <a:off x="6580909" y="2994310"/>
            <a:ext cx="432262" cy="33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5334000" y="3772578"/>
            <a:ext cx="432262" cy="33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Losango 36"/>
          <p:cNvSpPr/>
          <p:nvPr/>
        </p:nvSpPr>
        <p:spPr>
          <a:xfrm>
            <a:off x="2801388" y="3748340"/>
            <a:ext cx="432262" cy="33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9" name="Conector reto 38"/>
          <p:cNvCxnSpPr>
            <a:stCxn id="37" idx="3"/>
            <a:endCxn id="24" idx="1"/>
          </p:cNvCxnSpPr>
          <p:nvPr/>
        </p:nvCxnSpPr>
        <p:spPr>
          <a:xfrm>
            <a:off x="3233650" y="3914595"/>
            <a:ext cx="411480" cy="6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37" idx="1"/>
            <a:endCxn id="25" idx="3"/>
          </p:cNvCxnSpPr>
          <p:nvPr/>
        </p:nvCxnSpPr>
        <p:spPr>
          <a:xfrm flipH="1">
            <a:off x="2338647" y="3914595"/>
            <a:ext cx="462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8" idx="2"/>
            <a:endCxn id="27" idx="0"/>
          </p:cNvCxnSpPr>
          <p:nvPr/>
        </p:nvCxnSpPr>
        <p:spPr>
          <a:xfrm>
            <a:off x="6797040" y="2693324"/>
            <a:ext cx="0" cy="300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27" idx="2"/>
            <a:endCxn id="23" idx="0"/>
          </p:cNvCxnSpPr>
          <p:nvPr/>
        </p:nvCxnSpPr>
        <p:spPr>
          <a:xfrm>
            <a:off x="6797040" y="3326819"/>
            <a:ext cx="0" cy="325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23" idx="1"/>
            <a:endCxn id="28" idx="3"/>
          </p:cNvCxnSpPr>
          <p:nvPr/>
        </p:nvCxnSpPr>
        <p:spPr>
          <a:xfrm flipH="1">
            <a:off x="5766262" y="3938833"/>
            <a:ext cx="415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28" idx="1"/>
            <a:endCxn id="24" idx="3"/>
          </p:cNvCxnSpPr>
          <p:nvPr/>
        </p:nvCxnSpPr>
        <p:spPr>
          <a:xfrm flipH="1" flipV="1">
            <a:off x="4875414" y="3921507"/>
            <a:ext cx="458586" cy="17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3645130" y="5204297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Classificação Palavra</a:t>
            </a:r>
            <a:endParaRPr lang="pt-BR" sz="1600" dirty="0"/>
          </a:p>
        </p:txBody>
      </p:sp>
      <p:sp>
        <p:nvSpPr>
          <p:cNvPr id="71" name="Losango 70"/>
          <p:cNvSpPr/>
          <p:nvPr/>
        </p:nvSpPr>
        <p:spPr>
          <a:xfrm>
            <a:off x="4044141" y="4548705"/>
            <a:ext cx="432262" cy="33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73" name="Conector reto 72"/>
          <p:cNvCxnSpPr>
            <a:stCxn id="24" idx="2"/>
            <a:endCxn id="71" idx="0"/>
          </p:cNvCxnSpPr>
          <p:nvPr/>
        </p:nvCxnSpPr>
        <p:spPr>
          <a:xfrm>
            <a:off x="4260272" y="4208296"/>
            <a:ext cx="0" cy="3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71" idx="2"/>
            <a:endCxn id="70" idx="0"/>
          </p:cNvCxnSpPr>
          <p:nvPr/>
        </p:nvCxnSpPr>
        <p:spPr>
          <a:xfrm>
            <a:off x="4260272" y="4881214"/>
            <a:ext cx="0" cy="323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2439784" y="195407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2385751" y="355715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4330930" y="4834965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836919" y="352489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867698" y="2672542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951614" y="2004377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325090" y="1968912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5836919" y="2014900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6873237" y="3304765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4942608" y="3529218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304308" y="352489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4325387" y="4208296"/>
            <a:ext cx="259081" cy="38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94" name="Retângulo 93"/>
          <p:cNvSpPr/>
          <p:nvPr/>
        </p:nvSpPr>
        <p:spPr>
          <a:xfrm>
            <a:off x="6181898" y="5196826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Palavra Destaque</a:t>
            </a:r>
            <a:endParaRPr lang="pt-BR" sz="1600" dirty="0"/>
          </a:p>
        </p:txBody>
      </p:sp>
      <p:sp>
        <p:nvSpPr>
          <p:cNvPr id="95" name="Losango 94"/>
          <p:cNvSpPr/>
          <p:nvPr/>
        </p:nvSpPr>
        <p:spPr>
          <a:xfrm>
            <a:off x="6580909" y="4541623"/>
            <a:ext cx="432262" cy="33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97" name="Conector reto 96"/>
          <p:cNvCxnSpPr>
            <a:stCxn id="23" idx="2"/>
            <a:endCxn id="95" idx="0"/>
          </p:cNvCxnSpPr>
          <p:nvPr/>
        </p:nvCxnSpPr>
        <p:spPr>
          <a:xfrm>
            <a:off x="6797040" y="4225622"/>
            <a:ext cx="0" cy="316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95" idx="2"/>
            <a:endCxn id="94" idx="0"/>
          </p:cNvCxnSpPr>
          <p:nvPr/>
        </p:nvCxnSpPr>
        <p:spPr>
          <a:xfrm>
            <a:off x="6797040" y="4874132"/>
            <a:ext cx="0" cy="32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6907875" y="4815010"/>
            <a:ext cx="2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6884322" y="4238106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82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743980"/>
              </p:ext>
            </p:extLst>
          </p:nvPr>
        </p:nvGraphicFramePr>
        <p:xfrm>
          <a:off x="1213659" y="1900440"/>
          <a:ext cx="9135685" cy="150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337">
                  <a:extLst>
                    <a:ext uri="{9D8B030D-6E8A-4147-A177-3AD203B41FA5}">
                      <a16:colId xmlns:a16="http://schemas.microsoft.com/office/drawing/2014/main" val="3267752451"/>
                    </a:ext>
                  </a:extLst>
                </a:gridCol>
                <a:gridCol w="1571106">
                  <a:extLst>
                    <a:ext uri="{9D8B030D-6E8A-4147-A177-3AD203B41FA5}">
                      <a16:colId xmlns:a16="http://schemas.microsoft.com/office/drawing/2014/main" val="103982772"/>
                    </a:ext>
                  </a:extLst>
                </a:gridCol>
                <a:gridCol w="1753985">
                  <a:extLst>
                    <a:ext uri="{9D8B030D-6E8A-4147-A177-3AD203B41FA5}">
                      <a16:colId xmlns:a16="http://schemas.microsoft.com/office/drawing/2014/main" val="1439594700"/>
                    </a:ext>
                  </a:extLst>
                </a:gridCol>
                <a:gridCol w="1753986">
                  <a:extLst>
                    <a:ext uri="{9D8B030D-6E8A-4147-A177-3AD203B41FA5}">
                      <a16:colId xmlns:a16="http://schemas.microsoft.com/office/drawing/2014/main" val="3901927249"/>
                    </a:ext>
                  </a:extLst>
                </a:gridCol>
                <a:gridCol w="3117271">
                  <a:extLst>
                    <a:ext uri="{9D8B030D-6E8A-4147-A177-3AD203B41FA5}">
                      <a16:colId xmlns:a16="http://schemas.microsoft.com/office/drawing/2014/main" val="4135180505"/>
                    </a:ext>
                  </a:extLst>
                </a:gridCol>
              </a:tblGrid>
              <a:tr h="36817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4738"/>
                  </a:ext>
                </a:extLst>
              </a:tr>
              <a:tr h="399766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04510"/>
                  </a:ext>
                </a:extLst>
              </a:tr>
              <a:tr h="368179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89655"/>
                  </a:ext>
                </a:extLst>
              </a:tr>
              <a:tr h="368179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75453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213659" y="939338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Livro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1324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103787"/>
              </p:ext>
            </p:extLst>
          </p:nvPr>
        </p:nvGraphicFramePr>
        <p:xfrm>
          <a:off x="1213659" y="1936864"/>
          <a:ext cx="9426630" cy="175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252">
                  <a:extLst>
                    <a:ext uri="{9D8B030D-6E8A-4147-A177-3AD203B41FA5}">
                      <a16:colId xmlns:a16="http://schemas.microsoft.com/office/drawing/2014/main" val="3267752451"/>
                    </a:ext>
                  </a:extLst>
                </a:gridCol>
                <a:gridCol w="1621142">
                  <a:extLst>
                    <a:ext uri="{9D8B030D-6E8A-4147-A177-3AD203B41FA5}">
                      <a16:colId xmlns:a16="http://schemas.microsoft.com/office/drawing/2014/main" val="103982772"/>
                    </a:ext>
                  </a:extLst>
                </a:gridCol>
                <a:gridCol w="1809844">
                  <a:extLst>
                    <a:ext uri="{9D8B030D-6E8A-4147-A177-3AD203B41FA5}">
                      <a16:colId xmlns:a16="http://schemas.microsoft.com/office/drawing/2014/main" val="1439594700"/>
                    </a:ext>
                  </a:extLst>
                </a:gridCol>
                <a:gridCol w="1809845">
                  <a:extLst>
                    <a:ext uri="{9D8B030D-6E8A-4147-A177-3AD203B41FA5}">
                      <a16:colId xmlns:a16="http://schemas.microsoft.com/office/drawing/2014/main" val="3901927249"/>
                    </a:ext>
                  </a:extLst>
                </a:gridCol>
                <a:gridCol w="3216547">
                  <a:extLst>
                    <a:ext uri="{9D8B030D-6E8A-4147-A177-3AD203B41FA5}">
                      <a16:colId xmlns:a16="http://schemas.microsoft.com/office/drawing/2014/main" val="4135180505"/>
                    </a:ext>
                  </a:extLst>
                </a:gridCol>
              </a:tblGrid>
              <a:tr h="36235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4738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04510"/>
                  </a:ext>
                </a:extLst>
              </a:tr>
              <a:tr h="629949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89655"/>
                  </a:ext>
                </a:extLst>
              </a:tr>
              <a:tr h="362352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75453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213659" y="939338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Capitulo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5842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13659" y="939338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ListaCard</a:t>
            </a:r>
            <a:endParaRPr lang="pt-BR" sz="16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95428"/>
              </p:ext>
            </p:extLst>
          </p:nvPr>
        </p:nvGraphicFramePr>
        <p:xfrm>
          <a:off x="1475047" y="3072168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642603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3994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88254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36975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596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0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</a:t>
                      </a:r>
                      <a:r>
                        <a:rPr lang="pt-BR" dirty="0" err="1" smtClean="0"/>
                        <a:t>Automatica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1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Texto(100)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0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LISOVERVIEW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Texto(100)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8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9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07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62745"/>
              </p:ext>
            </p:extLst>
          </p:nvPr>
        </p:nvGraphicFramePr>
        <p:xfrm>
          <a:off x="1213659" y="1936864"/>
          <a:ext cx="9426630" cy="175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252">
                  <a:extLst>
                    <a:ext uri="{9D8B030D-6E8A-4147-A177-3AD203B41FA5}">
                      <a16:colId xmlns:a16="http://schemas.microsoft.com/office/drawing/2014/main" val="3267752451"/>
                    </a:ext>
                  </a:extLst>
                </a:gridCol>
                <a:gridCol w="1621142">
                  <a:extLst>
                    <a:ext uri="{9D8B030D-6E8A-4147-A177-3AD203B41FA5}">
                      <a16:colId xmlns:a16="http://schemas.microsoft.com/office/drawing/2014/main" val="103982772"/>
                    </a:ext>
                  </a:extLst>
                </a:gridCol>
                <a:gridCol w="1809844">
                  <a:extLst>
                    <a:ext uri="{9D8B030D-6E8A-4147-A177-3AD203B41FA5}">
                      <a16:colId xmlns:a16="http://schemas.microsoft.com/office/drawing/2014/main" val="1439594700"/>
                    </a:ext>
                  </a:extLst>
                </a:gridCol>
                <a:gridCol w="1809845">
                  <a:extLst>
                    <a:ext uri="{9D8B030D-6E8A-4147-A177-3AD203B41FA5}">
                      <a16:colId xmlns:a16="http://schemas.microsoft.com/office/drawing/2014/main" val="3901927249"/>
                    </a:ext>
                  </a:extLst>
                </a:gridCol>
                <a:gridCol w="3216547">
                  <a:extLst>
                    <a:ext uri="{9D8B030D-6E8A-4147-A177-3AD203B41FA5}">
                      <a16:colId xmlns:a16="http://schemas.microsoft.com/office/drawing/2014/main" val="4135180505"/>
                    </a:ext>
                  </a:extLst>
                </a:gridCol>
              </a:tblGrid>
              <a:tr h="36235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4738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04510"/>
                  </a:ext>
                </a:extLst>
              </a:tr>
              <a:tr h="629949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89655"/>
                  </a:ext>
                </a:extLst>
              </a:tr>
              <a:tr h="36235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75453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213659" y="939338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Classificação Palavra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8719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267447"/>
              </p:ext>
            </p:extLst>
          </p:nvPr>
        </p:nvGraphicFramePr>
        <p:xfrm>
          <a:off x="1213659" y="1936864"/>
          <a:ext cx="9426630" cy="175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252">
                  <a:extLst>
                    <a:ext uri="{9D8B030D-6E8A-4147-A177-3AD203B41FA5}">
                      <a16:colId xmlns:a16="http://schemas.microsoft.com/office/drawing/2014/main" val="3267752451"/>
                    </a:ext>
                  </a:extLst>
                </a:gridCol>
                <a:gridCol w="1621142">
                  <a:extLst>
                    <a:ext uri="{9D8B030D-6E8A-4147-A177-3AD203B41FA5}">
                      <a16:colId xmlns:a16="http://schemas.microsoft.com/office/drawing/2014/main" val="103982772"/>
                    </a:ext>
                  </a:extLst>
                </a:gridCol>
                <a:gridCol w="1809844">
                  <a:extLst>
                    <a:ext uri="{9D8B030D-6E8A-4147-A177-3AD203B41FA5}">
                      <a16:colId xmlns:a16="http://schemas.microsoft.com/office/drawing/2014/main" val="1439594700"/>
                    </a:ext>
                  </a:extLst>
                </a:gridCol>
                <a:gridCol w="1809845">
                  <a:extLst>
                    <a:ext uri="{9D8B030D-6E8A-4147-A177-3AD203B41FA5}">
                      <a16:colId xmlns:a16="http://schemas.microsoft.com/office/drawing/2014/main" val="3901927249"/>
                    </a:ext>
                  </a:extLst>
                </a:gridCol>
                <a:gridCol w="3216547">
                  <a:extLst>
                    <a:ext uri="{9D8B030D-6E8A-4147-A177-3AD203B41FA5}">
                      <a16:colId xmlns:a16="http://schemas.microsoft.com/office/drawing/2014/main" val="4135180505"/>
                    </a:ext>
                  </a:extLst>
                </a:gridCol>
              </a:tblGrid>
              <a:tr h="36235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4738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04510"/>
                  </a:ext>
                </a:extLst>
              </a:tr>
              <a:tr h="629949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PALPALAVRA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89655"/>
                  </a:ext>
                </a:extLst>
              </a:tr>
              <a:tr h="362352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PALRELEVANTE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Não aceita nulo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75453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213659" y="939338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Palavra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0025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13659" y="939338"/>
            <a:ext cx="1230284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PalavraCard</a:t>
            </a:r>
            <a:endParaRPr lang="pt-BR" sz="16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7172"/>
              </p:ext>
            </p:extLst>
          </p:nvPr>
        </p:nvGraphicFramePr>
        <p:xfrm>
          <a:off x="1213659" y="192116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804274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7191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8645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2130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916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7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1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50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2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742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156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BookCard</vt:lpstr>
      <vt:lpstr>Visão Geral</vt:lpstr>
      <vt:lpstr>DER Modelo Conceitual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BookCard</dc:title>
  <dc:creator>Android</dc:creator>
  <cp:lastModifiedBy>Android</cp:lastModifiedBy>
  <cp:revision>7</cp:revision>
  <dcterms:created xsi:type="dcterms:W3CDTF">2023-05-02T14:01:12Z</dcterms:created>
  <dcterms:modified xsi:type="dcterms:W3CDTF">2023-05-02T14:57:03Z</dcterms:modified>
</cp:coreProperties>
</file>